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9" r:id="rId3"/>
    <p:sldId id="265" r:id="rId4"/>
    <p:sldId id="266" r:id="rId5"/>
    <p:sldId id="267" r:id="rId6"/>
    <p:sldId id="257" r:id="rId7"/>
    <p:sldId id="268" r:id="rId8"/>
    <p:sldId id="269" r:id="rId9"/>
    <p:sldId id="270" r:id="rId10"/>
    <p:sldId id="271" r:id="rId11"/>
    <p:sldId id="272" r:id="rId12"/>
    <p:sldId id="264" r:id="rId1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15611" autoAdjust="0"/>
    <p:restoredTop sz="94625" autoAdjust="0"/>
  </p:normalViewPr>
  <p:slideViewPr>
    <p:cSldViewPr>
      <p:cViewPr varScale="1">
        <p:scale>
          <a:sx n="62" d="100"/>
          <a:sy n="62" d="100"/>
        </p:scale>
        <p:origin x="-96" y="-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F7B4BA-304C-478E-8041-453CB19A7942}" type="datetimeFigureOut">
              <a:rPr lang="it-IT" smtClean="0"/>
              <a:pPr/>
              <a:t>20/06/2018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7AE926-FF44-434C-A9B4-F7EE17941F10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101344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8B3DA-8856-4FEC-B596-8F765DA2CC45}" type="datetime1">
              <a:rPr lang="it-IT" smtClean="0"/>
              <a:pPr/>
              <a:t>20/06/2018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BA3D-1979-4EC2-990B-E102EBE128B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2813970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8EAA5-42B3-487C-B6A2-10F4BC4D80BA}" type="datetime1">
              <a:rPr lang="it-IT" smtClean="0"/>
              <a:pPr/>
              <a:t>20/06/2018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BA3D-1979-4EC2-990B-E102EBE128B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232781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C47C-1C09-43C2-B856-EBD1868C7048}" type="datetime1">
              <a:rPr lang="it-IT" smtClean="0"/>
              <a:pPr/>
              <a:t>20/06/2018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BA3D-1979-4EC2-990B-E102EBE128B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936382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C0C9A-DA21-4158-B4F6-40424E4897F6}" type="datetime1">
              <a:rPr lang="it-IT" smtClean="0"/>
              <a:pPr/>
              <a:t>20/06/2018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BA3D-1979-4EC2-990B-E102EBE128B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2737821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DE590-E1E5-416A-AB8E-DF97E835EE37}" type="datetime1">
              <a:rPr lang="it-IT" smtClean="0"/>
              <a:pPr/>
              <a:t>20/06/2018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BA3D-1979-4EC2-990B-E102EBE128B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343449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40C57-DABE-4A7B-AB70-3C1E05163B9A}" type="datetime1">
              <a:rPr lang="it-IT" smtClean="0"/>
              <a:pPr/>
              <a:t>20/06/2018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BA3D-1979-4EC2-990B-E102EBE128B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838367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ED22B-CA50-49A2-80B4-8586FBA808CB}" type="datetime1">
              <a:rPr lang="it-IT" smtClean="0"/>
              <a:pPr/>
              <a:t>20/06/2018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BA3D-1979-4EC2-990B-E102EBE128B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948354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1D9CA-745B-44DA-84E0-4415B83A7FF2}" type="datetime1">
              <a:rPr lang="it-IT" smtClean="0"/>
              <a:pPr/>
              <a:t>20/06/2018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BA3D-1979-4EC2-990B-E102EBE128B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559919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86DC2-5736-480A-872C-6CA13285AFE4}" type="datetime1">
              <a:rPr lang="it-IT" smtClean="0"/>
              <a:pPr/>
              <a:t>20/06/2018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BA3D-1979-4EC2-990B-E102EBE128B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912356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D787D-18F4-467F-85C0-DFD83E5557D7}" type="datetime1">
              <a:rPr lang="it-IT" smtClean="0"/>
              <a:pPr/>
              <a:t>20/06/2018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BA3D-1979-4EC2-990B-E102EBE128B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730402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9304A-6215-4CCB-BC23-2A936CE7D571}" type="datetime1">
              <a:rPr lang="it-IT" smtClean="0"/>
              <a:pPr/>
              <a:t>20/06/2018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BA3D-1979-4EC2-990B-E102EBE128B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896441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6BFA95-2969-4F3F-9CCC-93E5A28821FA}" type="datetime1">
              <a:rPr lang="it-IT" smtClean="0"/>
              <a:pPr/>
              <a:t>20/06/2018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DBA3D-1979-4EC2-990B-E102EBE128B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541973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9286" y="260648"/>
            <a:ext cx="20764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86150" y="44624"/>
            <a:ext cx="21717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20272" y="116632"/>
            <a:ext cx="2016224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artisticPencilSketc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7584" y="2420888"/>
            <a:ext cx="7560839" cy="3312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ttangolo 5"/>
          <p:cNvSpPr/>
          <p:nvPr/>
        </p:nvSpPr>
        <p:spPr>
          <a:xfrm>
            <a:off x="467544" y="1702549"/>
            <a:ext cx="8280920" cy="50629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36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Laboratorio sul processo </a:t>
            </a:r>
            <a:r>
              <a:rPr lang="it-IT" sz="36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tributario</a:t>
            </a:r>
          </a:p>
          <a:p>
            <a:pPr algn="ctr">
              <a:spcBef>
                <a:spcPts val="1200"/>
              </a:spcBef>
            </a:pPr>
            <a:endParaRPr lang="it-IT" sz="2800" b="1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spcBef>
                <a:spcPts val="1200"/>
              </a:spcBef>
            </a:pPr>
            <a:endParaRPr lang="it-IT" sz="28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spcBef>
                <a:spcPts val="1200"/>
              </a:spcBef>
            </a:pPr>
            <a:endParaRPr lang="it-IT" sz="2800" b="1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spcBef>
                <a:spcPts val="1200"/>
              </a:spcBef>
            </a:pPr>
            <a:endParaRPr lang="it-IT" sz="2800" b="1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spcBef>
                <a:spcPts val="1200"/>
              </a:spcBef>
            </a:pPr>
            <a:endParaRPr lang="it-IT" sz="28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spcBef>
                <a:spcPts val="1200"/>
              </a:spcBef>
            </a:pPr>
            <a:endParaRPr lang="it-IT" sz="28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spcBef>
                <a:spcPts val="600"/>
              </a:spcBef>
            </a:pPr>
            <a:r>
              <a:rPr lang="it-IT" b="1" i="1" dirty="0" smtClean="0">
                <a:solidFill>
                  <a:schemeClr val="tx2"/>
                </a:solidFill>
              </a:rPr>
              <a:t>Roma, 14 giugno 2018</a:t>
            </a:r>
          </a:p>
          <a:p>
            <a:pPr algn="ctr"/>
            <a:r>
              <a:rPr lang="it-IT" b="1" i="1" dirty="0" smtClean="0">
                <a:solidFill>
                  <a:schemeClr val="tx2"/>
                </a:solidFill>
              </a:rPr>
              <a:t>Corte suprema di cassazione</a:t>
            </a:r>
          </a:p>
          <a:p>
            <a:pPr algn="ctr"/>
            <a:r>
              <a:rPr lang="it-IT" b="1" i="1" dirty="0" smtClean="0">
                <a:solidFill>
                  <a:schemeClr val="tx2"/>
                </a:solidFill>
              </a:rPr>
              <a:t>Aula magna</a:t>
            </a:r>
            <a:endParaRPr lang="it-IT" b="1" i="1" dirty="0">
              <a:solidFill>
                <a:schemeClr val="tx2"/>
              </a:solidFill>
            </a:endParaRPr>
          </a:p>
        </p:txBody>
      </p:sp>
      <p:sp>
        <p:nvSpPr>
          <p:cNvPr id="15" name="Rettangolo 14"/>
          <p:cNvSpPr/>
          <p:nvPr/>
        </p:nvSpPr>
        <p:spPr>
          <a:xfrm>
            <a:off x="915521" y="2492896"/>
            <a:ext cx="7204408" cy="176971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spcBef>
                <a:spcPts val="1800"/>
              </a:spcBef>
            </a:pPr>
            <a:r>
              <a:rPr lang="it-IT" sz="4000" b="1" cap="small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Questionario (4)</a:t>
            </a:r>
          </a:p>
          <a:p>
            <a:pPr algn="ctr">
              <a:spcBef>
                <a:spcPts val="1800"/>
              </a:spcBef>
            </a:pPr>
            <a:r>
              <a:rPr lang="it-IT" sz="5400" b="1" cap="small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it-IT" sz="4400" b="1" cap="small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PROCEDIMENTO CAUTELARE</a:t>
            </a:r>
            <a:endParaRPr lang="it-IT" sz="4400" b="1" cap="small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1273700" y="4230087"/>
            <a:ext cx="6596614" cy="143116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spcBef>
                <a:spcPts val="1800"/>
              </a:spcBef>
            </a:pPr>
            <a:r>
              <a:rPr lang="it-IT" sz="3400" b="1" cap="none" spc="50" dirty="0" smtClean="0">
                <a:ln w="11430"/>
                <a:solidFill>
                  <a:schemeClr val="tx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Dott. </a:t>
            </a:r>
            <a:r>
              <a:rPr lang="it-IT" sz="3400" b="1" spc="50" dirty="0" smtClean="0">
                <a:ln w="11430"/>
                <a:solidFill>
                  <a:schemeClr val="tx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</a:t>
            </a:r>
            <a:r>
              <a:rPr lang="it-IT" sz="3400" b="1" cap="none" spc="50" dirty="0" smtClean="0">
                <a:ln w="11430"/>
                <a:solidFill>
                  <a:schemeClr val="tx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assimo SCUFFI</a:t>
            </a:r>
          </a:p>
          <a:p>
            <a:pPr algn="ctr">
              <a:spcBef>
                <a:spcPts val="600"/>
              </a:spcBef>
            </a:pPr>
            <a:r>
              <a:rPr lang="it-IT" sz="2400" b="1" i="1" spc="50" dirty="0" smtClean="0">
                <a:ln w="11430"/>
                <a:solidFill>
                  <a:schemeClr val="tx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Componente del</a:t>
            </a:r>
            <a:br>
              <a:rPr lang="it-IT" sz="2400" b="1" i="1" spc="50" dirty="0" smtClean="0">
                <a:ln w="11430"/>
                <a:solidFill>
                  <a:schemeClr val="tx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it-IT" sz="2400" b="1" i="1" spc="50" dirty="0" smtClean="0">
                <a:ln w="11430"/>
                <a:solidFill>
                  <a:schemeClr val="tx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Consiglio di Presidenza della Giustizia Tributaria</a:t>
            </a:r>
            <a:endParaRPr lang="it-IT" sz="2400" b="1" cap="none" spc="50" dirty="0" smtClean="0">
              <a:ln w="11430"/>
              <a:solidFill>
                <a:schemeClr val="tx2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76869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11342041"/>
              </p:ext>
            </p:extLst>
          </p:nvPr>
        </p:nvGraphicFramePr>
        <p:xfrm>
          <a:off x="789707" y="3232016"/>
          <a:ext cx="7742733" cy="2698224"/>
        </p:xfrm>
        <a:graphic>
          <a:graphicData uri="http://schemas.openxmlformats.org/drawingml/2006/table">
            <a:tbl>
              <a:tblPr/>
              <a:tblGrid>
                <a:gridCol w="5744475"/>
                <a:gridCol w="999129"/>
                <a:gridCol w="999129"/>
              </a:tblGrid>
              <a:tr h="648072">
                <a:tc gridSpan="3">
                  <a:txBody>
                    <a:bodyPr/>
                    <a:lstStyle/>
                    <a:p>
                      <a:pPr algn="l"/>
                      <a:r>
                        <a:rPr lang="it-IT" sz="2000" b="1" i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9. </a:t>
                      </a:r>
                      <a:r>
                        <a:rPr lang="it-IT" sz="2000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Dopo</a:t>
                      </a:r>
                      <a:r>
                        <a:rPr lang="it-IT" sz="2000" b="1" i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la sentenza di primo grado sfavorevole, l’istanza di sospensione d</a:t>
                      </a:r>
                      <a:r>
                        <a:rPr lang="it-IT" sz="2000" b="1" i="0" dirty="0" smtClean="0">
                          <a:latin typeface="+mn-lt"/>
                        </a:rPr>
                        <a:t>el contribuente va proposta:</a:t>
                      </a:r>
                      <a:endParaRPr lang="it-IT" sz="2000" b="1" i="0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266700" indent="-266700" algn="l"/>
                      <a:r>
                        <a:rPr lang="it-IT" sz="2000" i="1" dirty="0" smtClean="0">
                          <a:latin typeface="+mn-lt"/>
                        </a:rPr>
                        <a:t>a. cumulativamente</a:t>
                      </a:r>
                      <a:r>
                        <a:rPr lang="it-IT" sz="2000" i="1" baseline="0" dirty="0" smtClean="0">
                          <a:latin typeface="+mn-lt"/>
                        </a:rPr>
                        <a:t> </a:t>
                      </a:r>
                      <a:r>
                        <a:rPr lang="it-IT" sz="2000" i="1" dirty="0" smtClean="0">
                          <a:latin typeface="+mn-lt"/>
                        </a:rPr>
                        <a:t>contro la sentenza e l’atto impositivo</a:t>
                      </a:r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48,7%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r>
                        <a:rPr lang="it-IT" sz="2000" i="1" dirty="0" smtClean="0">
                          <a:latin typeface="+mn-lt"/>
                        </a:rPr>
                        <a:t>b. contro l’atto impositivo</a:t>
                      </a:r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10,1%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r>
                        <a:rPr lang="it-IT" sz="2000" i="1" dirty="0" smtClean="0">
                          <a:latin typeface="+mn-lt"/>
                        </a:rPr>
                        <a:t>c. contro la sentenza </a:t>
                      </a:r>
                      <a:endParaRPr lang="it-IT" sz="2000" i="1" baseline="0" dirty="0" smtClean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41,1%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158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100,0%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9286" y="260648"/>
            <a:ext cx="20764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86150" y="44624"/>
            <a:ext cx="21717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20272" y="116632"/>
            <a:ext cx="2016224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ttangolo 5"/>
          <p:cNvSpPr/>
          <p:nvPr/>
        </p:nvSpPr>
        <p:spPr>
          <a:xfrm>
            <a:off x="467544" y="1702549"/>
            <a:ext cx="828092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36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Laboratorio sul processo </a:t>
            </a:r>
            <a:r>
              <a:rPr lang="it-IT" sz="36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tributario</a:t>
            </a:r>
          </a:p>
          <a:p>
            <a:pPr algn="ctr">
              <a:spcBef>
                <a:spcPts val="1200"/>
              </a:spcBef>
            </a:pPr>
            <a:r>
              <a:rPr lang="it-IT" sz="2800" b="1" cap="small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Questionario</a:t>
            </a:r>
            <a:r>
              <a:rPr lang="it-IT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(4) – PROCEDIMENTO CAUTELARE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BA3D-1979-4EC2-990B-E102EBE128BC}" type="slidenum">
              <a:rPr lang="it-IT" sz="1800" smtClean="0">
                <a:solidFill>
                  <a:schemeClr val="tx1"/>
                </a:solidFill>
              </a:rPr>
              <a:pPr/>
              <a:t>10</a:t>
            </a:fld>
            <a:endParaRPr lang="it-IT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47597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44630279"/>
              </p:ext>
            </p:extLst>
          </p:nvPr>
        </p:nvGraphicFramePr>
        <p:xfrm>
          <a:off x="789707" y="3232016"/>
          <a:ext cx="7742733" cy="1944216"/>
        </p:xfrm>
        <a:graphic>
          <a:graphicData uri="http://schemas.openxmlformats.org/drawingml/2006/table">
            <a:tbl>
              <a:tblPr/>
              <a:tblGrid>
                <a:gridCol w="5744475"/>
                <a:gridCol w="999129"/>
                <a:gridCol w="999129"/>
              </a:tblGrid>
              <a:tr h="648072">
                <a:tc gridSpan="3">
                  <a:txBody>
                    <a:bodyPr/>
                    <a:lstStyle/>
                    <a:p>
                      <a:pPr algn="l"/>
                      <a:r>
                        <a:rPr lang="it-IT" sz="2000" b="1" i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10. </a:t>
                      </a:r>
                      <a:r>
                        <a:rPr lang="it-IT" sz="2000" b="1" i="0" dirty="0" smtClean="0">
                          <a:latin typeface="+mn-lt"/>
                        </a:rPr>
                        <a:t>La valutazione del </a:t>
                      </a:r>
                      <a:r>
                        <a:rPr lang="it-IT" sz="2000" b="1" i="1" dirty="0" err="1" smtClean="0">
                          <a:latin typeface="+mn-lt"/>
                        </a:rPr>
                        <a:t>periculum</a:t>
                      </a:r>
                      <a:r>
                        <a:rPr lang="it-IT" sz="2000" b="1" i="0" dirty="0" smtClean="0">
                          <a:latin typeface="+mn-lt"/>
                        </a:rPr>
                        <a:t> può basarsi sul pregiudizio in </a:t>
                      </a:r>
                      <a:r>
                        <a:rPr lang="it-IT" sz="2000" b="1" i="1" dirty="0" smtClean="0">
                          <a:latin typeface="+mn-lt"/>
                        </a:rPr>
                        <a:t>re </a:t>
                      </a:r>
                      <a:r>
                        <a:rPr lang="it-IT" sz="2000" b="1" i="1" dirty="0" err="1" smtClean="0">
                          <a:latin typeface="+mn-lt"/>
                        </a:rPr>
                        <a:t>ipsa</a:t>
                      </a:r>
                      <a:r>
                        <a:rPr lang="it-IT" sz="2000" b="1" i="0" dirty="0" smtClean="0">
                          <a:latin typeface="+mn-lt"/>
                        </a:rPr>
                        <a:t>?</a:t>
                      </a:r>
                      <a:endParaRPr lang="it-IT" sz="2000" b="1" i="0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r>
                        <a:rPr lang="it-IT" sz="2000" i="1" dirty="0" smtClean="0">
                          <a:latin typeface="+mn-lt"/>
                        </a:rPr>
                        <a:t>a. sì,</a:t>
                      </a:r>
                      <a:r>
                        <a:rPr lang="it-IT" sz="2000" i="1" baseline="0" dirty="0" smtClean="0">
                          <a:latin typeface="+mn-lt"/>
                        </a:rPr>
                        <a:t> sempre</a:t>
                      </a:r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32,2%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r>
                        <a:rPr lang="it-IT" sz="2000" i="1" dirty="0" smtClean="0">
                          <a:latin typeface="+mn-lt"/>
                        </a:rPr>
                        <a:t>b. no, mai</a:t>
                      </a:r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103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67,8%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152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100,0%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9286" y="260648"/>
            <a:ext cx="20764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86150" y="44624"/>
            <a:ext cx="21717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20272" y="116632"/>
            <a:ext cx="2016224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ttangolo 5"/>
          <p:cNvSpPr/>
          <p:nvPr/>
        </p:nvSpPr>
        <p:spPr>
          <a:xfrm>
            <a:off x="467544" y="1702549"/>
            <a:ext cx="828092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36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Laboratorio sul processo </a:t>
            </a:r>
            <a:r>
              <a:rPr lang="it-IT" sz="36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tributario</a:t>
            </a:r>
          </a:p>
          <a:p>
            <a:pPr algn="ctr">
              <a:spcBef>
                <a:spcPts val="1200"/>
              </a:spcBef>
            </a:pPr>
            <a:r>
              <a:rPr lang="it-IT" sz="2800" b="1" cap="small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Questionario</a:t>
            </a:r>
            <a:r>
              <a:rPr lang="it-IT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(4) – PROCEDIMENTO CAUTELARE</a:t>
            </a:r>
            <a:endParaRPr lang="it-IT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BA3D-1979-4EC2-990B-E102EBE128BC}" type="slidenum">
              <a:rPr lang="it-IT" sz="1800" smtClean="0">
                <a:solidFill>
                  <a:schemeClr val="tx1"/>
                </a:solidFill>
              </a:rPr>
              <a:pPr/>
              <a:t>11</a:t>
            </a:fld>
            <a:endParaRPr lang="it-IT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7950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14105842"/>
              </p:ext>
            </p:extLst>
          </p:nvPr>
        </p:nvGraphicFramePr>
        <p:xfrm>
          <a:off x="323528" y="2636912"/>
          <a:ext cx="8496944" cy="3778344"/>
        </p:xfrm>
        <a:graphic>
          <a:graphicData uri="http://schemas.openxmlformats.org/drawingml/2006/table">
            <a:tbl>
              <a:tblPr/>
              <a:tblGrid>
                <a:gridCol w="6304038"/>
                <a:gridCol w="1096453"/>
                <a:gridCol w="1096453"/>
              </a:tblGrid>
              <a:tr h="648072">
                <a:tc gridSpan="3">
                  <a:txBody>
                    <a:bodyPr/>
                    <a:lstStyle/>
                    <a:p>
                      <a:pPr algn="l"/>
                      <a:r>
                        <a:rPr lang="it-IT" sz="2000" b="1" i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11. </a:t>
                      </a:r>
                      <a:r>
                        <a:rPr lang="it-IT" sz="2000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Sussiste</a:t>
                      </a:r>
                      <a:r>
                        <a:rPr lang="it-IT" sz="2000" b="1" i="0" dirty="0" smtClean="0">
                          <a:latin typeface="+mn-lt"/>
                        </a:rPr>
                        <a:t> la irreparabilità del danno nel caso di (ammessa risposta plurima):</a:t>
                      </a:r>
                      <a:endParaRPr lang="it-IT" sz="2000" b="1" i="0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266700" indent="-266700" algn="l"/>
                      <a:r>
                        <a:rPr lang="it-IT" sz="2000" i="1" dirty="0" smtClean="0">
                          <a:latin typeface="+mn-lt"/>
                        </a:rPr>
                        <a:t>a. necessario ricorso a mezzi straordinari per reperire liquidità</a:t>
                      </a:r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16,8%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r>
                        <a:rPr lang="it-IT" sz="2000" i="1" dirty="0" smtClean="0">
                          <a:latin typeface="+mn-lt"/>
                        </a:rPr>
                        <a:t>b. gravi e ripetute perdite in bilancio</a:t>
                      </a:r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11,5%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266700" indent="-266700" algn="l"/>
                      <a:r>
                        <a:rPr lang="it-IT" sz="2000" i="1" dirty="0" smtClean="0">
                          <a:latin typeface="+mn-lt"/>
                        </a:rPr>
                        <a:t>c. situazione di crisi dell’azienda con rischi di insolvenza o di riduzione del</a:t>
                      </a:r>
                      <a:r>
                        <a:rPr lang="it-IT" sz="2000" i="1" baseline="0" dirty="0" smtClean="0">
                          <a:latin typeface="+mn-lt"/>
                        </a:rPr>
                        <a:t> personale</a:t>
                      </a:r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127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33,9%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266700" indent="-266700" algn="l"/>
                      <a:r>
                        <a:rPr lang="it-IT" sz="2000" i="1" dirty="0" smtClean="0">
                          <a:latin typeface="+mn-lt"/>
                        </a:rPr>
                        <a:t>d. mancanza di occupazione e stato di indigenza  familiare </a:t>
                      </a:r>
                      <a:endParaRPr lang="it-IT" sz="2000" i="1" baseline="0" dirty="0" smtClean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101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26,9%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r>
                        <a:rPr lang="it-IT" sz="2000" i="1" baseline="0" dirty="0" smtClean="0">
                          <a:latin typeface="+mn-lt"/>
                        </a:rPr>
                        <a:t>e. impossibilità di chiedere rateazione del debito</a:t>
                      </a: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10,9%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375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100,0%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9286" y="260648"/>
            <a:ext cx="20764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86150" y="44624"/>
            <a:ext cx="21717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20272" y="116632"/>
            <a:ext cx="2016224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ttangolo 5"/>
          <p:cNvSpPr/>
          <p:nvPr/>
        </p:nvSpPr>
        <p:spPr>
          <a:xfrm>
            <a:off x="467544" y="1482750"/>
            <a:ext cx="8280920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36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Laboratorio sul processo </a:t>
            </a:r>
            <a:r>
              <a:rPr lang="it-IT" sz="36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tributario</a:t>
            </a:r>
          </a:p>
          <a:p>
            <a:pPr algn="ctr">
              <a:spcBef>
                <a:spcPts val="300"/>
              </a:spcBef>
            </a:pPr>
            <a:r>
              <a:rPr lang="it-IT" sz="2800" b="1" cap="small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Questionario</a:t>
            </a:r>
            <a:r>
              <a:rPr lang="it-IT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(4) – PROCEDIMENTO CAUTELARE</a:t>
            </a:r>
            <a:endParaRPr lang="it-IT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BA3D-1979-4EC2-990B-E102EBE128BC}" type="slidenum">
              <a:rPr lang="it-IT" sz="1800" smtClean="0">
                <a:solidFill>
                  <a:schemeClr val="tx1"/>
                </a:solidFill>
              </a:rPr>
              <a:pPr/>
              <a:t>12</a:t>
            </a:fld>
            <a:endParaRPr lang="it-IT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93275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64136463"/>
              </p:ext>
            </p:extLst>
          </p:nvPr>
        </p:nvGraphicFramePr>
        <p:xfrm>
          <a:off x="789707" y="3232016"/>
          <a:ext cx="7742733" cy="1944216"/>
        </p:xfrm>
        <a:graphic>
          <a:graphicData uri="http://schemas.openxmlformats.org/drawingml/2006/table">
            <a:tbl>
              <a:tblPr/>
              <a:tblGrid>
                <a:gridCol w="5744475"/>
                <a:gridCol w="999129"/>
                <a:gridCol w="999129"/>
              </a:tblGrid>
              <a:tr h="648072">
                <a:tc gridSpan="3">
                  <a:txBody>
                    <a:bodyPr/>
                    <a:lstStyle/>
                    <a:p>
                      <a:pPr algn="l"/>
                      <a:r>
                        <a:rPr lang="it-IT" sz="2000" b="1" i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1. </a:t>
                      </a:r>
                      <a:r>
                        <a:rPr lang="it-IT" sz="2000" b="1" i="0" dirty="0" smtClean="0">
                          <a:latin typeface="+mn-lt"/>
                        </a:rPr>
                        <a:t>L’istanza di sospensione dell’atto impugnato:</a:t>
                      </a:r>
                      <a:endParaRPr lang="it-IT" sz="2000" b="1" i="0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r>
                        <a:rPr lang="it-IT" sz="2000" i="1" dirty="0" smtClean="0">
                          <a:latin typeface="+mn-lt"/>
                        </a:rPr>
                        <a:t>a. va proposta contestualmente nel corpo del ricorso</a:t>
                      </a:r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5,5%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r>
                        <a:rPr lang="it-IT" sz="2000" i="1" dirty="0" smtClean="0">
                          <a:latin typeface="+mn-lt"/>
                        </a:rPr>
                        <a:t>b. può essere proposta anche separatamente </a:t>
                      </a:r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171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94,5%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181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100,0%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9286" y="260648"/>
            <a:ext cx="20764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86150" y="44624"/>
            <a:ext cx="21717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20272" y="116632"/>
            <a:ext cx="2016224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ttangolo 5"/>
          <p:cNvSpPr/>
          <p:nvPr/>
        </p:nvSpPr>
        <p:spPr>
          <a:xfrm>
            <a:off x="467544" y="1702549"/>
            <a:ext cx="828092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36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Laboratorio sul </a:t>
            </a:r>
            <a:r>
              <a:rPr lang="it-IT" sz="3600" i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processo </a:t>
            </a:r>
            <a:r>
              <a:rPr lang="it-IT" sz="3600" i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tributario</a:t>
            </a:r>
            <a:endParaRPr lang="it-IT" sz="3600" i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spcBef>
                <a:spcPts val="1200"/>
              </a:spcBef>
            </a:pPr>
            <a:r>
              <a:rPr lang="it-IT" sz="2800" b="1" cap="small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Questionario</a:t>
            </a:r>
            <a:r>
              <a:rPr lang="it-IT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(4) – PROCEDIMENTO CAUTELARE</a:t>
            </a:r>
            <a:endParaRPr lang="it-IT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BA3D-1979-4EC2-990B-E102EBE128BC}" type="slidenum">
              <a:rPr lang="it-IT" sz="1800" smtClean="0">
                <a:solidFill>
                  <a:schemeClr val="tx1"/>
                </a:solidFill>
              </a:rPr>
              <a:pPr/>
              <a:t>2</a:t>
            </a:fld>
            <a:endParaRPr lang="it-IT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11159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44389907"/>
              </p:ext>
            </p:extLst>
          </p:nvPr>
        </p:nvGraphicFramePr>
        <p:xfrm>
          <a:off x="789707" y="3232016"/>
          <a:ext cx="7742733" cy="2213208"/>
        </p:xfrm>
        <a:graphic>
          <a:graphicData uri="http://schemas.openxmlformats.org/drawingml/2006/table">
            <a:tbl>
              <a:tblPr/>
              <a:tblGrid>
                <a:gridCol w="5744475"/>
                <a:gridCol w="999129"/>
                <a:gridCol w="999129"/>
              </a:tblGrid>
              <a:tr h="648072">
                <a:tc gridSpan="3">
                  <a:txBody>
                    <a:bodyPr/>
                    <a:lstStyle/>
                    <a:p>
                      <a:pPr algn="l"/>
                      <a:r>
                        <a:rPr lang="it-IT" sz="2000" b="1" i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2. </a:t>
                      </a:r>
                      <a:r>
                        <a:rPr lang="it-IT" sz="2000" b="1" i="0" dirty="0" smtClean="0">
                          <a:latin typeface="+mn-lt"/>
                        </a:rPr>
                        <a:t>L’istanza di sospensione dell’atto impugnato:</a:t>
                      </a:r>
                      <a:endParaRPr lang="it-IT" sz="2000" b="1" i="0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r>
                        <a:rPr lang="it-IT" sz="2000" i="1" dirty="0" smtClean="0">
                          <a:latin typeface="+mn-lt"/>
                        </a:rPr>
                        <a:t>a. può essere rivolta solo contro gli atti impositivi</a:t>
                      </a:r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158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90,8%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269875" indent="-269875" algn="l"/>
                      <a:r>
                        <a:rPr lang="it-IT" sz="2000" i="1" dirty="0" smtClean="0">
                          <a:latin typeface="+mn-lt"/>
                        </a:rPr>
                        <a:t>b. può essere diretta anche contro i rifiuti di rimborso  e dinieghi di agevolazioni</a:t>
                      </a:r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9,2%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174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100,0%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9286" y="260648"/>
            <a:ext cx="20764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86150" y="44624"/>
            <a:ext cx="21717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20272" y="116632"/>
            <a:ext cx="2016224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ttangolo 5"/>
          <p:cNvSpPr/>
          <p:nvPr/>
        </p:nvSpPr>
        <p:spPr>
          <a:xfrm>
            <a:off x="467544" y="1702549"/>
            <a:ext cx="828092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36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Laboratorio sul processo </a:t>
            </a:r>
            <a:r>
              <a:rPr lang="it-IT" sz="36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tributario</a:t>
            </a:r>
          </a:p>
          <a:p>
            <a:pPr algn="ctr">
              <a:spcBef>
                <a:spcPts val="1200"/>
              </a:spcBef>
            </a:pPr>
            <a:r>
              <a:rPr lang="it-IT" sz="2800" b="1" cap="small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Questionario</a:t>
            </a:r>
            <a:r>
              <a:rPr lang="it-IT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(4) – PROCEDIMENTO CAUTELARE</a:t>
            </a:r>
            <a:endParaRPr lang="it-IT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BA3D-1979-4EC2-990B-E102EBE128BC}" type="slidenum">
              <a:rPr lang="it-IT" sz="1800" smtClean="0">
                <a:solidFill>
                  <a:schemeClr val="tx1"/>
                </a:solidFill>
              </a:rPr>
              <a:pPr/>
              <a:t>3</a:t>
            </a:fld>
            <a:endParaRPr lang="it-IT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01979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02290313"/>
              </p:ext>
            </p:extLst>
          </p:nvPr>
        </p:nvGraphicFramePr>
        <p:xfrm>
          <a:off x="789707" y="3232016"/>
          <a:ext cx="7742733" cy="2518008"/>
        </p:xfrm>
        <a:graphic>
          <a:graphicData uri="http://schemas.openxmlformats.org/drawingml/2006/table">
            <a:tbl>
              <a:tblPr/>
              <a:tblGrid>
                <a:gridCol w="5744475"/>
                <a:gridCol w="999129"/>
                <a:gridCol w="999129"/>
              </a:tblGrid>
              <a:tr h="648072">
                <a:tc gridSpan="3">
                  <a:txBody>
                    <a:bodyPr/>
                    <a:lstStyle/>
                    <a:p>
                      <a:pPr algn="l"/>
                      <a:r>
                        <a:rPr lang="it-IT" sz="2000" b="1" i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3. </a:t>
                      </a:r>
                      <a:r>
                        <a:rPr lang="it-IT" sz="2000" b="1" i="0" dirty="0" smtClean="0">
                          <a:latin typeface="+mn-lt"/>
                        </a:rPr>
                        <a:t>La tutela innominata d’urgenza (art. 700 </a:t>
                      </a:r>
                      <a:r>
                        <a:rPr lang="it-IT" sz="2000" b="1" i="0" dirty="0" err="1" smtClean="0">
                          <a:latin typeface="+mn-lt"/>
                        </a:rPr>
                        <a:t>c.p.c.</a:t>
                      </a:r>
                      <a:r>
                        <a:rPr lang="it-IT" sz="2000" b="1" i="0" dirty="0" smtClean="0">
                          <a:latin typeface="+mn-lt"/>
                        </a:rPr>
                        <a:t>):</a:t>
                      </a:r>
                      <a:endParaRPr lang="it-IT" sz="2000" b="1" i="0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r>
                        <a:rPr lang="it-IT" sz="2000" i="1" dirty="0" smtClean="0">
                          <a:latin typeface="+mn-lt"/>
                        </a:rPr>
                        <a:t>a. non è mai praticabile</a:t>
                      </a:r>
                      <a:r>
                        <a:rPr lang="it-IT" sz="2000" i="1" baseline="0" dirty="0" smtClean="0">
                          <a:latin typeface="+mn-lt"/>
                        </a:rPr>
                        <a:t> </a:t>
                      </a:r>
                      <a:r>
                        <a:rPr lang="it-IT" sz="2000" i="1" dirty="0" smtClean="0">
                          <a:latin typeface="+mn-lt"/>
                        </a:rPr>
                        <a:t>nel contenzioso tributario</a:t>
                      </a:r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114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63,3%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269875" indent="-269875" algn="l"/>
                      <a:r>
                        <a:rPr lang="it-IT" sz="2000" i="1" dirty="0" smtClean="0">
                          <a:latin typeface="+mn-lt"/>
                        </a:rPr>
                        <a:t>b. può essere impiegata anche </a:t>
                      </a:r>
                      <a:r>
                        <a:rPr lang="it-IT" sz="2000" i="0" dirty="0" smtClean="0">
                          <a:latin typeface="+mn-lt"/>
                        </a:rPr>
                        <a:t>ante </a:t>
                      </a:r>
                      <a:r>
                        <a:rPr lang="it-IT" sz="2000" i="0" dirty="0" err="1" smtClean="0">
                          <a:latin typeface="+mn-lt"/>
                        </a:rPr>
                        <a:t>causam</a:t>
                      </a:r>
                      <a:r>
                        <a:rPr lang="it-IT" sz="2000" i="0" dirty="0" smtClean="0">
                          <a:latin typeface="+mn-lt"/>
                        </a:rPr>
                        <a:t> </a:t>
                      </a:r>
                      <a:r>
                        <a:rPr lang="it-IT" sz="2000" i="1" dirty="0" smtClean="0">
                          <a:latin typeface="+mn-lt"/>
                        </a:rPr>
                        <a:t>nei confronti di determinati atti (es. cancellazione iscrizione ipotecaria)</a:t>
                      </a:r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36,7%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180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100,0%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9286" y="260648"/>
            <a:ext cx="20764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86150" y="44624"/>
            <a:ext cx="21717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20272" y="116632"/>
            <a:ext cx="2016224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ttangolo 5"/>
          <p:cNvSpPr/>
          <p:nvPr/>
        </p:nvSpPr>
        <p:spPr>
          <a:xfrm>
            <a:off x="467544" y="1702549"/>
            <a:ext cx="828092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36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Laboratorio sul processo </a:t>
            </a:r>
            <a:r>
              <a:rPr lang="it-IT" sz="36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tributario</a:t>
            </a:r>
          </a:p>
          <a:p>
            <a:pPr algn="ctr">
              <a:spcBef>
                <a:spcPts val="1200"/>
              </a:spcBef>
            </a:pPr>
            <a:r>
              <a:rPr lang="it-IT" sz="2800" b="1" cap="small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Questionario</a:t>
            </a:r>
            <a:r>
              <a:rPr lang="it-IT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(4) – PROCEDIMENTO CAUTELARE</a:t>
            </a:r>
            <a:endParaRPr lang="it-IT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BA3D-1979-4EC2-990B-E102EBE128BC}" type="slidenum">
              <a:rPr lang="it-IT" sz="1800" smtClean="0">
                <a:solidFill>
                  <a:schemeClr val="tx1"/>
                </a:solidFill>
              </a:rPr>
              <a:pPr/>
              <a:t>4</a:t>
            </a:fld>
            <a:endParaRPr lang="it-IT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54720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63628915"/>
              </p:ext>
            </p:extLst>
          </p:nvPr>
        </p:nvGraphicFramePr>
        <p:xfrm>
          <a:off x="789707" y="2996952"/>
          <a:ext cx="7742733" cy="3396600"/>
        </p:xfrm>
        <a:graphic>
          <a:graphicData uri="http://schemas.openxmlformats.org/drawingml/2006/table">
            <a:tbl>
              <a:tblPr/>
              <a:tblGrid>
                <a:gridCol w="5744475"/>
                <a:gridCol w="999129"/>
                <a:gridCol w="999129"/>
              </a:tblGrid>
              <a:tr h="648072">
                <a:tc gridSpan="3">
                  <a:txBody>
                    <a:bodyPr/>
                    <a:lstStyle/>
                    <a:p>
                      <a:pPr algn="l"/>
                      <a:r>
                        <a:rPr lang="it-IT" sz="2000" b="1" i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4. </a:t>
                      </a:r>
                      <a:r>
                        <a:rPr lang="it-IT" sz="2000" b="1" i="0" dirty="0" smtClean="0">
                          <a:latin typeface="+mn-lt"/>
                        </a:rPr>
                        <a:t>L’istanza cautelare è decisa dal Presidente </a:t>
                      </a:r>
                      <a:r>
                        <a:rPr lang="it-IT" sz="2000" b="1" i="1" dirty="0" smtClean="0">
                          <a:latin typeface="+mn-lt"/>
                        </a:rPr>
                        <a:t>inaudita altera parte</a:t>
                      </a:r>
                      <a:r>
                        <a:rPr lang="it-IT" sz="2000" b="1" i="0" dirty="0" smtClean="0">
                          <a:latin typeface="+mn-lt"/>
                        </a:rPr>
                        <a:t>:</a:t>
                      </a:r>
                      <a:endParaRPr lang="it-IT" sz="2000" b="1" i="0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269875" indent="-269875" algn="l"/>
                      <a:r>
                        <a:rPr lang="it-IT" sz="2000" i="1" dirty="0" smtClean="0">
                          <a:latin typeface="+mn-lt"/>
                        </a:rPr>
                        <a:t>a. in caso di eccezionale urgenza per il concreto rischio che il provvedimento resti </a:t>
                      </a:r>
                      <a:r>
                        <a:rPr lang="it-IT" sz="2000" i="0" dirty="0" err="1" smtClean="0">
                          <a:latin typeface="+mn-lt"/>
                        </a:rPr>
                        <a:t>inutiliter</a:t>
                      </a:r>
                      <a:r>
                        <a:rPr lang="it-IT" sz="2000" i="0" dirty="0" smtClean="0">
                          <a:latin typeface="+mn-lt"/>
                        </a:rPr>
                        <a:t> </a:t>
                      </a:r>
                      <a:r>
                        <a:rPr lang="it-IT" sz="2000" i="1" dirty="0" smtClean="0">
                          <a:latin typeface="+mn-lt"/>
                        </a:rPr>
                        <a:t>ove si proceda secondo lo schema ordinario di convocazione</a:t>
                      </a:r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171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96,1%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269875" indent="-269875" algn="l"/>
                      <a:r>
                        <a:rPr lang="it-IT" sz="2000" i="1" dirty="0" smtClean="0">
                          <a:latin typeface="+mn-lt"/>
                        </a:rPr>
                        <a:t>b. quando il numero delle istanze pendenti è tale da non consentire la trattazione in contradditorio in tempi ragionevoli</a:t>
                      </a:r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3,9%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178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100,0%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9286" y="260648"/>
            <a:ext cx="20764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86150" y="44624"/>
            <a:ext cx="21717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20272" y="116632"/>
            <a:ext cx="2016224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ttangolo 5"/>
          <p:cNvSpPr/>
          <p:nvPr/>
        </p:nvSpPr>
        <p:spPr>
          <a:xfrm>
            <a:off x="467544" y="1628800"/>
            <a:ext cx="828092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36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Laboratorio sul processo </a:t>
            </a:r>
            <a:r>
              <a:rPr lang="it-IT" sz="36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tributario</a:t>
            </a:r>
          </a:p>
          <a:p>
            <a:pPr algn="ctr">
              <a:spcBef>
                <a:spcPts val="1200"/>
              </a:spcBef>
            </a:pPr>
            <a:r>
              <a:rPr lang="it-IT" sz="2800" b="1" cap="small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Questionario</a:t>
            </a:r>
            <a:r>
              <a:rPr lang="it-IT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(4) – PROCEDIMENTO CAUTELARE</a:t>
            </a:r>
            <a:endParaRPr lang="it-IT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BA3D-1979-4EC2-990B-E102EBE128BC}" type="slidenum">
              <a:rPr lang="it-IT" sz="1800" smtClean="0">
                <a:solidFill>
                  <a:schemeClr val="tx1"/>
                </a:solidFill>
              </a:rPr>
              <a:pPr/>
              <a:t>5</a:t>
            </a:fld>
            <a:endParaRPr lang="it-IT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26509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95229664"/>
              </p:ext>
            </p:extLst>
          </p:nvPr>
        </p:nvGraphicFramePr>
        <p:xfrm>
          <a:off x="789707" y="3232016"/>
          <a:ext cx="7742733" cy="2376264"/>
        </p:xfrm>
        <a:graphic>
          <a:graphicData uri="http://schemas.openxmlformats.org/drawingml/2006/table">
            <a:tbl>
              <a:tblPr/>
              <a:tblGrid>
                <a:gridCol w="5744475"/>
                <a:gridCol w="999129"/>
                <a:gridCol w="999129"/>
              </a:tblGrid>
              <a:tr h="648072">
                <a:tc gridSpan="3">
                  <a:txBody>
                    <a:bodyPr/>
                    <a:lstStyle/>
                    <a:p>
                      <a:pPr algn="l"/>
                      <a:r>
                        <a:rPr lang="it-IT" sz="2000" b="1" i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5. </a:t>
                      </a:r>
                      <a:r>
                        <a:rPr lang="it-IT" sz="2000" b="1" i="0" dirty="0" smtClean="0">
                          <a:latin typeface="+mn-lt"/>
                        </a:rPr>
                        <a:t>L’istanza cautelare è decisa</a:t>
                      </a:r>
                      <a:r>
                        <a:rPr lang="it-IT" sz="2000" b="1" i="0" baseline="0" dirty="0" smtClean="0">
                          <a:latin typeface="+mn-lt"/>
                        </a:rPr>
                        <a:t> </a:t>
                      </a:r>
                      <a:r>
                        <a:rPr lang="it-IT" sz="2000" b="1" i="0" dirty="0" smtClean="0">
                          <a:latin typeface="+mn-lt"/>
                        </a:rPr>
                        <a:t>dal Collegio:</a:t>
                      </a:r>
                      <a:endParaRPr lang="it-IT" sz="2000" b="1" i="0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r>
                        <a:rPr lang="it-IT" sz="2000" i="1" dirty="0" smtClean="0">
                          <a:latin typeface="+mn-lt"/>
                        </a:rPr>
                        <a:t>a. nel termine improrogabile</a:t>
                      </a:r>
                      <a:r>
                        <a:rPr lang="it-IT" sz="2000" i="1" baseline="0" dirty="0" smtClean="0">
                          <a:latin typeface="+mn-lt"/>
                        </a:rPr>
                        <a:t> </a:t>
                      </a:r>
                      <a:r>
                        <a:rPr lang="it-IT" sz="2000" i="1" dirty="0" smtClean="0">
                          <a:latin typeface="+mn-lt"/>
                        </a:rPr>
                        <a:t>di 120</a:t>
                      </a:r>
                      <a:r>
                        <a:rPr lang="it-IT" sz="2000" i="1" baseline="0" dirty="0" smtClean="0">
                          <a:latin typeface="+mn-lt"/>
                        </a:rPr>
                        <a:t> giorni</a:t>
                      </a:r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50,3%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r>
                        <a:rPr lang="it-IT" sz="2000" i="1" dirty="0" smtClean="0">
                          <a:latin typeface="+mn-lt"/>
                        </a:rPr>
                        <a:t>b. in termini liberi</a:t>
                      </a:r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44,1%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r>
                        <a:rPr lang="it-IT" sz="2000" i="1" dirty="0" smtClean="0">
                          <a:latin typeface="+mn-lt"/>
                        </a:rPr>
                        <a:t>c. unitamente al merito del ricorso</a:t>
                      </a:r>
                      <a:endParaRPr lang="it-IT" sz="2000" i="1" baseline="0" dirty="0" smtClean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5,6%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161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100,0%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9286" y="260648"/>
            <a:ext cx="20764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86150" y="44624"/>
            <a:ext cx="21717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20272" y="116632"/>
            <a:ext cx="2016224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ttangolo 5"/>
          <p:cNvSpPr/>
          <p:nvPr/>
        </p:nvSpPr>
        <p:spPr>
          <a:xfrm>
            <a:off x="467544" y="1702549"/>
            <a:ext cx="828092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36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Laboratorio sul processo </a:t>
            </a:r>
            <a:r>
              <a:rPr lang="it-IT" sz="36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tributario</a:t>
            </a:r>
          </a:p>
          <a:p>
            <a:pPr algn="ctr">
              <a:spcBef>
                <a:spcPts val="1200"/>
              </a:spcBef>
            </a:pPr>
            <a:r>
              <a:rPr lang="it-IT" sz="2800" b="1" cap="small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Questionario</a:t>
            </a:r>
            <a:r>
              <a:rPr lang="it-IT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(4) – PROCEDIMENTO CAUTELARE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BA3D-1979-4EC2-990B-E102EBE128BC}" type="slidenum">
              <a:rPr lang="it-IT" sz="1800" smtClean="0">
                <a:solidFill>
                  <a:schemeClr val="tx1"/>
                </a:solidFill>
              </a:rPr>
              <a:pPr/>
              <a:t>6</a:t>
            </a:fld>
            <a:endParaRPr lang="it-IT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63874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8878406"/>
              </p:ext>
            </p:extLst>
          </p:nvPr>
        </p:nvGraphicFramePr>
        <p:xfrm>
          <a:off x="789707" y="3232016"/>
          <a:ext cx="7742733" cy="2376264"/>
        </p:xfrm>
        <a:graphic>
          <a:graphicData uri="http://schemas.openxmlformats.org/drawingml/2006/table">
            <a:tbl>
              <a:tblPr/>
              <a:tblGrid>
                <a:gridCol w="5744475"/>
                <a:gridCol w="999129"/>
                <a:gridCol w="999129"/>
              </a:tblGrid>
              <a:tr h="648072">
                <a:tc gridSpan="3">
                  <a:txBody>
                    <a:bodyPr/>
                    <a:lstStyle/>
                    <a:p>
                      <a:pPr algn="l"/>
                      <a:r>
                        <a:rPr lang="it-IT" sz="2000" b="1" i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6. </a:t>
                      </a:r>
                      <a:r>
                        <a:rPr lang="it-IT" sz="2000" b="1" i="0" dirty="0" smtClean="0">
                          <a:latin typeface="+mn-lt"/>
                        </a:rPr>
                        <a:t>Nella liquidazione delle spese della fase cautelare il Giudice:</a:t>
                      </a:r>
                      <a:endParaRPr lang="it-IT" sz="2000" b="1" i="0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r>
                        <a:rPr lang="it-IT" sz="2000" i="1" dirty="0" smtClean="0">
                          <a:latin typeface="+mn-lt"/>
                        </a:rPr>
                        <a:t>a. segue il principio di soccombenza</a:t>
                      </a:r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47,8%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r>
                        <a:rPr lang="it-IT" sz="2000" i="1" dirty="0" smtClean="0">
                          <a:latin typeface="+mn-lt"/>
                        </a:rPr>
                        <a:t>b. compensa</a:t>
                      </a:r>
                      <a:r>
                        <a:rPr lang="it-IT" sz="2000" i="1" baseline="0" dirty="0" smtClean="0">
                          <a:latin typeface="+mn-lt"/>
                        </a:rPr>
                        <a:t> </a:t>
                      </a:r>
                      <a:r>
                        <a:rPr lang="it-IT" sz="2000" i="1" dirty="0" smtClean="0">
                          <a:latin typeface="+mn-lt"/>
                        </a:rPr>
                        <a:t>prevalentemente</a:t>
                      </a:r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1,1%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r>
                        <a:rPr lang="it-IT" sz="2000" i="1" dirty="0" smtClean="0">
                          <a:latin typeface="+mn-lt"/>
                        </a:rPr>
                        <a:t>c. può riservare la decisione al merito</a:t>
                      </a:r>
                      <a:endParaRPr lang="it-IT" sz="2000" i="1" baseline="0" dirty="0" smtClean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93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51,1%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182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100,0%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9286" y="260648"/>
            <a:ext cx="20764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86150" y="44624"/>
            <a:ext cx="21717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20272" y="116632"/>
            <a:ext cx="2016224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ttangolo 5"/>
          <p:cNvSpPr/>
          <p:nvPr/>
        </p:nvSpPr>
        <p:spPr>
          <a:xfrm>
            <a:off x="467544" y="1702549"/>
            <a:ext cx="828092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36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Laboratorio sul processo </a:t>
            </a:r>
            <a:r>
              <a:rPr lang="it-IT" sz="36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tributario</a:t>
            </a:r>
          </a:p>
          <a:p>
            <a:pPr algn="ctr">
              <a:spcBef>
                <a:spcPts val="1200"/>
              </a:spcBef>
            </a:pPr>
            <a:r>
              <a:rPr lang="it-IT" sz="2800" b="1" cap="small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Questionario</a:t>
            </a:r>
            <a:r>
              <a:rPr lang="it-IT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(4) – PROCEDIMENTO CAUTELARE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BA3D-1979-4EC2-990B-E102EBE128BC}" type="slidenum">
              <a:rPr lang="it-IT" sz="1800" smtClean="0">
                <a:solidFill>
                  <a:schemeClr val="tx1"/>
                </a:solidFill>
              </a:rPr>
              <a:pPr/>
              <a:t>7</a:t>
            </a:fld>
            <a:endParaRPr lang="it-IT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57884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073712949"/>
              </p:ext>
            </p:extLst>
          </p:nvPr>
        </p:nvGraphicFramePr>
        <p:xfrm>
          <a:off x="789707" y="3232016"/>
          <a:ext cx="7742733" cy="1944216"/>
        </p:xfrm>
        <a:graphic>
          <a:graphicData uri="http://schemas.openxmlformats.org/drawingml/2006/table">
            <a:tbl>
              <a:tblPr/>
              <a:tblGrid>
                <a:gridCol w="5744475"/>
                <a:gridCol w="999129"/>
                <a:gridCol w="999129"/>
              </a:tblGrid>
              <a:tr h="648072">
                <a:tc gridSpan="3">
                  <a:txBody>
                    <a:bodyPr/>
                    <a:lstStyle/>
                    <a:p>
                      <a:pPr algn="l"/>
                      <a:r>
                        <a:rPr lang="it-IT" sz="2000" b="1" i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7. </a:t>
                      </a:r>
                      <a:r>
                        <a:rPr lang="it-IT" sz="2000" b="1" i="0" dirty="0" smtClean="0">
                          <a:latin typeface="+mn-lt"/>
                        </a:rPr>
                        <a:t>L’istanza cautelare:</a:t>
                      </a:r>
                      <a:endParaRPr lang="it-IT" sz="2000" b="1" i="0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r>
                        <a:rPr lang="it-IT" sz="2000" i="1" dirty="0" smtClean="0">
                          <a:latin typeface="+mn-lt"/>
                        </a:rPr>
                        <a:t>a. può essere sempre reiterata per fatti sopravvenuti </a:t>
                      </a:r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128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83,7%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r>
                        <a:rPr lang="it-IT" sz="2000" i="1" dirty="0" smtClean="0">
                          <a:latin typeface="+mn-lt"/>
                        </a:rPr>
                        <a:t>b. non può essere reiterata</a:t>
                      </a:r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16,3%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153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100,0%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9286" y="260648"/>
            <a:ext cx="20764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86150" y="44624"/>
            <a:ext cx="21717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20272" y="116632"/>
            <a:ext cx="2016224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ttangolo 5"/>
          <p:cNvSpPr/>
          <p:nvPr/>
        </p:nvSpPr>
        <p:spPr>
          <a:xfrm>
            <a:off x="467544" y="1702549"/>
            <a:ext cx="828092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36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Laboratorio sul processo </a:t>
            </a:r>
            <a:r>
              <a:rPr lang="it-IT" sz="36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tributario</a:t>
            </a:r>
          </a:p>
          <a:p>
            <a:pPr algn="ctr">
              <a:spcBef>
                <a:spcPts val="1200"/>
              </a:spcBef>
            </a:pPr>
            <a:r>
              <a:rPr lang="it-IT" sz="2800" b="1" cap="small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Questionario</a:t>
            </a:r>
            <a:r>
              <a:rPr lang="it-IT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(4) – PROCEDIMENTO CAUTELARE</a:t>
            </a:r>
            <a:endParaRPr lang="it-IT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BA3D-1979-4EC2-990B-E102EBE128BC}" type="slidenum">
              <a:rPr lang="it-IT" sz="1800" smtClean="0">
                <a:solidFill>
                  <a:schemeClr val="tx1"/>
                </a:solidFill>
              </a:rPr>
              <a:pPr/>
              <a:t>8</a:t>
            </a:fld>
            <a:endParaRPr lang="it-IT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23427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99976161"/>
              </p:ext>
            </p:extLst>
          </p:nvPr>
        </p:nvGraphicFramePr>
        <p:xfrm>
          <a:off x="789707" y="3232016"/>
          <a:ext cx="7742733" cy="2535168"/>
        </p:xfrm>
        <a:graphic>
          <a:graphicData uri="http://schemas.openxmlformats.org/drawingml/2006/table">
            <a:tbl>
              <a:tblPr/>
              <a:tblGrid>
                <a:gridCol w="5744475"/>
                <a:gridCol w="999129"/>
                <a:gridCol w="999129"/>
              </a:tblGrid>
              <a:tr h="648072">
                <a:tc gridSpan="3">
                  <a:txBody>
                    <a:bodyPr/>
                    <a:lstStyle/>
                    <a:p>
                      <a:pPr algn="l"/>
                      <a:r>
                        <a:rPr lang="it-IT" sz="2000" b="1" i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8. </a:t>
                      </a:r>
                      <a:r>
                        <a:rPr lang="it-IT" sz="2000" b="1" i="0" dirty="0" smtClean="0">
                          <a:latin typeface="+mn-lt"/>
                        </a:rPr>
                        <a:t>La sospensione degli effetti esecutivi della sentenza di secondo grado impugnata in Cassazione:</a:t>
                      </a:r>
                      <a:endParaRPr lang="it-IT" sz="2000" b="1" i="0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266700" indent="-266700" algn="l"/>
                      <a:r>
                        <a:rPr lang="it-IT" sz="2000" i="1" dirty="0" smtClean="0">
                          <a:latin typeface="+mn-lt"/>
                        </a:rPr>
                        <a:t>a. richiede la sola ricorrenza del danno grave ed irreparabile </a:t>
                      </a:r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92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59,7%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266700" indent="-266700" algn="l"/>
                      <a:r>
                        <a:rPr lang="it-IT" sz="2000" i="1" dirty="0" smtClean="0">
                          <a:latin typeface="+mn-lt"/>
                        </a:rPr>
                        <a:t>b. non esclude una delibazione sommaria del </a:t>
                      </a:r>
                      <a:r>
                        <a:rPr lang="it-IT" sz="2000" i="0" dirty="0" err="1" smtClean="0">
                          <a:latin typeface="+mn-lt"/>
                        </a:rPr>
                        <a:t>fumus</a:t>
                      </a:r>
                      <a:r>
                        <a:rPr lang="it-IT" sz="2000" i="0" dirty="0" smtClean="0">
                          <a:latin typeface="+mn-lt"/>
                        </a:rPr>
                        <a:t> </a:t>
                      </a:r>
                      <a:r>
                        <a:rPr lang="it-IT" sz="2000" i="1" dirty="0" smtClean="0">
                          <a:latin typeface="+mn-lt"/>
                        </a:rPr>
                        <a:t>limitata ad ipotesi di immediata evidenza </a:t>
                      </a:r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40,3%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154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100,0%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9286" y="260648"/>
            <a:ext cx="20764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86150" y="44624"/>
            <a:ext cx="21717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20272" y="116632"/>
            <a:ext cx="2016224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ttangolo 5"/>
          <p:cNvSpPr/>
          <p:nvPr/>
        </p:nvSpPr>
        <p:spPr>
          <a:xfrm>
            <a:off x="467544" y="1702549"/>
            <a:ext cx="828092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36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Laboratorio sul processo </a:t>
            </a:r>
            <a:r>
              <a:rPr lang="it-IT" sz="36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tributario</a:t>
            </a:r>
          </a:p>
          <a:p>
            <a:pPr algn="ctr">
              <a:spcBef>
                <a:spcPts val="1200"/>
              </a:spcBef>
            </a:pPr>
            <a:r>
              <a:rPr lang="it-IT" sz="2800" b="1" cap="small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Questionario</a:t>
            </a:r>
            <a:r>
              <a:rPr lang="it-IT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(4) – PROCEDIMENTO CAUTELARE</a:t>
            </a:r>
            <a:endParaRPr lang="it-IT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BA3D-1979-4EC2-990B-E102EBE128BC}" type="slidenum">
              <a:rPr lang="it-IT" sz="1800" smtClean="0">
                <a:solidFill>
                  <a:schemeClr val="tx1"/>
                </a:solidFill>
              </a:rPr>
              <a:pPr/>
              <a:t>9</a:t>
            </a:fld>
            <a:endParaRPr lang="it-IT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44147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</TotalTime>
  <Words>681</Words>
  <Application>Microsoft Office PowerPoint</Application>
  <PresentationFormat>Presentazione su schermo (4:3)</PresentationFormat>
  <Paragraphs>164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3" baseType="lpstr">
      <vt:lpstr>Tema di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X</dc:creator>
  <cp:lastModifiedBy>Lorella</cp:lastModifiedBy>
  <cp:revision>40</cp:revision>
  <dcterms:created xsi:type="dcterms:W3CDTF">2018-06-10T13:29:18Z</dcterms:created>
  <dcterms:modified xsi:type="dcterms:W3CDTF">2018-06-20T07:52:12Z</dcterms:modified>
</cp:coreProperties>
</file>