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828" r:id="rId2"/>
    <p:sldMasterId id="2147483840" r:id="rId3"/>
  </p:sldMasterIdLst>
  <p:notesMasterIdLst>
    <p:notesMasterId r:id="rId66"/>
  </p:notesMasterIdLst>
  <p:sldIdLst>
    <p:sldId id="309" r:id="rId4"/>
    <p:sldId id="256" r:id="rId5"/>
    <p:sldId id="257" r:id="rId6"/>
    <p:sldId id="258" r:id="rId7"/>
    <p:sldId id="259" r:id="rId8"/>
    <p:sldId id="260" r:id="rId9"/>
    <p:sldId id="261" r:id="rId10"/>
    <p:sldId id="262" r:id="rId11"/>
    <p:sldId id="263" r:id="rId12"/>
    <p:sldId id="264" r:id="rId13"/>
    <p:sldId id="265" r:id="rId14"/>
    <p:sldId id="268" r:id="rId15"/>
    <p:sldId id="266" r:id="rId16"/>
    <p:sldId id="331" r:id="rId17"/>
    <p:sldId id="307" r:id="rId18"/>
    <p:sldId id="308" r:id="rId19"/>
    <p:sldId id="310" r:id="rId20"/>
    <p:sldId id="303" r:id="rId21"/>
    <p:sldId id="304" r:id="rId22"/>
    <p:sldId id="287" r:id="rId23"/>
    <p:sldId id="288" r:id="rId24"/>
    <p:sldId id="289" r:id="rId25"/>
    <p:sldId id="290" r:id="rId26"/>
    <p:sldId id="332" r:id="rId27"/>
    <p:sldId id="333" r:id="rId28"/>
    <p:sldId id="291" r:id="rId29"/>
    <p:sldId id="292" r:id="rId30"/>
    <p:sldId id="295" r:id="rId31"/>
    <p:sldId id="293" r:id="rId32"/>
    <p:sldId id="294" r:id="rId33"/>
    <p:sldId id="296" r:id="rId34"/>
    <p:sldId id="297" r:id="rId35"/>
    <p:sldId id="298" r:id="rId36"/>
    <p:sldId id="299" r:id="rId37"/>
    <p:sldId id="300" r:id="rId38"/>
    <p:sldId id="301" r:id="rId39"/>
    <p:sldId id="305" r:id="rId40"/>
    <p:sldId id="306" r:id="rId41"/>
    <p:sldId id="313" r:id="rId42"/>
    <p:sldId id="314" r:id="rId43"/>
    <p:sldId id="334" r:id="rId44"/>
    <p:sldId id="339" r:id="rId45"/>
    <p:sldId id="335" r:id="rId46"/>
    <p:sldId id="336" r:id="rId47"/>
    <p:sldId id="337" r:id="rId48"/>
    <p:sldId id="338" r:id="rId49"/>
    <p:sldId id="315" r:id="rId50"/>
    <p:sldId id="316" r:id="rId51"/>
    <p:sldId id="317" r:id="rId52"/>
    <p:sldId id="318" r:id="rId53"/>
    <p:sldId id="319" r:id="rId54"/>
    <p:sldId id="320" r:id="rId55"/>
    <p:sldId id="321" r:id="rId56"/>
    <p:sldId id="322" r:id="rId57"/>
    <p:sldId id="323" r:id="rId58"/>
    <p:sldId id="324" r:id="rId59"/>
    <p:sldId id="325" r:id="rId60"/>
    <p:sldId id="326" r:id="rId61"/>
    <p:sldId id="327" r:id="rId62"/>
    <p:sldId id="328" r:id="rId63"/>
    <p:sldId id="329" r:id="rId64"/>
    <p:sldId id="330" r:id="rId6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306DFA-1C89-4E34-83EC-863F04E42AD7}" type="datetimeFigureOut">
              <a:rPr lang="it-IT" smtClean="0"/>
              <a:t>14/09/2015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3F9B7B-5FA8-41CA-8AAC-437661769F71}" type="slidenum">
              <a:rPr lang="it-IT" smtClean="0"/>
              <a:t>‹N›</a:t>
            </a:fld>
            <a:endParaRPr lang="it-IT"/>
          </a:p>
        </p:txBody>
      </p:sp>
    </p:spTree>
    <p:extLst>
      <p:ext uri="{BB962C8B-B14F-4D97-AF65-F5344CB8AC3E}">
        <p14:creationId xmlns:p14="http://schemas.microsoft.com/office/powerpoint/2010/main" val="1208719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it-IT" smtClean="0"/>
              <a:t>Fare clic per modificare lo stile del titolo</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r>
              <a:rPr lang="it-IT" smtClean="0"/>
              <a:t>01/09/2015</a:t>
            </a:r>
            <a:endParaRPr lang="it-IT"/>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9886E4C-2580-433D-90AF-4A35CC4FBB40}" type="slidenum">
              <a:rPr lang="it-IT" smtClean="0">
                <a:solidFill>
                  <a:srgbClr val="94C600"/>
                </a:solidFill>
              </a:rPr>
              <a:pPr/>
              <a:t>‹N›</a:t>
            </a:fld>
            <a:endParaRPr lang="it-IT">
              <a:solidFill>
                <a:srgbClr val="94C600"/>
              </a:solidFill>
            </a:endParaRP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21364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r>
              <a:rPr lang="it-IT" smtClean="0"/>
              <a:t>01/09/2015</a:t>
            </a:r>
            <a:endParaRPr lang="it-IT"/>
          </a:p>
        </p:txBody>
      </p:sp>
      <p:sp>
        <p:nvSpPr>
          <p:cNvPr id="5" name="Footer Placeholder 4"/>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934247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r>
              <a:rPr lang="it-IT" smtClean="0"/>
              <a:t>01/09/2015</a:t>
            </a:r>
            <a:endParaRPr lang="it-IT"/>
          </a:p>
        </p:txBody>
      </p:sp>
      <p:sp>
        <p:nvSpPr>
          <p:cNvPr id="5" name="Footer Placeholder 4"/>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26437830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it-IT" smtClean="0"/>
              <a:t>Fare clic per modificare lo stile del titolo</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r>
              <a:rPr lang="it-IT" smtClean="0"/>
              <a:t>01/09/2015</a:t>
            </a:r>
            <a:endParaRPr lang="it-IT"/>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9886E4C-2580-433D-90AF-4A35CC4FBB40}" type="slidenum">
              <a:rPr lang="it-IT" smtClean="0">
                <a:solidFill>
                  <a:srgbClr val="94C600"/>
                </a:solidFill>
              </a:rPr>
              <a:pPr/>
              <a:t>‹N›</a:t>
            </a:fld>
            <a:endParaRPr lang="it-IT">
              <a:solidFill>
                <a:srgbClr val="94C600"/>
              </a:solidFill>
            </a:endParaRP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4232318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r>
              <a:rPr lang="it-IT" smtClean="0"/>
              <a:t>01/09/2015</a:t>
            </a:r>
            <a:endParaRPr lang="it-IT"/>
          </a:p>
        </p:txBody>
      </p:sp>
      <p:sp>
        <p:nvSpPr>
          <p:cNvPr id="5" name="Footer Placeholder 4"/>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800125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r>
              <a:rPr lang="it-IT" smtClean="0"/>
              <a:t>01/09/2015</a:t>
            </a:r>
            <a:endParaRPr lang="it-IT"/>
          </a:p>
        </p:txBody>
      </p:sp>
      <p:sp>
        <p:nvSpPr>
          <p:cNvPr id="5" name="Footer Placeholder 4"/>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2090552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5" name="Date Placeholder 4"/>
          <p:cNvSpPr>
            <a:spLocks noGrp="1"/>
          </p:cNvSpPr>
          <p:nvPr>
            <p:ph type="dt" sz="half" idx="10"/>
          </p:nvPr>
        </p:nvSpPr>
        <p:spPr/>
        <p:txBody>
          <a:bodyPr/>
          <a:lstStyle/>
          <a:p>
            <a:r>
              <a:rPr lang="it-IT" smtClean="0"/>
              <a:t>01/09/2015</a:t>
            </a:r>
            <a:endParaRPr lang="it-IT"/>
          </a:p>
        </p:txBody>
      </p:sp>
      <p:sp>
        <p:nvSpPr>
          <p:cNvPr id="6" name="Footer Placeholder 5"/>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7" name="Slide Number Placeholder 6"/>
          <p:cNvSpPr>
            <a:spLocks noGrp="1"/>
          </p:cNvSpPr>
          <p:nvPr>
            <p:ph type="sldNum" sz="quarter" idx="12"/>
          </p:nvPr>
        </p:nvSpPr>
        <p:spPr/>
        <p:txBody>
          <a:bodyPr/>
          <a:lstStyle/>
          <a:p>
            <a:fld id="{B9886E4C-2580-433D-90AF-4A35CC4FBB40}" type="slidenum">
              <a:rPr lang="it-IT" smtClean="0"/>
              <a:pPr/>
              <a:t>‹N›</a:t>
            </a:fld>
            <a:endParaRPr lang="it-IT"/>
          </a:p>
        </p:txBody>
      </p:sp>
      <p:sp>
        <p:nvSpPr>
          <p:cNvPr id="9" name="Content Placeholder 8"/>
          <p:cNvSpPr>
            <a:spLocks noGrp="1"/>
          </p:cNvSpPr>
          <p:nvPr>
            <p:ph sz="quarter" idx="13"/>
          </p:nvPr>
        </p:nvSpPr>
        <p:spPr>
          <a:xfrm>
            <a:off x="1042416" y="2313432"/>
            <a:ext cx="3419856" cy="349300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extLst>
      <p:ext uri="{BB962C8B-B14F-4D97-AF65-F5344CB8AC3E}">
        <p14:creationId xmlns:p14="http://schemas.microsoft.com/office/powerpoint/2010/main" val="30203078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r>
              <a:rPr lang="it-IT" smtClean="0"/>
              <a:t>01/09/2015</a:t>
            </a:r>
            <a:endParaRPr lang="it-IT"/>
          </a:p>
        </p:txBody>
      </p:sp>
      <p:sp>
        <p:nvSpPr>
          <p:cNvPr id="8" name="Footer Placeholder 7"/>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9" name="Slide Number Placeholder 8"/>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13182116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r>
              <a:rPr lang="it-IT" smtClean="0"/>
              <a:t>01/09/2015</a:t>
            </a:r>
            <a:endParaRPr lang="it-IT"/>
          </a:p>
        </p:txBody>
      </p:sp>
      <p:sp>
        <p:nvSpPr>
          <p:cNvPr id="4" name="Footer Placeholder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lide Number Placeholder 4"/>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38973253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it-IT" smtClean="0"/>
              <a:t>01/09/2015</a:t>
            </a:r>
            <a:endParaRPr lang="it-IT"/>
          </a:p>
        </p:txBody>
      </p:sp>
      <p:sp>
        <p:nvSpPr>
          <p:cNvPr id="3" name="Footer Placeholder 2"/>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4" name="Slide Number Placeholder 3"/>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585756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r>
              <a:rPr lang="it-IT" smtClean="0"/>
              <a:t>01/09/2015</a:t>
            </a:r>
            <a:endParaRPr lang="it-IT"/>
          </a:p>
        </p:txBody>
      </p:sp>
      <p:sp>
        <p:nvSpPr>
          <p:cNvPr id="7" name="Slide Number Placeholder 6"/>
          <p:cNvSpPr>
            <a:spLocks noGrp="1"/>
          </p:cNvSpPr>
          <p:nvPr>
            <p:ph type="sldNum" sz="quarter" idx="12"/>
          </p:nvPr>
        </p:nvSpPr>
        <p:spPr/>
        <p:txBody>
          <a:bodyPr/>
          <a:lstStyle/>
          <a:p>
            <a:fld id="{B9886E4C-2580-433D-90AF-4A35CC4FBB40}" type="slidenum">
              <a:rPr lang="it-IT" smtClean="0"/>
              <a:pPr/>
              <a:t>‹N›</a:t>
            </a:fld>
            <a:endParaRPr lang="it-IT"/>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Footer Placeholder 5"/>
          <p:cNvSpPr>
            <a:spLocks noGrp="1"/>
          </p:cNvSpPr>
          <p:nvPr>
            <p:ph type="ftr" sz="quarter" idx="11"/>
          </p:nvPr>
        </p:nvSpPr>
        <p:spPr>
          <a:xfrm>
            <a:off x="4641448" y="5724835"/>
            <a:ext cx="3493664" cy="365125"/>
          </a:xfrm>
        </p:spPr>
        <p:txBody>
          <a:bodyPr>
            <a:normAutofit/>
          </a:bodyPr>
          <a:lstStyle/>
          <a:p>
            <a:r>
              <a:rPr lang="it-IT" smtClean="0">
                <a:solidFill>
                  <a:srgbClr val="94C600"/>
                </a:solidFill>
              </a:rPr>
              <a:t>Pescara, 25-26 settembre 2015</a:t>
            </a:r>
            <a:endParaRPr lang="it-IT">
              <a:solidFill>
                <a:srgbClr val="94C600"/>
              </a:solidFill>
            </a:endParaRP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it-IT" smtClean="0"/>
              <a:t>Fare clic per modificare lo stile del titolo</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42470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r>
              <a:rPr lang="it-IT" smtClean="0"/>
              <a:t>01/09/2015</a:t>
            </a:r>
            <a:endParaRPr lang="it-IT"/>
          </a:p>
        </p:txBody>
      </p:sp>
      <p:sp>
        <p:nvSpPr>
          <p:cNvPr id="5" name="Footer Placeholder 4"/>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20002231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it-IT" smtClean="0"/>
              <a:t>Fare clic per modificare lo stile del titolo</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r>
              <a:rPr lang="it-IT" smtClean="0"/>
              <a:t>01/09/2015</a:t>
            </a:r>
            <a:endParaRPr lang="it-IT"/>
          </a:p>
        </p:txBody>
      </p:sp>
      <p:sp>
        <p:nvSpPr>
          <p:cNvPr id="6" name="Footer Placeholder 5"/>
          <p:cNvSpPr>
            <a:spLocks noGrp="1"/>
          </p:cNvSpPr>
          <p:nvPr>
            <p:ph type="ftr" sz="quarter" idx="11"/>
          </p:nvPr>
        </p:nvSpPr>
        <p:spPr>
          <a:xfrm>
            <a:off x="4641448" y="5724835"/>
            <a:ext cx="3493664" cy="365125"/>
          </a:xfrm>
        </p:spPr>
        <p:txBody>
          <a:bodyPr>
            <a:normAutofit/>
          </a:bodyPr>
          <a:lstStyle/>
          <a:p>
            <a:r>
              <a:rPr lang="it-IT" smtClean="0">
                <a:solidFill>
                  <a:srgbClr val="94C600"/>
                </a:solidFill>
              </a:rPr>
              <a:t>Pescara, 25-26 settembre 2015</a:t>
            </a:r>
            <a:endParaRPr lang="it-IT">
              <a:solidFill>
                <a:srgbClr val="94C600"/>
              </a:solidFill>
            </a:endParaRPr>
          </a:p>
        </p:txBody>
      </p:sp>
      <p:sp>
        <p:nvSpPr>
          <p:cNvPr id="7" name="Slide Number Placeholder 6"/>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3645744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r>
              <a:rPr lang="it-IT" smtClean="0"/>
              <a:t>01/09/2015</a:t>
            </a:r>
            <a:endParaRPr lang="it-IT"/>
          </a:p>
        </p:txBody>
      </p:sp>
      <p:sp>
        <p:nvSpPr>
          <p:cNvPr id="5" name="Footer Placeholder 4"/>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340453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r>
              <a:rPr lang="it-IT" smtClean="0"/>
              <a:t>01/09/2015</a:t>
            </a:r>
            <a:endParaRPr lang="it-IT"/>
          </a:p>
        </p:txBody>
      </p:sp>
      <p:sp>
        <p:nvSpPr>
          <p:cNvPr id="5" name="Footer Placeholder 4"/>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38282019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it-IT" smtClean="0"/>
              <a:t>Fare clic per modificare lo stile del titolo</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1F94CA2-37CF-426A-9968-D0A38FBE4E1E}" type="datetime1">
              <a:rPr lang="it-IT" smtClean="0"/>
              <a:pPr/>
              <a:t>14/09/2015</a:t>
            </a:fld>
            <a:endParaRPr lang="it-IT"/>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r>
              <a:rPr lang="it-IT" smtClean="0">
                <a:solidFill>
                  <a:srgbClr val="94C600"/>
                </a:solidFill>
              </a:rPr>
              <a:t>DIIRTTO PENALE TRIBUTARIO. UNIVERSITA' DI FOGGIA. Dott. Luigi Scimè</a:t>
            </a:r>
            <a:endParaRPr lang="it-IT">
              <a:solidFill>
                <a:srgbClr val="94C600"/>
              </a:solidFill>
            </a:endParaRP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9886E4C-2580-433D-90AF-4A35CC4FBB40}" type="slidenum">
              <a:rPr lang="it-IT" smtClean="0">
                <a:solidFill>
                  <a:srgbClr val="94C600"/>
                </a:solidFill>
              </a:rPr>
              <a:pPr/>
              <a:t>‹N›</a:t>
            </a:fld>
            <a:endParaRPr lang="it-IT">
              <a:solidFill>
                <a:srgbClr val="94C600"/>
              </a:solidFill>
            </a:endParaRP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8620123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E1586D94-463B-4D64-9731-FD826752FDB1}" type="datetime1">
              <a:rPr lang="it-IT" smtClean="0"/>
              <a:pPr/>
              <a:t>14/09/2015</a:t>
            </a:fld>
            <a:endParaRPr lang="it-IT"/>
          </a:p>
        </p:txBody>
      </p:sp>
      <p:sp>
        <p:nvSpPr>
          <p:cNvPr id="5" name="Footer Placeholder 4"/>
          <p:cNvSpPr>
            <a:spLocks noGrp="1"/>
          </p:cNvSpPr>
          <p:nvPr>
            <p:ph type="ftr" sz="quarter" idx="11"/>
          </p:nvPr>
        </p:nvSpPr>
        <p:spPr/>
        <p:txBody>
          <a:bodyPr/>
          <a:lstStyle/>
          <a:p>
            <a:r>
              <a:rPr lang="it-IT" smtClean="0">
                <a:solidFill>
                  <a:srgbClr val="94C600"/>
                </a:solidFill>
              </a:rPr>
              <a:t>DIIRTTO PENALE TRIBUTARIO. UNIVERSITA' DI FOGGIA. Dott. Luigi Scimè</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36754633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70082C1-79C9-4C76-BC18-41DC9E6B2E03}" type="datetime1">
              <a:rPr lang="it-IT" smtClean="0"/>
              <a:pPr/>
              <a:t>14/09/2015</a:t>
            </a:fld>
            <a:endParaRPr lang="it-IT"/>
          </a:p>
        </p:txBody>
      </p:sp>
      <p:sp>
        <p:nvSpPr>
          <p:cNvPr id="5" name="Footer Placeholder 4"/>
          <p:cNvSpPr>
            <a:spLocks noGrp="1"/>
          </p:cNvSpPr>
          <p:nvPr>
            <p:ph type="ftr" sz="quarter" idx="11"/>
          </p:nvPr>
        </p:nvSpPr>
        <p:spPr/>
        <p:txBody>
          <a:bodyPr/>
          <a:lstStyle/>
          <a:p>
            <a:r>
              <a:rPr lang="it-IT" smtClean="0">
                <a:solidFill>
                  <a:srgbClr val="94C600"/>
                </a:solidFill>
              </a:rPr>
              <a:t>DIIRTTO PENALE TRIBUTARIO. UNIVERSITA' DI FOGGIA. Dott. Luigi Scimè</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12320031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5" name="Date Placeholder 4"/>
          <p:cNvSpPr>
            <a:spLocks noGrp="1"/>
          </p:cNvSpPr>
          <p:nvPr>
            <p:ph type="dt" sz="half" idx="10"/>
          </p:nvPr>
        </p:nvSpPr>
        <p:spPr/>
        <p:txBody>
          <a:bodyPr/>
          <a:lstStyle/>
          <a:p>
            <a:fld id="{BC42AD6B-11B0-4F91-BDFC-6F7CC64DF90A}" type="datetime1">
              <a:rPr lang="it-IT" smtClean="0"/>
              <a:pPr/>
              <a:t>14/09/2015</a:t>
            </a:fld>
            <a:endParaRPr lang="it-IT"/>
          </a:p>
        </p:txBody>
      </p:sp>
      <p:sp>
        <p:nvSpPr>
          <p:cNvPr id="6" name="Footer Placeholder 5"/>
          <p:cNvSpPr>
            <a:spLocks noGrp="1"/>
          </p:cNvSpPr>
          <p:nvPr>
            <p:ph type="ftr" sz="quarter" idx="11"/>
          </p:nvPr>
        </p:nvSpPr>
        <p:spPr/>
        <p:txBody>
          <a:bodyPr/>
          <a:lstStyle/>
          <a:p>
            <a:r>
              <a:rPr lang="it-IT" smtClean="0">
                <a:solidFill>
                  <a:srgbClr val="94C600"/>
                </a:solidFill>
              </a:rPr>
              <a:t>DIIRTTO PENALE TRIBUTARIO. UNIVERSITA' DI FOGGIA. Dott. Luigi Scimè</a:t>
            </a:r>
            <a:endParaRPr lang="it-IT">
              <a:solidFill>
                <a:srgbClr val="94C600"/>
              </a:solidFill>
            </a:endParaRPr>
          </a:p>
        </p:txBody>
      </p:sp>
      <p:sp>
        <p:nvSpPr>
          <p:cNvPr id="7" name="Slide Number Placeholder 6"/>
          <p:cNvSpPr>
            <a:spLocks noGrp="1"/>
          </p:cNvSpPr>
          <p:nvPr>
            <p:ph type="sldNum" sz="quarter" idx="12"/>
          </p:nvPr>
        </p:nvSpPr>
        <p:spPr/>
        <p:txBody>
          <a:bodyPr/>
          <a:lstStyle/>
          <a:p>
            <a:fld id="{B9886E4C-2580-433D-90AF-4A35CC4FBB40}" type="slidenum">
              <a:rPr lang="it-IT" smtClean="0"/>
              <a:pPr/>
              <a:t>‹N›</a:t>
            </a:fld>
            <a:endParaRPr lang="it-IT"/>
          </a:p>
        </p:txBody>
      </p:sp>
      <p:sp>
        <p:nvSpPr>
          <p:cNvPr id="9" name="Content Placeholder 8"/>
          <p:cNvSpPr>
            <a:spLocks noGrp="1"/>
          </p:cNvSpPr>
          <p:nvPr>
            <p:ph sz="quarter" idx="13"/>
          </p:nvPr>
        </p:nvSpPr>
        <p:spPr>
          <a:xfrm>
            <a:off x="1042416" y="2313432"/>
            <a:ext cx="3419856" cy="349300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extLst>
      <p:ext uri="{BB962C8B-B14F-4D97-AF65-F5344CB8AC3E}">
        <p14:creationId xmlns:p14="http://schemas.microsoft.com/office/powerpoint/2010/main" val="15927821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0825D6A4-CA45-413C-B5B8-59A4DBBFABFA}" type="datetime1">
              <a:rPr lang="it-IT" smtClean="0"/>
              <a:pPr/>
              <a:t>14/09/2015</a:t>
            </a:fld>
            <a:endParaRPr lang="it-IT"/>
          </a:p>
        </p:txBody>
      </p:sp>
      <p:sp>
        <p:nvSpPr>
          <p:cNvPr id="8" name="Footer Placeholder 7"/>
          <p:cNvSpPr>
            <a:spLocks noGrp="1"/>
          </p:cNvSpPr>
          <p:nvPr>
            <p:ph type="ftr" sz="quarter" idx="11"/>
          </p:nvPr>
        </p:nvSpPr>
        <p:spPr/>
        <p:txBody>
          <a:bodyPr/>
          <a:lstStyle/>
          <a:p>
            <a:r>
              <a:rPr lang="it-IT" smtClean="0">
                <a:solidFill>
                  <a:srgbClr val="94C600"/>
                </a:solidFill>
              </a:rPr>
              <a:t>DIIRTTO PENALE TRIBUTARIO. UNIVERSITA' DI FOGGIA. Dott. Luigi Scimè</a:t>
            </a:r>
            <a:endParaRPr lang="it-IT">
              <a:solidFill>
                <a:srgbClr val="94C600"/>
              </a:solidFill>
            </a:endParaRPr>
          </a:p>
        </p:txBody>
      </p:sp>
      <p:sp>
        <p:nvSpPr>
          <p:cNvPr id="9" name="Slide Number Placeholder 8"/>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36264434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ACDE0DD8-2A01-46A9-ADAA-17ECB05FAFB1}" type="datetime1">
              <a:rPr lang="it-IT" smtClean="0"/>
              <a:pPr/>
              <a:t>14/09/2015</a:t>
            </a:fld>
            <a:endParaRPr lang="it-IT"/>
          </a:p>
        </p:txBody>
      </p:sp>
      <p:sp>
        <p:nvSpPr>
          <p:cNvPr id="4" name="Footer Placeholder 3"/>
          <p:cNvSpPr>
            <a:spLocks noGrp="1"/>
          </p:cNvSpPr>
          <p:nvPr>
            <p:ph type="ftr" sz="quarter" idx="11"/>
          </p:nvPr>
        </p:nvSpPr>
        <p:spPr/>
        <p:txBody>
          <a:bodyPr/>
          <a:lstStyle/>
          <a:p>
            <a:r>
              <a:rPr lang="it-IT" smtClean="0">
                <a:solidFill>
                  <a:srgbClr val="94C600"/>
                </a:solidFill>
              </a:rPr>
              <a:t>DIIRTTO PENALE TRIBUTARIO. UNIVERSITA' DI FOGGIA. Dott. Luigi Scimè</a:t>
            </a:r>
            <a:endParaRPr lang="it-IT">
              <a:solidFill>
                <a:srgbClr val="94C600"/>
              </a:solidFill>
            </a:endParaRPr>
          </a:p>
        </p:txBody>
      </p:sp>
      <p:sp>
        <p:nvSpPr>
          <p:cNvPr id="5" name="Slide Number Placeholder 4"/>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8195406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195C5B-1DD8-4263-9317-1108CCC526E1}" type="datetime1">
              <a:rPr lang="it-IT" smtClean="0"/>
              <a:pPr/>
              <a:t>14/09/2015</a:t>
            </a:fld>
            <a:endParaRPr lang="it-IT"/>
          </a:p>
        </p:txBody>
      </p:sp>
      <p:sp>
        <p:nvSpPr>
          <p:cNvPr id="3" name="Footer Placeholder 2"/>
          <p:cNvSpPr>
            <a:spLocks noGrp="1"/>
          </p:cNvSpPr>
          <p:nvPr>
            <p:ph type="ftr" sz="quarter" idx="11"/>
          </p:nvPr>
        </p:nvSpPr>
        <p:spPr/>
        <p:txBody>
          <a:bodyPr/>
          <a:lstStyle/>
          <a:p>
            <a:r>
              <a:rPr lang="it-IT" smtClean="0">
                <a:solidFill>
                  <a:srgbClr val="94C600"/>
                </a:solidFill>
              </a:rPr>
              <a:t>DIIRTTO PENALE TRIBUTARIO. UNIVERSITA' DI FOGGIA. Dott. Luigi Scimè</a:t>
            </a:r>
            <a:endParaRPr lang="it-IT">
              <a:solidFill>
                <a:srgbClr val="94C600"/>
              </a:solidFill>
            </a:endParaRPr>
          </a:p>
        </p:txBody>
      </p:sp>
      <p:sp>
        <p:nvSpPr>
          <p:cNvPr id="4" name="Slide Number Placeholder 3"/>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3802288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r>
              <a:rPr lang="it-IT" smtClean="0"/>
              <a:t>01/09/2015</a:t>
            </a:r>
            <a:endParaRPr lang="it-IT"/>
          </a:p>
        </p:txBody>
      </p:sp>
      <p:sp>
        <p:nvSpPr>
          <p:cNvPr id="5" name="Footer Placeholder 4"/>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1825005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82881D-F5DA-4B2B-8582-26BEDFC16D54}" type="datetime1">
              <a:rPr lang="it-IT" smtClean="0"/>
              <a:pPr/>
              <a:t>14/09/2015</a:t>
            </a:fld>
            <a:endParaRPr lang="it-IT"/>
          </a:p>
        </p:txBody>
      </p:sp>
      <p:sp>
        <p:nvSpPr>
          <p:cNvPr id="7" name="Slide Number Placeholder 6"/>
          <p:cNvSpPr>
            <a:spLocks noGrp="1"/>
          </p:cNvSpPr>
          <p:nvPr>
            <p:ph type="sldNum" sz="quarter" idx="12"/>
          </p:nvPr>
        </p:nvSpPr>
        <p:spPr/>
        <p:txBody>
          <a:bodyPr/>
          <a:lstStyle/>
          <a:p>
            <a:fld id="{B9886E4C-2580-433D-90AF-4A35CC4FBB40}" type="slidenum">
              <a:rPr lang="it-IT" smtClean="0"/>
              <a:pPr/>
              <a:t>‹N›</a:t>
            </a:fld>
            <a:endParaRPr lang="it-IT"/>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Footer Placeholder 5"/>
          <p:cNvSpPr>
            <a:spLocks noGrp="1"/>
          </p:cNvSpPr>
          <p:nvPr>
            <p:ph type="ftr" sz="quarter" idx="11"/>
          </p:nvPr>
        </p:nvSpPr>
        <p:spPr>
          <a:xfrm>
            <a:off x="4641448" y="5724835"/>
            <a:ext cx="3493664" cy="365125"/>
          </a:xfrm>
        </p:spPr>
        <p:txBody>
          <a:bodyPr>
            <a:normAutofit/>
          </a:bodyPr>
          <a:lstStyle/>
          <a:p>
            <a:r>
              <a:rPr lang="it-IT" smtClean="0">
                <a:solidFill>
                  <a:srgbClr val="94C600"/>
                </a:solidFill>
              </a:rPr>
              <a:t>DIIRTTO PENALE TRIBUTARIO. UNIVERSITA' DI FOGGIA. Dott. Luigi Scimè</a:t>
            </a:r>
            <a:endParaRPr lang="it-IT">
              <a:solidFill>
                <a:srgbClr val="94C600"/>
              </a:solidFill>
            </a:endParaRP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it-IT" smtClean="0"/>
              <a:t>Fare clic per modificare lo stile del titolo</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41726005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it-IT" smtClean="0"/>
              <a:t>Fare clic per modificare lo stile del titolo</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AEAD0861-FF8C-40A3-A445-4EE43185B823}" type="datetime1">
              <a:rPr lang="it-IT" smtClean="0"/>
              <a:pPr/>
              <a:t>14/09/2015</a:t>
            </a:fld>
            <a:endParaRPr lang="it-IT"/>
          </a:p>
        </p:txBody>
      </p:sp>
      <p:sp>
        <p:nvSpPr>
          <p:cNvPr id="6" name="Footer Placeholder 5"/>
          <p:cNvSpPr>
            <a:spLocks noGrp="1"/>
          </p:cNvSpPr>
          <p:nvPr>
            <p:ph type="ftr" sz="quarter" idx="11"/>
          </p:nvPr>
        </p:nvSpPr>
        <p:spPr>
          <a:xfrm>
            <a:off x="4641448" y="5724835"/>
            <a:ext cx="3493664" cy="365125"/>
          </a:xfrm>
        </p:spPr>
        <p:txBody>
          <a:bodyPr>
            <a:normAutofit/>
          </a:bodyPr>
          <a:lstStyle/>
          <a:p>
            <a:r>
              <a:rPr lang="it-IT" smtClean="0">
                <a:solidFill>
                  <a:srgbClr val="94C600"/>
                </a:solidFill>
              </a:rPr>
              <a:t>DIIRTTO PENALE TRIBUTARIO. UNIVERSITA' DI FOGGIA. Dott. Luigi Scimè</a:t>
            </a:r>
            <a:endParaRPr lang="it-IT">
              <a:solidFill>
                <a:srgbClr val="94C600"/>
              </a:solidFill>
            </a:endParaRPr>
          </a:p>
        </p:txBody>
      </p:sp>
      <p:sp>
        <p:nvSpPr>
          <p:cNvPr id="7" name="Slide Number Placeholder 6"/>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19017538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9E1D032-825D-4E48-9371-0D7EE7594D06}" type="datetime1">
              <a:rPr lang="it-IT" smtClean="0"/>
              <a:pPr/>
              <a:t>14/09/2015</a:t>
            </a:fld>
            <a:endParaRPr lang="it-IT"/>
          </a:p>
        </p:txBody>
      </p:sp>
      <p:sp>
        <p:nvSpPr>
          <p:cNvPr id="5" name="Footer Placeholder 4"/>
          <p:cNvSpPr>
            <a:spLocks noGrp="1"/>
          </p:cNvSpPr>
          <p:nvPr>
            <p:ph type="ftr" sz="quarter" idx="11"/>
          </p:nvPr>
        </p:nvSpPr>
        <p:spPr/>
        <p:txBody>
          <a:bodyPr/>
          <a:lstStyle/>
          <a:p>
            <a:r>
              <a:rPr lang="it-IT" smtClean="0">
                <a:solidFill>
                  <a:srgbClr val="94C600"/>
                </a:solidFill>
              </a:rPr>
              <a:t>DIIRTTO PENALE TRIBUTARIO. UNIVERSITA' DI FOGGIA. Dott. Luigi Scimè</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18642208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A1DB1C6-28EC-4D39-9214-10AB390746EA}" type="datetime1">
              <a:rPr lang="it-IT" smtClean="0"/>
              <a:pPr/>
              <a:t>14/09/2015</a:t>
            </a:fld>
            <a:endParaRPr lang="it-IT"/>
          </a:p>
        </p:txBody>
      </p:sp>
      <p:sp>
        <p:nvSpPr>
          <p:cNvPr id="5" name="Footer Placeholder 4"/>
          <p:cNvSpPr>
            <a:spLocks noGrp="1"/>
          </p:cNvSpPr>
          <p:nvPr>
            <p:ph type="ftr" sz="quarter" idx="11"/>
          </p:nvPr>
        </p:nvSpPr>
        <p:spPr/>
        <p:txBody>
          <a:bodyPr/>
          <a:lstStyle/>
          <a:p>
            <a:r>
              <a:rPr lang="it-IT" smtClean="0">
                <a:solidFill>
                  <a:srgbClr val="94C600"/>
                </a:solidFill>
              </a:rPr>
              <a:t>DIIRTTO PENALE TRIBUTARIO. UNIVERSITA' DI FOGGIA. Dott. Luigi Scimè</a:t>
            </a:r>
            <a:endParaRPr lang="it-IT">
              <a:solidFill>
                <a:srgbClr val="94C600"/>
              </a:solidFill>
            </a:endParaRPr>
          </a:p>
        </p:txBody>
      </p:sp>
      <p:sp>
        <p:nvSpPr>
          <p:cNvPr id="6" name="Slide Number Placeholder 5"/>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2345495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5" name="Date Placeholder 4"/>
          <p:cNvSpPr>
            <a:spLocks noGrp="1"/>
          </p:cNvSpPr>
          <p:nvPr>
            <p:ph type="dt" sz="half" idx="10"/>
          </p:nvPr>
        </p:nvSpPr>
        <p:spPr/>
        <p:txBody>
          <a:bodyPr/>
          <a:lstStyle/>
          <a:p>
            <a:r>
              <a:rPr lang="it-IT" smtClean="0"/>
              <a:t>01/09/2015</a:t>
            </a:r>
            <a:endParaRPr lang="it-IT"/>
          </a:p>
        </p:txBody>
      </p:sp>
      <p:sp>
        <p:nvSpPr>
          <p:cNvPr id="6" name="Footer Placeholder 5"/>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7" name="Slide Number Placeholder 6"/>
          <p:cNvSpPr>
            <a:spLocks noGrp="1"/>
          </p:cNvSpPr>
          <p:nvPr>
            <p:ph type="sldNum" sz="quarter" idx="12"/>
          </p:nvPr>
        </p:nvSpPr>
        <p:spPr/>
        <p:txBody>
          <a:bodyPr/>
          <a:lstStyle/>
          <a:p>
            <a:fld id="{B9886E4C-2580-433D-90AF-4A35CC4FBB40}" type="slidenum">
              <a:rPr lang="it-IT" smtClean="0"/>
              <a:pPr/>
              <a:t>‹N›</a:t>
            </a:fld>
            <a:endParaRPr lang="it-IT"/>
          </a:p>
        </p:txBody>
      </p:sp>
      <p:sp>
        <p:nvSpPr>
          <p:cNvPr id="9" name="Content Placeholder 8"/>
          <p:cNvSpPr>
            <a:spLocks noGrp="1"/>
          </p:cNvSpPr>
          <p:nvPr>
            <p:ph sz="quarter" idx="13"/>
          </p:nvPr>
        </p:nvSpPr>
        <p:spPr>
          <a:xfrm>
            <a:off x="1042416" y="2313432"/>
            <a:ext cx="3419856" cy="349300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extLst>
      <p:ext uri="{BB962C8B-B14F-4D97-AF65-F5344CB8AC3E}">
        <p14:creationId xmlns:p14="http://schemas.microsoft.com/office/powerpoint/2010/main" val="380125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r>
              <a:rPr lang="it-IT" smtClean="0"/>
              <a:t>01/09/2015</a:t>
            </a:r>
            <a:endParaRPr lang="it-IT"/>
          </a:p>
        </p:txBody>
      </p:sp>
      <p:sp>
        <p:nvSpPr>
          <p:cNvPr id="8" name="Footer Placeholder 7"/>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9" name="Slide Number Placeholder 8"/>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4099392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r>
              <a:rPr lang="it-IT" smtClean="0"/>
              <a:t>01/09/2015</a:t>
            </a:r>
            <a:endParaRPr lang="it-IT"/>
          </a:p>
        </p:txBody>
      </p:sp>
      <p:sp>
        <p:nvSpPr>
          <p:cNvPr id="4" name="Footer Placeholder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lide Number Placeholder 4"/>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1415167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it-IT" smtClean="0"/>
              <a:t>01/09/2015</a:t>
            </a:r>
            <a:endParaRPr lang="it-IT"/>
          </a:p>
        </p:txBody>
      </p:sp>
      <p:sp>
        <p:nvSpPr>
          <p:cNvPr id="3" name="Footer Placeholder 2"/>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4" name="Slide Number Placeholder 3"/>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462110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r>
              <a:rPr lang="it-IT" smtClean="0"/>
              <a:t>01/09/2015</a:t>
            </a:r>
            <a:endParaRPr lang="it-IT"/>
          </a:p>
        </p:txBody>
      </p:sp>
      <p:sp>
        <p:nvSpPr>
          <p:cNvPr id="7" name="Slide Number Placeholder 6"/>
          <p:cNvSpPr>
            <a:spLocks noGrp="1"/>
          </p:cNvSpPr>
          <p:nvPr>
            <p:ph type="sldNum" sz="quarter" idx="12"/>
          </p:nvPr>
        </p:nvSpPr>
        <p:spPr/>
        <p:txBody>
          <a:bodyPr/>
          <a:lstStyle/>
          <a:p>
            <a:fld id="{B9886E4C-2580-433D-90AF-4A35CC4FBB40}" type="slidenum">
              <a:rPr lang="it-IT" smtClean="0"/>
              <a:pPr/>
              <a:t>‹N›</a:t>
            </a:fld>
            <a:endParaRPr lang="it-IT"/>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Footer Placeholder 5"/>
          <p:cNvSpPr>
            <a:spLocks noGrp="1"/>
          </p:cNvSpPr>
          <p:nvPr>
            <p:ph type="ftr" sz="quarter" idx="11"/>
          </p:nvPr>
        </p:nvSpPr>
        <p:spPr>
          <a:xfrm>
            <a:off x="4641448" y="5724835"/>
            <a:ext cx="3493664" cy="365125"/>
          </a:xfrm>
        </p:spPr>
        <p:txBody>
          <a:bodyPr>
            <a:normAutofit/>
          </a:bodyPr>
          <a:lstStyle/>
          <a:p>
            <a:r>
              <a:rPr lang="it-IT" smtClean="0">
                <a:solidFill>
                  <a:srgbClr val="94C600"/>
                </a:solidFill>
              </a:rPr>
              <a:t>Pescara, 25-26 settembre 2015</a:t>
            </a:r>
            <a:endParaRPr lang="it-IT">
              <a:solidFill>
                <a:srgbClr val="94C600"/>
              </a:solidFill>
            </a:endParaRP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it-IT" smtClean="0"/>
              <a:t>Fare clic per modificare lo stile del titolo</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583024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it-IT" smtClean="0"/>
              <a:t>Fare clic per modificare lo stile del titolo</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r>
              <a:rPr lang="it-IT" smtClean="0"/>
              <a:t>01/09/2015</a:t>
            </a:r>
            <a:endParaRPr lang="it-IT"/>
          </a:p>
        </p:txBody>
      </p:sp>
      <p:sp>
        <p:nvSpPr>
          <p:cNvPr id="6" name="Footer Placeholder 5"/>
          <p:cNvSpPr>
            <a:spLocks noGrp="1"/>
          </p:cNvSpPr>
          <p:nvPr>
            <p:ph type="ftr" sz="quarter" idx="11"/>
          </p:nvPr>
        </p:nvSpPr>
        <p:spPr>
          <a:xfrm>
            <a:off x="4641448" y="5724835"/>
            <a:ext cx="3493664" cy="365125"/>
          </a:xfrm>
        </p:spPr>
        <p:txBody>
          <a:bodyPr>
            <a:normAutofit/>
          </a:bodyPr>
          <a:lstStyle/>
          <a:p>
            <a:r>
              <a:rPr lang="it-IT" smtClean="0">
                <a:solidFill>
                  <a:srgbClr val="94C600"/>
                </a:solidFill>
              </a:rPr>
              <a:t>Pescara, 25-26 settembre 2015</a:t>
            </a:r>
            <a:endParaRPr lang="it-IT">
              <a:solidFill>
                <a:srgbClr val="94C600"/>
              </a:solidFill>
            </a:endParaRPr>
          </a:p>
        </p:txBody>
      </p:sp>
      <p:sp>
        <p:nvSpPr>
          <p:cNvPr id="7" name="Slide Number Placeholder 6"/>
          <p:cNvSpPr>
            <a:spLocks noGrp="1"/>
          </p:cNvSpPr>
          <p:nvPr>
            <p:ph type="sldNum" sz="quarter" idx="12"/>
          </p:nvPr>
        </p:nvSpPr>
        <p:spPr/>
        <p:txBody>
          <a:bodyPr/>
          <a:lstStyle/>
          <a:p>
            <a:fld id="{B9886E4C-2580-433D-90AF-4A35CC4FBB40}" type="slidenum">
              <a:rPr lang="it-IT" smtClean="0"/>
              <a:pPr/>
              <a:t>‹N›</a:t>
            </a:fld>
            <a:endParaRPr lang="it-IT"/>
          </a:p>
        </p:txBody>
      </p:sp>
    </p:spTree>
    <p:extLst>
      <p:ext uri="{BB962C8B-B14F-4D97-AF65-F5344CB8AC3E}">
        <p14:creationId xmlns:p14="http://schemas.microsoft.com/office/powerpoint/2010/main" val="292222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r>
              <a:rPr lang="it-IT" smtClean="0"/>
              <a:t>01/09/2015</a:t>
            </a:r>
            <a:endParaRPr lang="it-IT"/>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9886E4C-2580-433D-90AF-4A35CC4FBB40}" type="slidenum">
              <a:rPr lang="it-IT" smtClean="0"/>
              <a:pPr/>
              <a:t>‹N›</a:t>
            </a:fld>
            <a:endParaRPr lang="it-IT"/>
          </a:p>
        </p:txBody>
      </p:sp>
    </p:spTree>
    <p:extLst>
      <p:ext uri="{BB962C8B-B14F-4D97-AF65-F5344CB8AC3E}">
        <p14:creationId xmlns:p14="http://schemas.microsoft.com/office/powerpoint/2010/main" val="7310718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r>
              <a:rPr lang="it-IT" smtClean="0"/>
              <a:t>01/09/2015</a:t>
            </a:r>
            <a:endParaRPr lang="it-IT"/>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it-IT" smtClean="0">
                <a:solidFill>
                  <a:srgbClr val="94C600"/>
                </a:solidFill>
              </a:rPr>
              <a:t>Pescara, 25-26 settembre 2015</a:t>
            </a:r>
            <a:endParaRPr lang="it-IT">
              <a:solidFill>
                <a:srgbClr val="94C600"/>
              </a:solidFill>
            </a:endParaRP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9886E4C-2580-433D-90AF-4A35CC4FBB40}" type="slidenum">
              <a:rPr lang="it-IT" smtClean="0"/>
              <a:pPr/>
              <a:t>‹N›</a:t>
            </a:fld>
            <a:endParaRPr lang="it-IT"/>
          </a:p>
        </p:txBody>
      </p:sp>
    </p:spTree>
    <p:extLst>
      <p:ext uri="{BB962C8B-B14F-4D97-AF65-F5344CB8AC3E}">
        <p14:creationId xmlns:p14="http://schemas.microsoft.com/office/powerpoint/2010/main" val="3617628695"/>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4798101-7CDD-48D4-9E85-C781FE06C8A8}" type="datetime1">
              <a:rPr lang="it-IT" smtClean="0"/>
              <a:pPr/>
              <a:t>14/09/2015</a:t>
            </a:fld>
            <a:endParaRPr lang="it-IT"/>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it-IT" smtClean="0">
                <a:solidFill>
                  <a:srgbClr val="94C600"/>
                </a:solidFill>
              </a:rPr>
              <a:t>DIIRTTO PENALE TRIBUTARIO. UNIVERSITA' DI FOGGIA. Dott. Luigi Scimè</a:t>
            </a:r>
            <a:endParaRPr lang="it-IT">
              <a:solidFill>
                <a:srgbClr val="94C600"/>
              </a:solidFill>
            </a:endParaRP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9886E4C-2580-433D-90AF-4A35CC4FBB40}" type="slidenum">
              <a:rPr lang="it-IT" smtClean="0"/>
              <a:pPr/>
              <a:t>‹N›</a:t>
            </a:fld>
            <a:endParaRPr lang="it-IT"/>
          </a:p>
        </p:txBody>
      </p:sp>
    </p:spTree>
    <p:extLst>
      <p:ext uri="{BB962C8B-B14F-4D97-AF65-F5344CB8AC3E}">
        <p14:creationId xmlns:p14="http://schemas.microsoft.com/office/powerpoint/2010/main" val="2838282900"/>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2118524D%7d&amp;db=snciv&amp;verbo=query&amp;xverb=tit&amp;query=%5bnumero%20decisione%5d=25778%20AND%20%5banno%20decisione%5d=2014%20AND%20%5bsezione%5d=5&amp;user=&amp;uri=/xway/application/nif/isapi/hc.dll&amp;pwd=&amp;_hcf=&amp;_hca=&amp;cId=&amp;cIsPublic=&amp;cName=&amp;cquery=91500&amp;sele=&amp;selid=&amp;pos=&amp;lang=it" TargetMode="Externa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424254E1%7d&amp;db=snciv&amp;verbo=query&amp;xverb=tit&amp;query=%5bnumero%20decisione%5d=24426%20AND%20%5banno%20decisione%5d=2013%20AND%20%5bsezione%5d=5&amp;user=&amp;uri=/xway/application/nif/isapi/hc.dll&amp;pwd=&amp;_hcf=&amp;_hca=&amp;cId=&amp;cIsPublic=&amp;cName=&amp;cquery=87437&amp;sele=&amp;selid=&amp;pos=&amp;lang=it" TargetMode="Externa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610E62B2%7d&amp;db=snciv&amp;verbo=query&amp;xverb=tit&amp;query=%5bnumero%20decisione%5d=23560%20AND%20%5banno%20decisione%5d=2012%20AND%20%5bsezione%5d=5&amp;user=&amp;uri=/xway/application/nif/isapi/hc.dll&amp;pwd=&amp;_hcf=&amp;_hca=&amp;cId=&amp;cIsPublic=&amp;cName=&amp;cquery=84832&amp;sele=&amp;selid=&amp;pos=&amp;lang=it" TargetMode="Externa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7E4C5FBF%7d&amp;db=snciv&amp;verbo=query&amp;xverb=tit&amp;query=%5bnumero%20decisione%5d=20059%20AND%20%5banno%20decisione%5d=2014%20AND%20%5bsezione%5d=5&amp;user=&amp;uri=/xway/application/nif/isapi/hc.dll&amp;pwd=&amp;_hcf=&amp;_hca=&amp;cId=&amp;cIsPublic=&amp;cName=&amp;cquery=74343&amp;sele=&amp;selid=&amp;pos=&amp;lang=it"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333B645A%7d&amp;db=snciv&amp;verbo=query&amp;xverb=tit&amp;query=%5bnumero%20decisione%5d=06229%20AND%20%5banno%20decisione%5d=2013%20AND%20%5bsezione%5d=5&amp;user=&amp;uri=/xway/application/nif/isapi/hc.dll&amp;pwd=&amp;_hcf=&amp;_hca=&amp;cId=&amp;cIsPublic=&amp;cName=&amp;cquery=32846&amp;sele=&amp;selid=&amp;pos=&amp;lang=it" TargetMode="Externa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508E689A%7d&amp;db=snciv&amp;verbo=query&amp;xverb=tit&amp;query=%5bnumero%20decisione%5d=10414%20AND%20%5banno%20decisione%5d=2011%20AND%20%5bsezione%5d=5&amp;user=&amp;uri=/xway/application/nif/isapi/hc.dll&amp;pwd=&amp;_hcf=&amp;_hca=&amp;cId=&amp;cIsPublic=&amp;cName=&amp;cquery=45387&amp;sele=&amp;selid=&amp;pos=&amp;lang=it" TargetMode="Externa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3B2E3F38%7d&amp;db=snpen&amp;verbo=query&amp;xverb=tit&amp;query=%5bnumero%20decisione%5d=28352%20AND%20%5banno%20decisione%5d=2013%20AND%20%5bsezione%5d=3&amp;user=&amp;uri=/xway/application/nif/isapi/hc.dll&amp;pwd=&amp;cId=&amp;cIsPublic=&amp;cName=&amp;cquery=99219&amp;sele=&amp;selid=&amp;pos=&amp;lang=it"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0DEA02C2%7d&amp;db=snpen&amp;verbo=query&amp;xverb=tit&amp;query=%5bnumero%20decisione%5d=26395%20AND%20%5banno%20decisione%5d=2004%20AND%20%5bsezione%5d=3&amp;user=&amp;uri=/xway/application/nif/isapi/hc.dll&amp;pwd=&amp;cId=&amp;cIsPublic=&amp;cName=&amp;cquery=93285&amp;sele=&amp;selid=&amp;pos=&amp;lang=it"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0DEA02C2%7d&amp;db=snpen&amp;verbo=query&amp;xverb=tit&amp;query=%5bnumero%20decisione%5d=19247%20AND%20%5banno%20decisione%5d=2012%20AND%20%5bsezione%5d=3&amp;user=&amp;uri=/xway/application/nif/isapi/hc.dll&amp;pwd=&amp;cId=&amp;cIsPublic=&amp;cName=&amp;cquery=71897&amp;sele=&amp;selid=&amp;pos=&amp;lang=i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0DEA02C2%7d&amp;db=snpen&amp;verbo=query&amp;xverb=tit&amp;query=%5bnumero%20decisione%5d=01235%20AND%20%5banno%20decisione%5d=2011%20AND%20%5bsezione%5d=U&amp;user=&amp;uri=/xway/application/nif/isapi/hc.dll&amp;pwd=&amp;cId=&amp;cIsPublic=&amp;cName=&amp;cquery=17953&amp;sele=&amp;selid=&amp;pos=&amp;lang=it"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0DEA02C2%7d&amp;db=snpen&amp;verbo=query&amp;xverb=tit&amp;query=%5bnumero%20decisione%5d=13947%20AND%20%5banno%20decisione%5d=2006%20AND%20%5bsezione%5d=3&amp;user=&amp;uri=/xway/application/nif/isapi/hc.dll&amp;pwd=&amp;cId=&amp;cIsPublic=&amp;cName=&amp;cquery=55955&amp;sele=&amp;selid=&amp;pos=&amp;lang=it"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www.italgiure.giustizia.it/xway/application/nif/isapi/hc.dll?host=&amp;port=-1&amp;_sid=%7b0DEA02C2%7d&amp;db=snpen&amp;verbo=query&amp;xverb=tit&amp;query=%5bnumero%20decisione%5d=28341%20AND%20%5banno%20decisione%5d=2001%20AND%20%5bsezione%5d=3&amp;user=&amp;uri=/xway/application/nif/isapi/hc.dll&amp;pwd=&amp;cId=&amp;cIsPublic=&amp;cName=&amp;cquery=99102&amp;sele=&amp;selid=&amp;pos=&amp;lang=i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0"/>
          <p:cNvSpPr>
            <a:spLocks noGrp="1"/>
          </p:cNvSpPr>
          <p:nvPr>
            <p:ph type="title"/>
          </p:nvPr>
        </p:nvSpPr>
        <p:spPr>
          <a:xfrm>
            <a:off x="827584" y="1052736"/>
            <a:ext cx="7560840" cy="2520280"/>
          </a:xfrm>
        </p:spPr>
        <p:txBody>
          <a:bodyPr>
            <a:noAutofit/>
          </a:bodyPr>
          <a:lstStyle/>
          <a:p>
            <a:pPr algn="ctr"/>
            <a:r>
              <a:rPr lang="it-IT" sz="8800" dirty="0" smtClean="0">
                <a:latin typeface="Brush Script MT" pitchFamily="66" charset="0"/>
              </a:rPr>
              <a:t>Le cd. frodi «</a:t>
            </a:r>
            <a:r>
              <a:rPr lang="it-IT" sz="8000" dirty="0" smtClean="0">
                <a:solidFill>
                  <a:srgbClr val="C00000"/>
                </a:solidFill>
                <a:latin typeface="Brush Script MT" pitchFamily="66" charset="0"/>
              </a:rPr>
              <a:t>CAROSELLO</a:t>
            </a:r>
            <a:r>
              <a:rPr lang="it-IT" sz="8800" dirty="0" smtClean="0">
                <a:latin typeface="Brush Script MT" pitchFamily="66" charset="0"/>
              </a:rPr>
              <a:t>» </a:t>
            </a:r>
            <a:endParaRPr lang="it-IT" sz="8800" dirty="0">
              <a:latin typeface="Brush Script MT" pitchFamily="66" charset="0"/>
            </a:endParaRPr>
          </a:p>
        </p:txBody>
      </p:sp>
      <p:sp>
        <p:nvSpPr>
          <p:cNvPr id="12" name="Segnaposto testo 11"/>
          <p:cNvSpPr>
            <a:spLocks noGrp="1"/>
          </p:cNvSpPr>
          <p:nvPr>
            <p:ph type="body" idx="1"/>
          </p:nvPr>
        </p:nvSpPr>
        <p:spPr>
          <a:xfrm>
            <a:off x="1258645" y="3573016"/>
            <a:ext cx="6637467" cy="2214597"/>
          </a:xfrm>
        </p:spPr>
        <p:txBody>
          <a:bodyPr>
            <a:normAutofit fontScale="77500" lnSpcReduction="20000"/>
          </a:bodyPr>
          <a:lstStyle/>
          <a:p>
            <a:pPr algn="ctr"/>
            <a:r>
              <a:rPr lang="it-IT" sz="2300" b="1" i="1" dirty="0" smtClean="0"/>
              <a:t>Seminario di aggiornamento professionale e di approfondimento per i magistrati delle </a:t>
            </a:r>
            <a:r>
              <a:rPr lang="it-IT" sz="2300" b="1" i="1" dirty="0"/>
              <a:t>C</a:t>
            </a:r>
            <a:r>
              <a:rPr lang="it-IT" sz="2300" b="1" i="1" dirty="0" smtClean="0"/>
              <a:t>ommissioni </a:t>
            </a:r>
            <a:r>
              <a:rPr lang="it-IT" sz="2300" b="1" i="1" dirty="0"/>
              <a:t>T</a:t>
            </a:r>
            <a:r>
              <a:rPr lang="it-IT" sz="2300" b="1" i="1" dirty="0" smtClean="0"/>
              <a:t>ributarie delle regioni Abruzzo e Molise </a:t>
            </a:r>
          </a:p>
          <a:p>
            <a:pPr algn="ctr"/>
            <a:r>
              <a:rPr lang="it-IT" dirty="0" smtClean="0"/>
              <a:t>«</a:t>
            </a:r>
            <a:r>
              <a:rPr lang="it-IT" sz="5100" dirty="0">
                <a:solidFill>
                  <a:srgbClr val="00B050"/>
                </a:solidFill>
                <a:effectLst>
                  <a:outerShdw blurRad="38100" dist="38100" dir="2700000" algn="tl">
                    <a:srgbClr val="000000">
                      <a:alpha val="43137"/>
                    </a:srgbClr>
                  </a:outerShdw>
                </a:effectLst>
                <a:latin typeface="Brush Script MT" pitchFamily="66" charset="0"/>
              </a:rPr>
              <a:t>T</a:t>
            </a:r>
            <a:r>
              <a:rPr lang="it-IT" sz="5100" dirty="0" smtClean="0">
                <a:solidFill>
                  <a:srgbClr val="00B050"/>
                </a:solidFill>
                <a:effectLst>
                  <a:outerShdw blurRad="38100" dist="38100" dir="2700000" algn="tl">
                    <a:srgbClr val="000000">
                      <a:alpha val="43137"/>
                    </a:srgbClr>
                  </a:outerShdw>
                </a:effectLst>
                <a:latin typeface="Brush Script MT" pitchFamily="66" charset="0"/>
              </a:rPr>
              <a:t>ematiche sostanziali, procedimentali e processuali di diritto tributario</a:t>
            </a:r>
            <a:r>
              <a:rPr lang="it-IT" dirty="0" smtClean="0"/>
              <a:t>» </a:t>
            </a:r>
            <a:endParaRPr lang="it-IT" dirty="0"/>
          </a:p>
        </p:txBody>
      </p:sp>
      <p:sp>
        <p:nvSpPr>
          <p:cNvPr id="4" name="Segnaposto piè di pagina 3"/>
          <p:cNvSpPr>
            <a:spLocks noGrp="1"/>
          </p:cNvSpPr>
          <p:nvPr>
            <p:ph type="ftr" sz="quarter" idx="11"/>
          </p:nvPr>
        </p:nvSpPr>
        <p:spPr/>
        <p:txBody>
          <a:bodyPr/>
          <a:lstStyle/>
          <a:p>
            <a:r>
              <a:rPr lang="it-IT" dirty="0" smtClean="0">
                <a:solidFill>
                  <a:srgbClr val="94C600"/>
                </a:solidFill>
              </a:rPr>
              <a:t>Pescara, 25-26 settembre 2015</a:t>
            </a:r>
            <a:endParaRPr lang="it-IT" dirty="0">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1</a:t>
            </a:fld>
            <a:endParaRPr lang="it-IT" dirty="0"/>
          </a:p>
        </p:txBody>
      </p:sp>
    </p:spTree>
    <p:extLst>
      <p:ext uri="{BB962C8B-B14F-4D97-AF65-F5344CB8AC3E}">
        <p14:creationId xmlns:p14="http://schemas.microsoft.com/office/powerpoint/2010/main" val="11235278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817160"/>
          </a:xfrm>
        </p:spPr>
        <p:txBody>
          <a:bodyPr>
            <a:normAutofit fontScale="90000"/>
          </a:bodyPr>
          <a:lstStyle/>
          <a:p>
            <a:r>
              <a:rPr lang="it-IT" sz="5400" dirty="0">
                <a:solidFill>
                  <a:prstClr val="black"/>
                </a:solidFill>
                <a:latin typeface="Algerian" pitchFamily="82" charset="0"/>
              </a:rPr>
              <a:t>Le frodi «</a:t>
            </a:r>
            <a:r>
              <a:rPr lang="it-IT" sz="54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dirty="0" smtClean="0"/>
              <a:t>In genere, come caratteristiche costanti, in genere nelle frodi «carosello» tutti i passaggi di merce sono puramente cartolari; </a:t>
            </a:r>
          </a:p>
          <a:p>
            <a:pPr algn="just"/>
            <a:r>
              <a:rPr lang="it-IT" dirty="0" smtClean="0"/>
              <a:t>In genere si distinguono quindi le società cd. «cartiere», </a:t>
            </a:r>
            <a:r>
              <a:rPr lang="it-IT" i="1" dirty="0" smtClean="0"/>
              <a:t>che producono solo documentazione falsa in quanto riferita a operazioni inesistenti</a:t>
            </a:r>
            <a:r>
              <a:rPr lang="it-IT" dirty="0" smtClean="0"/>
              <a:t>, e società cd. «filtro» </a:t>
            </a:r>
            <a:r>
              <a:rPr lang="it-IT" i="1" dirty="0" smtClean="0"/>
              <a:t>la cui funzione precipua è di fare da tramite per permettere di rendere assai più complesso l’individuazione del meccanismo fraudolento, anche attraverso numerosi passaggi che coinvolgono più stati</a:t>
            </a:r>
            <a:r>
              <a:rPr lang="it-IT" dirty="0" smtClean="0"/>
              <a:t>.</a:t>
            </a:r>
          </a:p>
          <a:p>
            <a:pPr algn="just"/>
            <a:r>
              <a:rPr lang="it-IT" dirty="0" smtClean="0"/>
              <a:t>Tutte sono caratterizzate da mancanza di mezzi e personale tali da rendere «credibili» le operazioni commerciali falsamente documentate </a:t>
            </a:r>
            <a:endParaRPr lang="it-IT" dirty="0"/>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10</a:t>
            </a:fld>
            <a:endParaRPr lang="it-IT" dirty="0"/>
          </a:p>
        </p:txBody>
      </p:sp>
    </p:spTree>
    <p:extLst>
      <p:ext uri="{BB962C8B-B14F-4D97-AF65-F5344CB8AC3E}">
        <p14:creationId xmlns:p14="http://schemas.microsoft.com/office/powerpoint/2010/main" val="28952516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5400" dirty="0">
                <a:solidFill>
                  <a:prstClr val="black"/>
                </a:solidFill>
                <a:latin typeface="Algerian" pitchFamily="82" charset="0"/>
              </a:rPr>
              <a:t>Le frodi «</a:t>
            </a:r>
            <a:r>
              <a:rPr lang="it-IT" sz="54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smtClean="0"/>
              <a:t>Riassumendo, in genere vengono classificate due forme di frode (</a:t>
            </a:r>
            <a:r>
              <a:rPr lang="it-IT" i="1" dirty="0" smtClean="0"/>
              <a:t>ma la classificazione è chiaramente molto parziale e necessaria solo al fine di semplificazione</a:t>
            </a:r>
            <a:r>
              <a:rPr lang="it-IT" dirty="0" smtClean="0"/>
              <a:t>) : </a:t>
            </a:r>
          </a:p>
          <a:p>
            <a:pPr marL="514350" indent="-514350" algn="just">
              <a:buAutoNum type="arabicParenR"/>
            </a:pPr>
            <a:r>
              <a:rPr lang="it-IT" dirty="0" smtClean="0"/>
              <a:t>La mera interposizione fittizia, (prima ipotesi indicata) in cui la merce non rientra nello stato di partenza, in cui il rivenditore finale opera in Italia e vende sottocosto, e accumula un forte credito di Iva che non versa alla società di comodo; </a:t>
            </a:r>
          </a:p>
          <a:p>
            <a:pPr marL="0" indent="0">
              <a:buNone/>
            </a:pPr>
            <a:endParaRPr lang="it-IT" dirty="0"/>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11</a:t>
            </a:fld>
            <a:endParaRPr lang="it-IT" dirty="0"/>
          </a:p>
        </p:txBody>
      </p:sp>
    </p:spTree>
    <p:extLst>
      <p:ext uri="{BB962C8B-B14F-4D97-AF65-F5344CB8AC3E}">
        <p14:creationId xmlns:p14="http://schemas.microsoft.com/office/powerpoint/2010/main" val="39651562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692696"/>
            <a:ext cx="7024744" cy="864096"/>
          </a:xfrm>
        </p:spPr>
        <p:txBody>
          <a:bodyPr/>
          <a:lstStyle/>
          <a:p>
            <a:r>
              <a:rPr lang="it-IT" sz="4900" dirty="0" smtClean="0">
                <a:solidFill>
                  <a:prstClr val="black"/>
                </a:solidFill>
                <a:latin typeface="Algerian" pitchFamily="82" charset="0"/>
              </a:rPr>
              <a:t>Le </a:t>
            </a:r>
            <a:r>
              <a:rPr lang="it-IT" sz="4900" dirty="0">
                <a:solidFill>
                  <a:prstClr val="black"/>
                </a:solidFill>
                <a:latin typeface="Algerian" pitchFamily="82" charset="0"/>
              </a:rPr>
              <a:t>frodi «carosello»</a:t>
            </a:r>
            <a:endParaRPr lang="it-IT" dirty="0"/>
          </a:p>
        </p:txBody>
      </p:sp>
      <p:sp>
        <p:nvSpPr>
          <p:cNvPr id="3" name="Segnaposto contenuto 2"/>
          <p:cNvSpPr>
            <a:spLocks noGrp="1"/>
          </p:cNvSpPr>
          <p:nvPr>
            <p:ph idx="1"/>
          </p:nvPr>
        </p:nvSpPr>
        <p:spPr>
          <a:xfrm>
            <a:off x="1043492" y="1556792"/>
            <a:ext cx="7200916" cy="4275837"/>
          </a:xfrm>
        </p:spPr>
        <p:txBody>
          <a:bodyPr>
            <a:normAutofit fontScale="70000" lnSpcReduction="20000"/>
          </a:bodyPr>
          <a:lstStyle/>
          <a:p>
            <a:pPr marL="0" lvl="0" indent="0" algn="just">
              <a:buNone/>
            </a:pPr>
            <a:r>
              <a:rPr lang="it-IT" sz="2700" dirty="0" smtClean="0">
                <a:solidFill>
                  <a:prstClr val="black"/>
                </a:solidFill>
              </a:rPr>
              <a:t>2) La </a:t>
            </a:r>
            <a:r>
              <a:rPr lang="it-IT" sz="2700" dirty="0">
                <a:solidFill>
                  <a:prstClr val="black"/>
                </a:solidFill>
              </a:rPr>
              <a:t>frode carosello in senso proprio, in cui, dopo varie cessioni formali della merce, la stessa ritorna nel paese di partenza, con meccanismi spesso assai complessi e difficili da </a:t>
            </a:r>
            <a:r>
              <a:rPr lang="it-IT" sz="2700" dirty="0" smtClean="0">
                <a:solidFill>
                  <a:prstClr val="black"/>
                </a:solidFill>
              </a:rPr>
              <a:t>classificare</a:t>
            </a:r>
          </a:p>
          <a:p>
            <a:pPr algn="just"/>
            <a:r>
              <a:rPr lang="it-IT" sz="2700" dirty="0" smtClean="0">
                <a:solidFill>
                  <a:prstClr val="black"/>
                </a:solidFill>
              </a:rPr>
              <a:t>per ribadire, per esempio, una società italiana vende merce o servizi ad una società francese; quest’ultima rivende la merce in Italia ad una società italiana diversa dalla prima, la quale provvederà poi ad ulteriori commercializzazioni, avendo acquisito un credito Iva per la somma pagata solo formalmente a titolo di imposta alla società francese, la quale scompare dopo poco tempo (o la paga effettivamente ma poi rientra quale «fondo nero»); </a:t>
            </a:r>
          </a:p>
          <a:p>
            <a:pPr algn="just"/>
            <a:r>
              <a:rPr lang="it-IT" sz="2700" dirty="0" smtClean="0">
                <a:solidFill>
                  <a:prstClr val="black"/>
                </a:solidFill>
              </a:rPr>
              <a:t>in tali operazioni commerciali sono spesso presenti altre società filtro che hanno la funzione di rendere complesso l’accertamento</a:t>
            </a:r>
            <a:endParaRPr lang="it-IT" sz="2700" dirty="0">
              <a:solidFill>
                <a:prstClr val="black"/>
              </a:solidFill>
            </a:endParaRPr>
          </a:p>
          <a:p>
            <a:endParaRPr lang="it-IT" dirty="0"/>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12</a:t>
            </a:fld>
            <a:endParaRPr lang="it-IT" dirty="0"/>
          </a:p>
        </p:txBody>
      </p:sp>
    </p:spTree>
    <p:extLst>
      <p:ext uri="{BB962C8B-B14F-4D97-AF65-F5344CB8AC3E}">
        <p14:creationId xmlns:p14="http://schemas.microsoft.com/office/powerpoint/2010/main" val="1501963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5400" dirty="0">
                <a:solidFill>
                  <a:prstClr val="black"/>
                </a:solidFill>
                <a:latin typeface="Algerian" pitchFamily="82" charset="0"/>
              </a:rPr>
              <a:t>Le frodi «</a:t>
            </a:r>
            <a:r>
              <a:rPr lang="it-IT" sz="54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p:txBody>
          <a:bodyPr/>
          <a:lstStyle/>
          <a:p>
            <a:pPr algn="just"/>
            <a:r>
              <a:rPr lang="it-IT" dirty="0" smtClean="0"/>
              <a:t>In genere la merce oggetto più frequentemente delle frodi sono le </a:t>
            </a:r>
            <a:r>
              <a:rPr lang="it-IT" u="sng" dirty="0" smtClean="0"/>
              <a:t>carni, i telefoni cellulari e le automobili</a:t>
            </a:r>
            <a:r>
              <a:rPr lang="it-IT" dirty="0" smtClean="0"/>
              <a:t>, per una ragione economica, in quanto queste categorie permettono vendite in grandi volumi con margini di guadagno in genere molto ristretti, per cui risulta ancora più vantaggioso proporli a prezzi concorrenziali.</a:t>
            </a:r>
          </a:p>
          <a:p>
            <a:pPr marL="0" indent="0" algn="just">
              <a:buNone/>
            </a:pPr>
            <a:endParaRPr lang="it-IT" dirty="0"/>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13</a:t>
            </a:fld>
            <a:endParaRPr lang="it-IT" dirty="0"/>
          </a:p>
        </p:txBody>
      </p:sp>
    </p:spTree>
    <p:extLst>
      <p:ext uri="{BB962C8B-B14F-4D97-AF65-F5344CB8AC3E}">
        <p14:creationId xmlns:p14="http://schemas.microsoft.com/office/powerpoint/2010/main" val="22693937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745152"/>
          </a:xfrm>
        </p:spPr>
        <p:txBody>
          <a:bodyPr>
            <a:normAutofit fontScale="90000"/>
          </a:bodyPr>
          <a:lstStyle/>
          <a:p>
            <a:pPr algn="ctr"/>
            <a:r>
              <a:rPr lang="it-IT" sz="49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772816"/>
            <a:ext cx="6777317" cy="4059813"/>
          </a:xfrm>
        </p:spPr>
        <p:txBody>
          <a:bodyPr>
            <a:normAutofit fontScale="77500" lnSpcReduction="20000"/>
          </a:bodyPr>
          <a:lstStyle/>
          <a:p>
            <a:pPr marL="68580" indent="0" algn="just">
              <a:buNone/>
            </a:pPr>
            <a:r>
              <a:rPr lang="it-IT" dirty="0" smtClean="0"/>
              <a:t>Per esempio, nell’ambito delle frodi inerenti il commercio di autovetture, si sono frequentemente riscontrati questi elementi:</a:t>
            </a:r>
          </a:p>
          <a:p>
            <a:pPr algn="just">
              <a:buFont typeface="Wingdings" pitchFamily="2" charset="2"/>
              <a:buChar char="Ø"/>
            </a:pPr>
            <a:r>
              <a:rPr lang="it-IT" i="1" dirty="0" smtClean="0"/>
              <a:t>Le operazioni di passaggio avvengono tutte nello stesso giorno; </a:t>
            </a:r>
          </a:p>
          <a:p>
            <a:pPr algn="just">
              <a:buFont typeface="Wingdings" pitchFamily="2" charset="2"/>
              <a:buChar char="Ø"/>
            </a:pPr>
            <a:r>
              <a:rPr lang="it-IT" i="1" dirty="0" smtClean="0"/>
              <a:t>Nello stesso giorno spesso per le auto viene richiesta una targa prova ovviamente non utilizzata;</a:t>
            </a:r>
          </a:p>
          <a:p>
            <a:pPr algn="just">
              <a:buFont typeface="Wingdings" pitchFamily="2" charset="2"/>
              <a:buChar char="Ø"/>
            </a:pPr>
            <a:r>
              <a:rPr lang="it-IT" i="1" dirty="0" smtClean="0"/>
              <a:t>È presente una falsa fattura di un vettore che documenti il falso trasporto;</a:t>
            </a:r>
          </a:p>
          <a:p>
            <a:pPr algn="just">
              <a:buFont typeface="Wingdings" pitchFamily="2" charset="2"/>
              <a:buChar char="Ø"/>
            </a:pPr>
            <a:r>
              <a:rPr lang="it-IT" i="1" dirty="0" smtClean="0"/>
              <a:t>Il soggetto interposto non ha alcuna struttura aziendale ma ha la partita Iva regolarmente, così consentendo la detrazione dell’Iva all’acquirente; </a:t>
            </a:r>
          </a:p>
          <a:p>
            <a:pPr algn="just">
              <a:buFont typeface="Wingdings" pitchFamily="2" charset="2"/>
              <a:buChar char="Ø"/>
            </a:pPr>
            <a:r>
              <a:rPr lang="it-IT" i="1" dirty="0" smtClean="0"/>
              <a:t>L’acquirente molto spesso paga al </a:t>
            </a:r>
            <a:r>
              <a:rPr lang="it-IT" i="1" dirty="0" err="1" smtClean="0"/>
              <a:t>missing</a:t>
            </a:r>
            <a:r>
              <a:rPr lang="it-IT" i="1" dirty="0" smtClean="0"/>
              <a:t> trader solo il prezzo del bene più un compenso per la fattura falsa riportante il pagamento dell’Iva;  </a:t>
            </a:r>
            <a:endParaRPr lang="it-IT" i="1"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14</a:t>
            </a:fld>
            <a:endParaRPr lang="it-IT"/>
          </a:p>
        </p:txBody>
      </p:sp>
    </p:spTree>
    <p:extLst>
      <p:ext uri="{BB962C8B-B14F-4D97-AF65-F5344CB8AC3E}">
        <p14:creationId xmlns:p14="http://schemas.microsoft.com/office/powerpoint/2010/main" val="33059843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745152"/>
          </a:xfrm>
        </p:spPr>
        <p:txBody>
          <a:bodyPr>
            <a:normAutofit fontScale="90000"/>
          </a:bodyPr>
          <a:lstStyle/>
          <a:p>
            <a:pPr algn="ctr"/>
            <a:r>
              <a:rPr lang="it-IT" sz="49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683568" y="1700808"/>
            <a:ext cx="7704856" cy="4320480"/>
          </a:xfrm>
        </p:spPr>
        <p:txBody>
          <a:bodyPr>
            <a:noAutofit/>
          </a:bodyPr>
          <a:lstStyle/>
          <a:p>
            <a:pPr marL="68580" indent="0" algn="just">
              <a:buNone/>
            </a:pPr>
            <a:r>
              <a:rPr lang="it-IT" sz="1400" dirty="0">
                <a:solidFill>
                  <a:srgbClr val="000000"/>
                </a:solidFill>
                <a:latin typeface="Arial"/>
              </a:rPr>
              <a:t>Il fenomeno ha assunto tali dimensioni da giustificare l’intervento dell’UE che attraverso la Commissione Europea, nell’ambito dei lavori </a:t>
            </a:r>
            <a:r>
              <a:rPr lang="it-IT" sz="1400" dirty="0" smtClean="0">
                <a:solidFill>
                  <a:srgbClr val="000000"/>
                </a:solidFill>
                <a:latin typeface="Arial"/>
              </a:rPr>
              <a:t>SCAC (Comitato </a:t>
            </a:r>
            <a:r>
              <a:rPr lang="it-IT" sz="1400" dirty="0">
                <a:solidFill>
                  <a:srgbClr val="000000"/>
                </a:solidFill>
                <a:latin typeface="Arial"/>
              </a:rPr>
              <a:t>permanente per la cooperazione amministrativa), ha stilato, nel 2002, una guida pratica contro le frodi “carosello” all’IVA intracomunitaria. In tale sede sono state individuate le figure tipiche ricorrenti nello specifico tipo di frode : </a:t>
            </a:r>
            <a:endParaRPr lang="it-IT" sz="1400" dirty="0" smtClean="0">
              <a:solidFill>
                <a:srgbClr val="000000"/>
              </a:solidFill>
              <a:latin typeface="Arial"/>
            </a:endParaRPr>
          </a:p>
          <a:p>
            <a:pPr marL="68580" indent="0" algn="just">
              <a:buNone/>
            </a:pPr>
            <a:r>
              <a:rPr lang="it-IT" sz="1400" dirty="0" smtClean="0">
                <a:solidFill>
                  <a:srgbClr val="000000"/>
                </a:solidFill>
                <a:latin typeface="Arial"/>
              </a:rPr>
              <a:t>A</a:t>
            </a:r>
            <a:r>
              <a:rPr lang="it-IT" sz="1400" dirty="0">
                <a:solidFill>
                  <a:srgbClr val="000000"/>
                </a:solidFill>
                <a:latin typeface="Arial"/>
              </a:rPr>
              <a:t>. </a:t>
            </a:r>
            <a:r>
              <a:rPr lang="it-IT" sz="1400" b="1" i="1" dirty="0">
                <a:solidFill>
                  <a:srgbClr val="000000"/>
                </a:solidFill>
                <a:latin typeface="Arial"/>
              </a:rPr>
              <a:t>Conduit </a:t>
            </a:r>
            <a:r>
              <a:rPr lang="it-IT" sz="1400" b="1" i="1" dirty="0" smtClean="0">
                <a:solidFill>
                  <a:srgbClr val="000000"/>
                </a:solidFill>
                <a:latin typeface="Arial"/>
              </a:rPr>
              <a:t>Company:</a:t>
            </a:r>
            <a:r>
              <a:rPr lang="it-IT" sz="1400" i="1" dirty="0" smtClean="0">
                <a:solidFill>
                  <a:srgbClr val="000000"/>
                </a:solidFill>
                <a:latin typeface="Arial"/>
              </a:rPr>
              <a:t> </a:t>
            </a:r>
            <a:r>
              <a:rPr lang="it-IT" sz="1400" dirty="0">
                <a:solidFill>
                  <a:srgbClr val="000000"/>
                </a:solidFill>
                <a:latin typeface="Arial"/>
              </a:rPr>
              <a:t>Il fornitore </a:t>
            </a:r>
            <a:r>
              <a:rPr lang="it-IT" sz="1400" dirty="0" smtClean="0">
                <a:solidFill>
                  <a:srgbClr val="000000"/>
                </a:solidFill>
                <a:latin typeface="Arial"/>
              </a:rPr>
              <a:t>comunitario, che risiede </a:t>
            </a:r>
            <a:r>
              <a:rPr lang="it-IT" sz="1400" dirty="0">
                <a:solidFill>
                  <a:srgbClr val="000000"/>
                </a:solidFill>
                <a:latin typeface="Arial"/>
              </a:rPr>
              <a:t>in uno Stato membro diverso da quello in cui la frode viene successivamente realizzata, per effetto del mancato versamento dell'IVA. Essa provvede alla registrazione di acquisti e cessioni intracomunitarie che risultano totalmente neutri dal punto di vista dell'imposta sul valore aggiunto. </a:t>
            </a:r>
          </a:p>
          <a:p>
            <a:pPr marL="68580" indent="0" algn="just">
              <a:buNone/>
            </a:pPr>
            <a:r>
              <a:rPr lang="it-IT" sz="1400" dirty="0">
                <a:solidFill>
                  <a:srgbClr val="000000"/>
                </a:solidFill>
                <a:latin typeface="Arial"/>
              </a:rPr>
              <a:t>B. </a:t>
            </a:r>
            <a:r>
              <a:rPr lang="it-IT" sz="1400" b="1" i="1" dirty="0" err="1">
                <a:solidFill>
                  <a:srgbClr val="000000"/>
                </a:solidFill>
                <a:latin typeface="Arial"/>
              </a:rPr>
              <a:t>Missing</a:t>
            </a:r>
            <a:r>
              <a:rPr lang="it-IT" sz="1400" b="1" i="1" dirty="0">
                <a:solidFill>
                  <a:srgbClr val="000000"/>
                </a:solidFill>
                <a:latin typeface="Arial"/>
              </a:rPr>
              <a:t> trader </a:t>
            </a:r>
            <a:r>
              <a:rPr lang="it-IT" sz="1400" i="1" dirty="0">
                <a:solidFill>
                  <a:srgbClr val="000000"/>
                </a:solidFill>
                <a:latin typeface="Arial"/>
              </a:rPr>
              <a:t>(operatore assente, </a:t>
            </a:r>
            <a:r>
              <a:rPr lang="it-IT" sz="1400" dirty="0">
                <a:solidFill>
                  <a:srgbClr val="000000"/>
                </a:solidFill>
                <a:latin typeface="Arial"/>
              </a:rPr>
              <a:t>d’ora in poi “interposto/cartiera/prestanome”</a:t>
            </a:r>
            <a:r>
              <a:rPr lang="it-IT" sz="1400" i="1" dirty="0">
                <a:solidFill>
                  <a:srgbClr val="000000"/>
                </a:solidFill>
                <a:latin typeface="Arial"/>
              </a:rPr>
              <a:t>). </a:t>
            </a:r>
            <a:r>
              <a:rPr lang="it-IT" sz="1400" dirty="0">
                <a:solidFill>
                  <a:srgbClr val="000000"/>
                </a:solidFill>
                <a:latin typeface="Arial"/>
              </a:rPr>
              <a:t>Si attua con la costituzione nel territorio nazionale di una o più società fittizie convenzionalmente denominate “</a:t>
            </a:r>
            <a:r>
              <a:rPr lang="it-IT" sz="1400" b="1" dirty="0">
                <a:solidFill>
                  <a:srgbClr val="000000"/>
                </a:solidFill>
                <a:latin typeface="Arial"/>
              </a:rPr>
              <a:t>cartiere</a:t>
            </a:r>
            <a:r>
              <a:rPr lang="it-IT" sz="1400" dirty="0">
                <a:solidFill>
                  <a:srgbClr val="000000"/>
                </a:solidFill>
                <a:latin typeface="Arial"/>
              </a:rPr>
              <a:t>” (in quanto la loro unica attività è quella di fornire, alle imprese che lo richiedano, fatture per operazioni inesistenti). Solitamente tali società risultano residenti presso indirizzi di comodo o addirittura fittizi e, in ogni caso, non svolgono nessuna attività commerciale effettiva. La titolarità delle quote dei cosiddetti </a:t>
            </a:r>
            <a:r>
              <a:rPr lang="it-IT" sz="1400" b="1" i="1" dirty="0" err="1">
                <a:solidFill>
                  <a:srgbClr val="000000"/>
                </a:solidFill>
                <a:latin typeface="Arial"/>
              </a:rPr>
              <a:t>missing</a:t>
            </a:r>
            <a:r>
              <a:rPr lang="it-IT" sz="1400" b="1" i="1" dirty="0">
                <a:solidFill>
                  <a:srgbClr val="000000"/>
                </a:solidFill>
                <a:latin typeface="Arial"/>
              </a:rPr>
              <a:t> traders </a:t>
            </a:r>
            <a:r>
              <a:rPr lang="it-IT" sz="1400" dirty="0">
                <a:solidFill>
                  <a:srgbClr val="000000"/>
                </a:solidFill>
                <a:latin typeface="Arial"/>
              </a:rPr>
              <a:t>- come vengono comunemente denominate le cartiere a livello comunitario - viene solitamente attribuita a soggetti “nullatenenti”. Ciò consente di ostacolare eventuali azioni di recupero dell'imposta evasa da parte delle Amministrazioni finanziarie a meno che non si riescano ad individuare i reali responsabili delle organizzazioni criminali. </a:t>
            </a:r>
            <a:r>
              <a:rPr lang="it-IT" sz="1400" dirty="0" smtClean="0">
                <a:solidFill>
                  <a:srgbClr val="000000"/>
                </a:solidFill>
                <a:latin typeface="Times New Roman"/>
              </a:rPr>
              <a:t> </a:t>
            </a:r>
            <a:endParaRPr lang="it-IT" sz="1400" dirty="0"/>
          </a:p>
        </p:txBody>
      </p:sp>
      <p:sp>
        <p:nvSpPr>
          <p:cNvPr id="4" name="Segnaposto piè di pagina 3"/>
          <p:cNvSpPr>
            <a:spLocks noGrp="1"/>
          </p:cNvSpPr>
          <p:nvPr>
            <p:ph type="ftr" sz="quarter" idx="11"/>
          </p:nvPr>
        </p:nvSpPr>
        <p:spPr>
          <a:xfrm>
            <a:off x="4641448" y="6021288"/>
            <a:ext cx="3502152" cy="360040"/>
          </a:xfrm>
        </p:spPr>
        <p:txBody>
          <a:bodyPr/>
          <a:lstStyle/>
          <a:p>
            <a:r>
              <a:rPr lang="it-IT" dirty="0" smtClean="0">
                <a:solidFill>
                  <a:srgbClr val="94C600"/>
                </a:solidFill>
              </a:rPr>
              <a:t>Pescara, 25-26 settembre 2015</a:t>
            </a:r>
            <a:endParaRPr lang="it-IT" dirty="0">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15</a:t>
            </a:fld>
            <a:endParaRPr lang="it-IT"/>
          </a:p>
        </p:txBody>
      </p:sp>
    </p:spTree>
    <p:extLst>
      <p:ext uri="{BB962C8B-B14F-4D97-AF65-F5344CB8AC3E}">
        <p14:creationId xmlns:p14="http://schemas.microsoft.com/office/powerpoint/2010/main" val="42342624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745152"/>
          </a:xfrm>
        </p:spPr>
        <p:txBody>
          <a:bodyPr>
            <a:normAutofit fontScale="90000"/>
          </a:bodyPr>
          <a:lstStyle/>
          <a:p>
            <a:r>
              <a:rPr lang="it-IT" sz="49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971600" y="1772816"/>
            <a:ext cx="7272808" cy="4157049"/>
          </a:xfrm>
        </p:spPr>
        <p:txBody>
          <a:bodyPr>
            <a:noAutofit/>
          </a:bodyPr>
          <a:lstStyle/>
          <a:p>
            <a:pPr marL="68580" lvl="0" indent="0" algn="just">
              <a:buClr>
                <a:srgbClr val="94C600"/>
              </a:buClr>
              <a:buNone/>
            </a:pPr>
            <a:r>
              <a:rPr lang="it-IT" sz="1400" dirty="0">
                <a:solidFill>
                  <a:srgbClr val="000000"/>
                </a:solidFill>
                <a:latin typeface="Arial"/>
              </a:rPr>
              <a:t>C. </a:t>
            </a:r>
            <a:r>
              <a:rPr lang="it-IT" sz="1400" b="1" i="1" dirty="0">
                <a:solidFill>
                  <a:srgbClr val="000000"/>
                </a:solidFill>
                <a:latin typeface="Arial"/>
              </a:rPr>
              <a:t>Broker </a:t>
            </a:r>
            <a:r>
              <a:rPr lang="it-IT" sz="1400" i="1" dirty="0">
                <a:solidFill>
                  <a:srgbClr val="000000"/>
                </a:solidFill>
                <a:latin typeface="Arial"/>
              </a:rPr>
              <a:t>(rivenditore o intermediario, </a:t>
            </a:r>
            <a:r>
              <a:rPr lang="it-IT" sz="1400" dirty="0">
                <a:solidFill>
                  <a:srgbClr val="000000"/>
                </a:solidFill>
                <a:latin typeface="Arial"/>
              </a:rPr>
              <a:t>d’ora in poi “interponente”</a:t>
            </a:r>
            <a:r>
              <a:rPr lang="it-IT" sz="1400" i="1" dirty="0">
                <a:solidFill>
                  <a:srgbClr val="000000"/>
                </a:solidFill>
                <a:latin typeface="Arial"/>
              </a:rPr>
              <a:t>). </a:t>
            </a:r>
            <a:r>
              <a:rPr lang="it-IT" sz="1400" dirty="0">
                <a:solidFill>
                  <a:srgbClr val="000000"/>
                </a:solidFill>
                <a:latin typeface="Arial"/>
              </a:rPr>
              <a:t>Il rivenditore è un altro soggetto immancabile all'interno del meccanismo fraudolento; questo provvede all'acquisto da un fornitore nazionale, registrando il relativo credito Iva ed immette i prodotti sul mercato nazionale; in alternativa effettua una cessione intracomunitaria della merce ad un operatore residente in un altro Stato membro; in questo caso, la cessione risulta “non imponibile” per cui il cedente intracomunitario - l'intermediario ha diritto al rimborso dell'Iva pagata in seguito all'acquisto effettuato dal fornitore nazionale</a:t>
            </a:r>
            <a:r>
              <a:rPr lang="it-IT" sz="1400" dirty="0" smtClean="0">
                <a:solidFill>
                  <a:srgbClr val="000000"/>
                </a:solidFill>
                <a:latin typeface="Arial"/>
              </a:rPr>
              <a:t>.</a:t>
            </a:r>
          </a:p>
          <a:p>
            <a:pPr marL="68580" lvl="0" indent="0" algn="just">
              <a:buClr>
                <a:srgbClr val="94C600"/>
              </a:buClr>
              <a:buNone/>
            </a:pPr>
            <a:r>
              <a:rPr lang="it-IT" sz="1400" dirty="0" smtClean="0">
                <a:solidFill>
                  <a:srgbClr val="000000"/>
                </a:solidFill>
                <a:latin typeface="Arial"/>
              </a:rPr>
              <a:t> </a:t>
            </a:r>
            <a:endParaRPr lang="it-IT" sz="1400" dirty="0">
              <a:solidFill>
                <a:srgbClr val="000000"/>
              </a:solidFill>
              <a:latin typeface="Arial"/>
            </a:endParaRPr>
          </a:p>
          <a:p>
            <a:pPr marL="68580" indent="0" algn="just">
              <a:buNone/>
            </a:pPr>
            <a:r>
              <a:rPr lang="it-IT" sz="1400" dirty="0" smtClean="0">
                <a:solidFill>
                  <a:srgbClr val="000000"/>
                </a:solidFill>
                <a:latin typeface="Arial"/>
              </a:rPr>
              <a:t>D</a:t>
            </a:r>
            <a:r>
              <a:rPr lang="it-IT" sz="1400" dirty="0">
                <a:solidFill>
                  <a:srgbClr val="000000"/>
                </a:solidFill>
                <a:latin typeface="Arial"/>
              </a:rPr>
              <a:t>. </a:t>
            </a:r>
            <a:r>
              <a:rPr lang="it-IT" sz="1400" b="1" i="1" dirty="0">
                <a:solidFill>
                  <a:srgbClr val="000000"/>
                </a:solidFill>
                <a:latin typeface="Arial"/>
              </a:rPr>
              <a:t>Buffer </a:t>
            </a:r>
            <a:r>
              <a:rPr lang="it-IT" sz="1400" i="1" dirty="0">
                <a:solidFill>
                  <a:srgbClr val="000000"/>
                </a:solidFill>
                <a:latin typeface="Arial"/>
              </a:rPr>
              <a:t>(filtro).</a:t>
            </a:r>
            <a:r>
              <a:rPr lang="it-IT" sz="1400" dirty="0">
                <a:solidFill>
                  <a:srgbClr val="000000"/>
                </a:solidFill>
                <a:latin typeface="Arial"/>
              </a:rPr>
              <a:t>Trattasi di soggetto non indispensabile per la frode. La “società filtro” svolge funzioni di “stabilizzatore”, per effetto dell'interposizione tra la cartiera e l'intermediario. Essa, infatti, acquista le merci dalla cartiera e le rivende immediatamente all'intermediario emettendo regolare fattura</a:t>
            </a:r>
            <a:r>
              <a:rPr lang="it-IT" sz="1400" dirty="0" smtClean="0">
                <a:solidFill>
                  <a:srgbClr val="000000"/>
                </a:solidFill>
                <a:latin typeface="Arial"/>
              </a:rPr>
              <a:t>.</a:t>
            </a:r>
          </a:p>
          <a:p>
            <a:pPr marL="68580" indent="0" algn="just">
              <a:buNone/>
            </a:pPr>
            <a:r>
              <a:rPr lang="it-IT" sz="1400" dirty="0" smtClean="0">
                <a:solidFill>
                  <a:srgbClr val="000000"/>
                </a:solidFill>
                <a:latin typeface="Arial"/>
              </a:rPr>
              <a:t>L'interposizione </a:t>
            </a:r>
            <a:r>
              <a:rPr lang="it-IT" sz="1400" dirty="0">
                <a:solidFill>
                  <a:srgbClr val="000000"/>
                </a:solidFill>
                <a:latin typeface="Arial"/>
              </a:rPr>
              <a:t>del </a:t>
            </a:r>
            <a:r>
              <a:rPr lang="it-IT" sz="1400" i="1" dirty="0">
                <a:solidFill>
                  <a:srgbClr val="000000"/>
                </a:solidFill>
                <a:latin typeface="Arial"/>
              </a:rPr>
              <a:t>buffer </a:t>
            </a:r>
            <a:r>
              <a:rPr lang="it-IT" sz="1400" dirty="0">
                <a:solidFill>
                  <a:srgbClr val="000000"/>
                </a:solidFill>
                <a:latin typeface="Arial"/>
              </a:rPr>
              <a:t>- come viene comunemente denominata la società filtro a </a:t>
            </a:r>
            <a:r>
              <a:rPr lang="it-IT" sz="1400" dirty="0" smtClean="0">
                <a:solidFill>
                  <a:srgbClr val="000000"/>
                </a:solidFill>
                <a:latin typeface="Arial"/>
              </a:rPr>
              <a:t>livello </a:t>
            </a:r>
            <a:r>
              <a:rPr lang="it-IT" sz="1400" dirty="0">
                <a:solidFill>
                  <a:srgbClr val="000000"/>
                </a:solidFill>
                <a:latin typeface="Arial"/>
              </a:rPr>
              <a:t>comunitario - consente quindi di creare un filtro che potrebbe ostacolare la connessione diretta tra la società cartiera e l'effettivo cessionario della merce. </a:t>
            </a:r>
          </a:p>
          <a:p>
            <a:endParaRPr lang="it-IT" sz="1600"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16</a:t>
            </a:fld>
            <a:endParaRPr lang="it-IT"/>
          </a:p>
        </p:txBody>
      </p:sp>
    </p:spTree>
    <p:extLst>
      <p:ext uri="{BB962C8B-B14F-4D97-AF65-F5344CB8AC3E}">
        <p14:creationId xmlns:p14="http://schemas.microsoft.com/office/powerpoint/2010/main" val="19878822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673144"/>
          </a:xfrm>
        </p:spPr>
        <p:txBody>
          <a:bodyPr>
            <a:normAutofit fontScale="90000"/>
          </a:bodyPr>
          <a:lstStyle/>
          <a:p>
            <a:pPr algn="ctr"/>
            <a:r>
              <a:rPr lang="it-IT" sz="44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608" y="1700808"/>
            <a:ext cx="7272808" cy="4157049"/>
          </a:xfrm>
        </p:spPr>
        <p:txBody>
          <a:bodyPr>
            <a:normAutofit fontScale="47500" lnSpcReduction="20000"/>
          </a:bodyPr>
          <a:lstStyle/>
          <a:p>
            <a:pPr algn="just"/>
            <a:r>
              <a:rPr lang="it-IT" b="1" dirty="0"/>
              <a:t>La</a:t>
            </a:r>
            <a:r>
              <a:rPr lang="it-IT" dirty="0"/>
              <a:t> </a:t>
            </a:r>
            <a:r>
              <a:rPr lang="it-IT" b="1" dirty="0"/>
              <a:t>Comunicazione</a:t>
            </a:r>
            <a:r>
              <a:rPr lang="it-IT" dirty="0"/>
              <a:t> </a:t>
            </a:r>
            <a:r>
              <a:rPr lang="it-IT" b="1" dirty="0"/>
              <a:t>della</a:t>
            </a:r>
            <a:r>
              <a:rPr lang="it-IT" dirty="0"/>
              <a:t> </a:t>
            </a:r>
            <a:r>
              <a:rPr lang="it-IT" b="1" dirty="0"/>
              <a:t>Commissione</a:t>
            </a:r>
            <a:r>
              <a:rPr lang="it-IT" dirty="0"/>
              <a:t> </a:t>
            </a:r>
            <a:r>
              <a:rPr lang="it-IT" b="1" dirty="0"/>
              <a:t>Europea</a:t>
            </a:r>
            <a:r>
              <a:rPr lang="it-IT" dirty="0"/>
              <a:t> </a:t>
            </a:r>
            <a:r>
              <a:rPr lang="it-IT" b="1" dirty="0"/>
              <a:t>del</a:t>
            </a:r>
            <a:r>
              <a:rPr lang="it-IT" dirty="0"/>
              <a:t> </a:t>
            </a:r>
            <a:r>
              <a:rPr lang="it-IT" b="1" dirty="0"/>
              <a:t>16</a:t>
            </a:r>
            <a:r>
              <a:rPr lang="it-IT" dirty="0"/>
              <a:t> </a:t>
            </a:r>
            <a:r>
              <a:rPr lang="it-IT" b="1" dirty="0"/>
              <a:t>aprile</a:t>
            </a:r>
            <a:r>
              <a:rPr lang="it-IT" dirty="0"/>
              <a:t> </a:t>
            </a:r>
            <a:r>
              <a:rPr lang="it-IT" b="1" dirty="0" smtClean="0"/>
              <a:t>2004[COM(2004)260</a:t>
            </a:r>
            <a:r>
              <a:rPr lang="it-IT" dirty="0" smtClean="0"/>
              <a:t> </a:t>
            </a:r>
            <a:r>
              <a:rPr lang="it-IT" b="1" dirty="0" err="1" smtClean="0"/>
              <a:t>def</a:t>
            </a:r>
            <a:r>
              <a:rPr lang="it-IT" b="1" dirty="0" smtClean="0"/>
              <a:t>]</a:t>
            </a:r>
          </a:p>
          <a:p>
            <a:pPr marL="68580" indent="0" algn="just">
              <a:buNone/>
            </a:pPr>
            <a:r>
              <a:rPr lang="it-IT" dirty="0"/>
              <a:t/>
            </a:r>
            <a:br>
              <a:rPr lang="it-IT" dirty="0"/>
            </a:br>
            <a:r>
              <a:rPr lang="it-IT" dirty="0"/>
              <a:t>La procedura illecita che porta a concretizzare la frode carosello è chiaramente sintetizzato nella Comunicazione della Commissione europea del 16 aprile 2004, “</a:t>
            </a:r>
            <a:r>
              <a:rPr lang="it-IT" b="1" i="1" dirty="0"/>
              <a:t>Relazione</a:t>
            </a:r>
            <a:r>
              <a:rPr lang="it-IT" b="1" dirty="0"/>
              <a:t> </a:t>
            </a:r>
            <a:r>
              <a:rPr lang="it-IT" b="1" i="1" dirty="0"/>
              <a:t>della</a:t>
            </a:r>
            <a:r>
              <a:rPr lang="it-IT" b="1" dirty="0"/>
              <a:t> </a:t>
            </a:r>
            <a:r>
              <a:rPr lang="it-IT" b="1" i="1" dirty="0"/>
              <a:t>Commissione</a:t>
            </a:r>
            <a:r>
              <a:rPr lang="it-IT" b="1" dirty="0"/>
              <a:t> </a:t>
            </a:r>
            <a:r>
              <a:rPr lang="it-IT" b="1" i="1" dirty="0"/>
              <a:t>al</a:t>
            </a:r>
            <a:r>
              <a:rPr lang="it-IT" b="1" dirty="0"/>
              <a:t> </a:t>
            </a:r>
            <a:r>
              <a:rPr lang="it-IT" b="1" i="1" dirty="0"/>
              <a:t>Consiglio</a:t>
            </a:r>
            <a:r>
              <a:rPr lang="it-IT" b="1" dirty="0"/>
              <a:t> </a:t>
            </a:r>
            <a:r>
              <a:rPr lang="it-IT" b="1" i="1" dirty="0"/>
              <a:t>ed</a:t>
            </a:r>
            <a:r>
              <a:rPr lang="it-IT" b="1" dirty="0"/>
              <a:t> </a:t>
            </a:r>
            <a:r>
              <a:rPr lang="it-IT" b="1" i="1" dirty="0"/>
              <a:t>al</a:t>
            </a:r>
            <a:r>
              <a:rPr lang="it-IT" b="1" dirty="0"/>
              <a:t> </a:t>
            </a:r>
            <a:r>
              <a:rPr lang="it-IT" b="1" i="1" dirty="0"/>
              <a:t>Parlamento</a:t>
            </a:r>
            <a:r>
              <a:rPr lang="it-IT" b="1" dirty="0"/>
              <a:t> </a:t>
            </a:r>
            <a:r>
              <a:rPr lang="it-IT" b="1" i="1" dirty="0"/>
              <a:t>europeo</a:t>
            </a:r>
            <a:r>
              <a:rPr lang="it-IT" b="1" dirty="0"/>
              <a:t> </a:t>
            </a:r>
            <a:r>
              <a:rPr lang="it-IT" b="1" i="1" dirty="0"/>
              <a:t>sull'utilizzo</a:t>
            </a:r>
            <a:r>
              <a:rPr lang="it-IT" b="1" dirty="0"/>
              <a:t> </a:t>
            </a:r>
            <a:r>
              <a:rPr lang="it-IT" b="1" i="1" dirty="0"/>
              <a:t>degli</a:t>
            </a:r>
            <a:r>
              <a:rPr lang="it-IT" b="1" dirty="0"/>
              <a:t> </a:t>
            </a:r>
            <a:r>
              <a:rPr lang="it-IT" b="1" i="1" dirty="0"/>
              <a:t>accordi</a:t>
            </a:r>
            <a:r>
              <a:rPr lang="it-IT" b="1" dirty="0"/>
              <a:t> </a:t>
            </a:r>
            <a:r>
              <a:rPr lang="it-IT" b="1" i="1" dirty="0"/>
              <a:t>di</a:t>
            </a:r>
            <a:r>
              <a:rPr lang="it-IT" b="1" dirty="0"/>
              <a:t> </a:t>
            </a:r>
            <a:r>
              <a:rPr lang="it-IT" b="1" i="1" dirty="0"/>
              <a:t>cooperazione</a:t>
            </a:r>
            <a:r>
              <a:rPr lang="it-IT" b="1" dirty="0"/>
              <a:t> </a:t>
            </a:r>
            <a:r>
              <a:rPr lang="it-IT" b="1" i="1" dirty="0"/>
              <a:t>amministrativa</a:t>
            </a:r>
            <a:r>
              <a:rPr lang="it-IT" b="1" dirty="0"/>
              <a:t> </a:t>
            </a:r>
            <a:r>
              <a:rPr lang="it-IT" b="1" i="1" dirty="0"/>
              <a:t>nella</a:t>
            </a:r>
            <a:r>
              <a:rPr lang="it-IT" b="1" dirty="0"/>
              <a:t> </a:t>
            </a:r>
            <a:r>
              <a:rPr lang="it-IT" b="1" i="1" dirty="0"/>
              <a:t>lotta</a:t>
            </a:r>
            <a:r>
              <a:rPr lang="it-IT" b="1" dirty="0"/>
              <a:t> </a:t>
            </a:r>
            <a:r>
              <a:rPr lang="it-IT" b="1" i="1" dirty="0"/>
              <a:t>antifrode</a:t>
            </a:r>
            <a:r>
              <a:rPr lang="it-IT" b="1" dirty="0"/>
              <a:t> </a:t>
            </a:r>
            <a:r>
              <a:rPr lang="it-IT" b="1" i="1" dirty="0"/>
              <a:t>in</a:t>
            </a:r>
            <a:r>
              <a:rPr lang="it-IT" b="1" dirty="0"/>
              <a:t> </a:t>
            </a:r>
            <a:r>
              <a:rPr lang="it-IT" b="1" i="1" dirty="0"/>
              <a:t>materia</a:t>
            </a:r>
            <a:r>
              <a:rPr lang="it-IT" b="1" dirty="0"/>
              <a:t> </a:t>
            </a:r>
            <a:r>
              <a:rPr lang="it-IT" b="1" i="1" dirty="0"/>
              <a:t>di</a:t>
            </a:r>
            <a:r>
              <a:rPr lang="it-IT" b="1" dirty="0"/>
              <a:t> </a:t>
            </a:r>
            <a:r>
              <a:rPr lang="it-IT" b="1" i="1" dirty="0"/>
              <a:t>Iva</a:t>
            </a:r>
            <a:r>
              <a:rPr lang="it-IT" b="1" dirty="0"/>
              <a:t>” </a:t>
            </a:r>
            <a:r>
              <a:rPr lang="it-IT" dirty="0"/>
              <a:t>[COM(2004)260 </a:t>
            </a:r>
            <a:r>
              <a:rPr lang="it-IT" dirty="0" err="1"/>
              <a:t>def</a:t>
            </a:r>
            <a:r>
              <a:rPr lang="it-IT" dirty="0"/>
              <a:t>], che così si esprime</a:t>
            </a:r>
            <a:r>
              <a:rPr lang="it-IT" dirty="0" smtClean="0"/>
              <a:t>:</a:t>
            </a:r>
          </a:p>
          <a:p>
            <a:pPr marL="68580" indent="0" algn="just">
              <a:buNone/>
            </a:pPr>
            <a:r>
              <a:rPr lang="it-IT" dirty="0"/>
              <a:t/>
            </a:r>
            <a:br>
              <a:rPr lang="it-IT" dirty="0"/>
            </a:br>
            <a:r>
              <a:rPr lang="it-IT" dirty="0"/>
              <a:t>&lt;&lt; </a:t>
            </a:r>
            <a:r>
              <a:rPr lang="it-IT" sz="3400" dirty="0">
                <a:latin typeface="Aharoni" pitchFamily="2" charset="-79"/>
                <a:cs typeface="Aharoni" pitchFamily="2" charset="-79"/>
              </a:rPr>
              <a:t>una cosiddetta “società intermedia” (A) effettua </a:t>
            </a:r>
            <a:r>
              <a:rPr lang="it-IT" sz="3400" dirty="0" smtClean="0">
                <a:latin typeface="Aharoni" pitchFamily="2" charset="-79"/>
                <a:cs typeface="Aharoni" pitchFamily="2" charset="-79"/>
              </a:rPr>
              <a:t>una </a:t>
            </a:r>
            <a:r>
              <a:rPr lang="it-IT" sz="3400" dirty="0">
                <a:latin typeface="Aharoni" pitchFamily="2" charset="-79"/>
                <a:cs typeface="Aharoni" pitchFamily="2" charset="-79"/>
              </a:rPr>
              <a:t>fornitura di merci intracomunitaria esente ad una “società fittizia” (B) in un altro Stato membro. La società (B) acquista le merci senza pagare l’Iva e poi effettua una fornitura nazionale ad una terza società (C), denominata </a:t>
            </a:r>
            <a:r>
              <a:rPr lang="it-IT" sz="3400" i="1" dirty="0">
                <a:latin typeface="Aharoni" pitchFamily="2" charset="-79"/>
                <a:cs typeface="Aharoni" pitchFamily="2" charset="-79"/>
              </a:rPr>
              <a:t>“broker”.</a:t>
            </a:r>
            <a:r>
              <a:rPr lang="it-IT" sz="3400" dirty="0">
                <a:latin typeface="Aharoni" pitchFamily="2" charset="-79"/>
                <a:cs typeface="Aharoni" pitchFamily="2" charset="-79"/>
              </a:rPr>
              <a:t> La “società fittizia” incassa l'Iva sulle vendite fatte al </a:t>
            </a:r>
            <a:r>
              <a:rPr lang="it-IT" sz="3400" i="1" dirty="0">
                <a:latin typeface="Aharoni" pitchFamily="2" charset="-79"/>
                <a:cs typeface="Aharoni" pitchFamily="2" charset="-79"/>
              </a:rPr>
              <a:t>“broker”</a:t>
            </a:r>
            <a:r>
              <a:rPr lang="it-IT" sz="3400" dirty="0">
                <a:latin typeface="Aharoni" pitchFamily="2" charset="-79"/>
                <a:cs typeface="Aharoni" pitchFamily="2" charset="-79"/>
              </a:rPr>
              <a:t>, ma non versa l'Iva all'Erario e scompare. Il </a:t>
            </a:r>
            <a:r>
              <a:rPr lang="it-IT" sz="3400" i="1" dirty="0">
                <a:latin typeface="Aharoni" pitchFamily="2" charset="-79"/>
                <a:cs typeface="Aharoni" pitchFamily="2" charset="-79"/>
              </a:rPr>
              <a:t>“broker”</a:t>
            </a:r>
            <a:r>
              <a:rPr lang="it-IT" sz="3400" dirty="0">
                <a:latin typeface="Aharoni" pitchFamily="2" charset="-79"/>
                <a:cs typeface="Aharoni" pitchFamily="2" charset="-79"/>
              </a:rPr>
              <a:t> (C) chiede il rimborso dell'Iva sugli acquisti effettuati presso (B). Di conseguenza, la perdita finanziaria per l'Erario è pari all'Iva pagata da (C) a (B). In seguito, la società C può dichiarare una fornitura intracomunitaria esente alla società (A) e quest'ultima può, a sua volta, effettuare una fornitura intracomunitaria esente a (B) ed il ciclo della frode si ripete, e questo spiega l'appellativo di “frode carosello” (…). Per sviare le indagini sull'Iva, le merci vengono spesso fornite da (B) a (C) tramite società intermediarie, denominate “società cuscinetto</a:t>
            </a:r>
            <a:r>
              <a:rPr lang="it-IT" dirty="0"/>
              <a:t>” (…) &gt;&gt;.</a:t>
            </a:r>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17</a:t>
            </a:fld>
            <a:endParaRPr lang="it-IT"/>
          </a:p>
        </p:txBody>
      </p:sp>
    </p:spTree>
    <p:extLst>
      <p:ext uri="{BB962C8B-B14F-4D97-AF65-F5344CB8AC3E}">
        <p14:creationId xmlns:p14="http://schemas.microsoft.com/office/powerpoint/2010/main" val="12077660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49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p:txBody>
          <a:bodyPr/>
          <a:lstStyle/>
          <a:p>
            <a:pPr marL="68580" indent="0">
              <a:buNone/>
            </a:pP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18</a:t>
            </a:fld>
            <a:endParaRPr lang="it-IT"/>
          </a:p>
        </p:txBody>
      </p:sp>
      <p:pic>
        <p:nvPicPr>
          <p:cNvPr id="1026" name="Picture 2" descr="C:\Users\Utente\Pictures\frode carosell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2852936"/>
            <a:ext cx="4581525" cy="2724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3584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817160"/>
          </a:xfrm>
        </p:spPr>
        <p:txBody>
          <a:bodyPr>
            <a:normAutofit fontScale="90000"/>
          </a:bodyPr>
          <a:lstStyle/>
          <a:p>
            <a:pPr algn="ctr"/>
            <a:r>
              <a:rPr lang="it-IT" sz="49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115616" y="1772816"/>
            <a:ext cx="6777317" cy="4085041"/>
          </a:xfrm>
        </p:spPr>
        <p:txBody>
          <a:bodyPr>
            <a:normAutofit fontScale="85000" lnSpcReduction="20000"/>
          </a:bodyPr>
          <a:lstStyle/>
          <a:p>
            <a:pPr algn="just"/>
            <a:r>
              <a:rPr lang="it-IT" dirty="0"/>
              <a:t>Analizzando nei dettagli la transazione, citata nell’esempio precedente, “Alfa” farà cassa per 1.000 euro. L’incasso di tale partita finanziaria deriverà dai versamenti che le farà “Cartiera” che, a sua volta, ha incassato da “Beta” l’imponibile + l’IVA. “Cartiera” </a:t>
            </a:r>
            <a:r>
              <a:rPr lang="it-IT" dirty="0" smtClean="0"/>
              <a:t>al più tratterrà </a:t>
            </a:r>
            <a:r>
              <a:rPr lang="it-IT" dirty="0"/>
              <a:t>una somma di 28,5 euro per i suoi “costi”. </a:t>
            </a:r>
            <a:endParaRPr lang="it-IT" dirty="0" smtClean="0"/>
          </a:p>
          <a:p>
            <a:pPr algn="just"/>
            <a:r>
              <a:rPr lang="it-IT" dirty="0" smtClean="0"/>
              <a:t>Nei </a:t>
            </a:r>
            <a:r>
              <a:rPr lang="it-IT" dirty="0"/>
              <a:t>dettagli “Alfa” potrebbe vendere direttamente a “Beta”, tuttavia anteponendo “Cartiera” ottiene come principale </a:t>
            </a:r>
            <a:r>
              <a:rPr lang="it-IT" dirty="0" smtClean="0"/>
              <a:t>vantaggio, </a:t>
            </a:r>
            <a:r>
              <a:rPr lang="it-IT" dirty="0"/>
              <a:t>quello di aumentare il suo livello di competitività. Infatti, sebbene incassa la somma prevista, “Cartiera” non verserà mai all’Erario la parte finanziaria dell’IVA. “Beta” compra, quindi, ad un prezzo altamente vantaggioso in quanto paga un imponibile di soli 850 euro.</a:t>
            </a:r>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19</a:t>
            </a:fld>
            <a:endParaRPr lang="it-IT"/>
          </a:p>
        </p:txBody>
      </p:sp>
    </p:spTree>
    <p:extLst>
      <p:ext uri="{BB962C8B-B14F-4D97-AF65-F5344CB8AC3E}">
        <p14:creationId xmlns:p14="http://schemas.microsoft.com/office/powerpoint/2010/main" val="1696551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normAutofit fontScale="90000"/>
          </a:bodyPr>
          <a:lstStyle/>
          <a:p>
            <a:r>
              <a:rPr lang="it-IT" sz="5400" dirty="0" smtClean="0">
                <a:latin typeface="Algerian" pitchFamily="82" charset="0"/>
              </a:rPr>
              <a:t>Le frodi «carosello» </a:t>
            </a:r>
            <a:endParaRPr lang="it-IT" sz="5400" dirty="0">
              <a:latin typeface="Algerian" pitchFamily="82" charset="0"/>
            </a:endParaRPr>
          </a:p>
        </p:txBody>
      </p:sp>
      <p:sp>
        <p:nvSpPr>
          <p:cNvPr id="5" name="Segnaposto contenuto 4"/>
          <p:cNvSpPr>
            <a:spLocks noGrp="1"/>
          </p:cNvSpPr>
          <p:nvPr>
            <p:ph idx="1"/>
          </p:nvPr>
        </p:nvSpPr>
        <p:spPr/>
        <p:txBody>
          <a:bodyPr>
            <a:normAutofit/>
          </a:bodyPr>
          <a:lstStyle/>
          <a:p>
            <a:r>
              <a:rPr lang="it-IT" dirty="0" smtClean="0"/>
              <a:t>Hanno in genere una triplice funzione: </a:t>
            </a:r>
          </a:p>
          <a:p>
            <a:pPr marL="0" indent="0">
              <a:buNone/>
            </a:pPr>
            <a:endParaRPr lang="it-IT" dirty="0" smtClean="0"/>
          </a:p>
          <a:p>
            <a:pPr>
              <a:buFont typeface="Wingdings" pitchFamily="2" charset="2"/>
              <a:buChar char="Ø"/>
            </a:pPr>
            <a:r>
              <a:rPr lang="it-IT" dirty="0" smtClean="0"/>
              <a:t>Proporre sul mercato beni al di sotto di una normale logica di mercato;  </a:t>
            </a:r>
          </a:p>
          <a:p>
            <a:pPr>
              <a:buFont typeface="Wingdings" pitchFamily="2" charset="2"/>
              <a:buChar char="Ø"/>
            </a:pPr>
            <a:r>
              <a:rPr lang="it-IT" dirty="0" smtClean="0"/>
              <a:t>Attuare una serie di evasioni in materia di IVA </a:t>
            </a:r>
          </a:p>
          <a:p>
            <a:pPr algn="just">
              <a:buFont typeface="Wingdings" pitchFamily="2" charset="2"/>
              <a:buChar char="Ø"/>
            </a:pPr>
            <a:r>
              <a:rPr lang="it-IT" dirty="0" smtClean="0"/>
              <a:t>Creare fondi «neri» da riciclare successivamente </a:t>
            </a:r>
          </a:p>
          <a:p>
            <a:endParaRPr lang="it-IT" dirty="0" smtClean="0"/>
          </a:p>
        </p:txBody>
      </p:sp>
      <p:sp>
        <p:nvSpPr>
          <p:cNvPr id="6" name="Segnaposto piè di pagina 5"/>
          <p:cNvSpPr>
            <a:spLocks noGrp="1"/>
          </p:cNvSpPr>
          <p:nvPr>
            <p:ph type="ftr" sz="quarter" idx="11"/>
          </p:nvPr>
        </p:nvSpPr>
        <p:spPr/>
        <p:txBody>
          <a:bodyPr/>
          <a:lstStyle/>
          <a:p>
            <a:r>
              <a:rPr lang="it-IT" dirty="0" smtClean="0"/>
              <a:t>Pescara, 25-26 settembre 2015</a:t>
            </a:r>
            <a:endParaRPr lang="it-IT" dirty="0"/>
          </a:p>
        </p:txBody>
      </p:sp>
      <p:sp>
        <p:nvSpPr>
          <p:cNvPr id="8" name="Segnaposto numero diapositiva 7"/>
          <p:cNvSpPr>
            <a:spLocks noGrp="1"/>
          </p:cNvSpPr>
          <p:nvPr>
            <p:ph type="sldNum" sz="quarter" idx="12"/>
          </p:nvPr>
        </p:nvSpPr>
        <p:spPr/>
        <p:txBody>
          <a:bodyPr/>
          <a:lstStyle/>
          <a:p>
            <a:fld id="{B9886E4C-2580-433D-90AF-4A35CC4FBB40}" type="slidenum">
              <a:rPr lang="it-IT" smtClean="0"/>
              <a:pPr/>
              <a:t>2</a:t>
            </a:fld>
            <a:endParaRPr lang="it-IT" dirty="0"/>
          </a:p>
        </p:txBody>
      </p:sp>
    </p:spTree>
    <p:extLst>
      <p:ext uri="{BB962C8B-B14F-4D97-AF65-F5344CB8AC3E}">
        <p14:creationId xmlns:p14="http://schemas.microsoft.com/office/powerpoint/2010/main" val="23622146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601136"/>
          </a:xfrm>
        </p:spPr>
        <p:txBody>
          <a:bodyPr>
            <a:normAutofit fontScale="90000"/>
          </a:bodyPr>
          <a:lstStyle/>
          <a:p>
            <a:pPr algn="ctr"/>
            <a:r>
              <a:rPr lang="it-IT" sz="49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700808"/>
            <a:ext cx="6777317" cy="4248472"/>
          </a:xfrm>
        </p:spPr>
        <p:txBody>
          <a:bodyPr>
            <a:normAutofit fontScale="55000" lnSpcReduction="20000"/>
          </a:bodyPr>
          <a:lstStyle/>
          <a:p>
            <a:pPr algn="just"/>
            <a:r>
              <a:rPr lang="it-IT" u="sng" dirty="0">
                <a:effectLst>
                  <a:outerShdw blurRad="38100" dist="38100" dir="2700000" algn="tl">
                    <a:srgbClr val="000000">
                      <a:alpha val="43137"/>
                    </a:srgbClr>
                  </a:outerShdw>
                </a:effectLst>
              </a:rPr>
              <a:t>Gli elementi indiziari – che valgono anche in materia fiscale - da valutare al fine di sostenere la sussistenza </a:t>
            </a:r>
            <a:r>
              <a:rPr lang="it-IT" u="sng" dirty="0" smtClean="0">
                <a:effectLst>
                  <a:outerShdw blurRad="38100" dist="38100" dir="2700000" algn="tl">
                    <a:srgbClr val="000000">
                      <a:alpha val="43137"/>
                    </a:srgbClr>
                  </a:outerShdw>
                </a:effectLst>
              </a:rPr>
              <a:t>della frode potrebbero </a:t>
            </a:r>
            <a:r>
              <a:rPr lang="it-IT" u="sng" dirty="0">
                <a:effectLst>
                  <a:outerShdw blurRad="38100" dist="38100" dir="2700000" algn="tl">
                    <a:srgbClr val="000000">
                      <a:alpha val="43137"/>
                    </a:srgbClr>
                  </a:outerShdw>
                </a:effectLst>
              </a:rPr>
              <a:t>essere</a:t>
            </a:r>
            <a:r>
              <a:rPr lang="it-IT" dirty="0"/>
              <a:t>:</a:t>
            </a:r>
          </a:p>
          <a:p>
            <a:pPr algn="just">
              <a:buFont typeface="Arial"/>
              <a:buChar char="•"/>
            </a:pPr>
            <a:r>
              <a:rPr lang="it-IT" sz="3300" dirty="0"/>
              <a:t>frode realizzata in un settore economico caratterizzato da merci ad alto costo unitario e facilmente trasportabili, come ad es. i prodotti dell’alta tecnologia come i computer, telefoni cellulari o in genere i componenti informatici</a:t>
            </a:r>
            <a:r>
              <a:rPr lang="it-IT" sz="3300" dirty="0" smtClean="0"/>
              <a:t>;</a:t>
            </a:r>
            <a:endParaRPr lang="it-IT" sz="3300" dirty="0"/>
          </a:p>
          <a:p>
            <a:pPr algn="just">
              <a:buFont typeface="Arial"/>
              <a:buChar char="•"/>
            </a:pPr>
            <a:r>
              <a:rPr lang="it-IT" sz="3300" dirty="0"/>
              <a:t>l’aumento vertiginoso ed improvviso degli affari del cessionario in breve tempo;</a:t>
            </a:r>
          </a:p>
          <a:p>
            <a:pPr algn="just">
              <a:buFont typeface="Arial"/>
              <a:buChar char="•"/>
            </a:pPr>
            <a:r>
              <a:rPr lang="it-IT" sz="3300" dirty="0"/>
              <a:t>i precedenti, più o meno notori, di frode fiscale della società </a:t>
            </a:r>
            <a:r>
              <a:rPr lang="it-IT" sz="3300" dirty="0" smtClean="0"/>
              <a:t>fatturante e di tutti i soggetti coinvolti;</a:t>
            </a:r>
            <a:endParaRPr lang="it-IT" sz="3300" dirty="0"/>
          </a:p>
          <a:p>
            <a:pPr algn="just">
              <a:buFont typeface="Arial"/>
              <a:buChar char="•"/>
            </a:pPr>
            <a:r>
              <a:rPr lang="it-IT" sz="3300" dirty="0"/>
              <a:t>successione rapida nel ruolo di rappresentanza legale della società di più soggetti con precedenti fiscali e penali specifici</a:t>
            </a:r>
          </a:p>
          <a:p>
            <a:pPr algn="just">
              <a:buFont typeface="Arial"/>
              <a:buChar char="•"/>
            </a:pPr>
            <a:r>
              <a:rPr lang="it-IT" sz="3300" dirty="0"/>
              <a:t>massiccia presenza di aziende cartiere tra i fornitori diretti del cessionario</a:t>
            </a:r>
            <a:r>
              <a:rPr lang="it-IT" sz="3300" dirty="0" smtClean="0"/>
              <a:t>;</a:t>
            </a:r>
            <a:endParaRPr lang="it-IT" sz="3300"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20</a:t>
            </a:fld>
            <a:endParaRPr lang="it-IT"/>
          </a:p>
        </p:txBody>
      </p:sp>
    </p:spTree>
    <p:extLst>
      <p:ext uri="{BB962C8B-B14F-4D97-AF65-F5344CB8AC3E}">
        <p14:creationId xmlns:p14="http://schemas.microsoft.com/office/powerpoint/2010/main" val="26838396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745152"/>
          </a:xfrm>
        </p:spPr>
        <p:txBody>
          <a:bodyPr>
            <a:normAutofit fontScale="90000"/>
          </a:bodyPr>
          <a:lstStyle/>
          <a:p>
            <a:pPr algn="ctr"/>
            <a:r>
              <a:rPr lang="it-IT" sz="44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700808"/>
            <a:ext cx="6777317" cy="4320480"/>
          </a:xfrm>
        </p:spPr>
        <p:txBody>
          <a:bodyPr>
            <a:noAutofit/>
          </a:bodyPr>
          <a:lstStyle/>
          <a:p>
            <a:pPr lvl="0" algn="just">
              <a:buClr>
                <a:srgbClr val="94C600"/>
              </a:buClr>
              <a:buFont typeface="Arial"/>
              <a:buChar char="•"/>
            </a:pPr>
            <a:r>
              <a:rPr lang="it-IT" sz="1400" dirty="0" smtClean="0">
                <a:solidFill>
                  <a:srgbClr val="3E3D2D"/>
                </a:solidFill>
              </a:rPr>
              <a:t>il </a:t>
            </a:r>
            <a:r>
              <a:rPr lang="it-IT" sz="1400" dirty="0">
                <a:solidFill>
                  <a:srgbClr val="3E3D2D"/>
                </a:solidFill>
              </a:rPr>
              <a:t>prezzo di acquisto da parte del soggetto interponente (di solito decisamente vantaggioso) ovvero se l’acquisto si è realizzato a costi inferiori rispetto a quelli che avrebbe sostenuto se l’acquisto fosse fatto direttamente dall’operatore comunitario;</a:t>
            </a:r>
          </a:p>
          <a:p>
            <a:pPr lvl="0" algn="just">
              <a:buClr>
                <a:srgbClr val="94C600"/>
              </a:buClr>
              <a:buFont typeface="Arial"/>
              <a:buChar char="•"/>
            </a:pPr>
            <a:r>
              <a:rPr lang="it-IT" sz="1400" dirty="0">
                <a:solidFill>
                  <a:srgbClr val="3E3D2D"/>
                </a:solidFill>
              </a:rPr>
              <a:t>notizie fornite da dipendenti o altre persone informate sui fatti che avvalorino il sistema di frode;</a:t>
            </a:r>
          </a:p>
          <a:p>
            <a:pPr lvl="0" algn="just">
              <a:buClr>
                <a:srgbClr val="94C600"/>
              </a:buClr>
              <a:buFont typeface="Arial"/>
              <a:buChar char="•"/>
            </a:pPr>
            <a:r>
              <a:rPr lang="it-IT" sz="1400" dirty="0">
                <a:solidFill>
                  <a:srgbClr val="3E3D2D"/>
                </a:solidFill>
              </a:rPr>
              <a:t>il trattarsi di imprese di recente costituzione (con riferimento al periodo di fatturazione) ovvero in precedenza non operative;</a:t>
            </a:r>
          </a:p>
          <a:p>
            <a:pPr lvl="0" algn="just">
              <a:buClr>
                <a:srgbClr val="94C600"/>
              </a:buClr>
              <a:buFont typeface="Arial"/>
              <a:buChar char="•"/>
            </a:pPr>
            <a:r>
              <a:rPr lang="it-IT" sz="1400" dirty="0">
                <a:solidFill>
                  <a:srgbClr val="3E3D2D"/>
                </a:solidFill>
              </a:rPr>
              <a:t>il trattarsi di società di capitali con connessa limitazione della responsabilità sulle obbligazioni e dove il capitale non supera i limiti minimi per l’operatività;</a:t>
            </a:r>
          </a:p>
          <a:p>
            <a:pPr lvl="0" algn="just">
              <a:buClr>
                <a:srgbClr val="94C600"/>
              </a:buClr>
              <a:buFont typeface="Arial"/>
              <a:buChar char="•"/>
            </a:pPr>
            <a:r>
              <a:rPr lang="it-IT" sz="1400" dirty="0">
                <a:solidFill>
                  <a:srgbClr val="3E3D2D"/>
                </a:solidFill>
              </a:rPr>
              <a:t>assenza di dichiarazioni fiscali da parte della società cartiera (sia per quanto riguarda l’Iva che per le imposte dirette);</a:t>
            </a:r>
          </a:p>
          <a:p>
            <a:pPr lvl="0" algn="just">
              <a:buClr>
                <a:srgbClr val="94C600"/>
              </a:buClr>
              <a:buFont typeface="Arial"/>
              <a:buChar char="•"/>
            </a:pPr>
            <a:r>
              <a:rPr lang="it-IT" sz="1400" dirty="0">
                <a:solidFill>
                  <a:srgbClr val="3E3D2D"/>
                </a:solidFill>
              </a:rPr>
              <a:t>assenza di versamenti d’imposta da parte della società cartiera;</a:t>
            </a:r>
          </a:p>
          <a:p>
            <a:pPr lvl="0" algn="just">
              <a:buClr>
                <a:srgbClr val="94C600"/>
              </a:buClr>
              <a:buFont typeface="Arial"/>
              <a:buChar char="•"/>
            </a:pPr>
            <a:r>
              <a:rPr lang="it-IT" sz="1400" dirty="0">
                <a:solidFill>
                  <a:srgbClr val="3E3D2D"/>
                </a:solidFill>
              </a:rPr>
              <a:t>stato di irreperibilità della società cartiera presso la sede legale dichiarata dalla stessa;</a:t>
            </a:r>
          </a:p>
          <a:p>
            <a:pPr lvl="0" algn="just">
              <a:buClr>
                <a:srgbClr val="94C600"/>
              </a:buClr>
              <a:buFont typeface="Arial"/>
              <a:buChar char="•"/>
            </a:pPr>
            <a:r>
              <a:rPr lang="it-IT" sz="1400" dirty="0">
                <a:solidFill>
                  <a:srgbClr val="3E3D2D"/>
                </a:solidFill>
              </a:rPr>
              <a:t>mancato rinvenimento di merci in giacenza in occasione di controlli nei magazzini (sempre che questi esistano) della società cartiera;</a:t>
            </a:r>
          </a:p>
          <a:p>
            <a:endParaRPr lang="it-IT" sz="1600"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21</a:t>
            </a:fld>
            <a:endParaRPr lang="it-IT"/>
          </a:p>
        </p:txBody>
      </p:sp>
    </p:spTree>
    <p:extLst>
      <p:ext uri="{BB962C8B-B14F-4D97-AF65-F5344CB8AC3E}">
        <p14:creationId xmlns:p14="http://schemas.microsoft.com/office/powerpoint/2010/main" val="35177152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692696"/>
            <a:ext cx="7024744" cy="576064"/>
          </a:xfrm>
        </p:spPr>
        <p:txBody>
          <a:bodyPr>
            <a:normAutofit fontScale="90000"/>
          </a:bodyPr>
          <a:lstStyle/>
          <a:p>
            <a:pPr algn="ctr"/>
            <a:r>
              <a:rPr lang="it-IT"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196752"/>
            <a:ext cx="6777317" cy="5184576"/>
          </a:xfrm>
        </p:spPr>
        <p:txBody>
          <a:bodyPr>
            <a:noAutofit/>
          </a:bodyPr>
          <a:lstStyle/>
          <a:p>
            <a:pPr lvl="0" algn="just">
              <a:buClr>
                <a:srgbClr val="94C600"/>
              </a:buClr>
              <a:buFont typeface="Arial"/>
              <a:buChar char="•"/>
            </a:pPr>
            <a:r>
              <a:rPr lang="it-IT" sz="1800" dirty="0">
                <a:solidFill>
                  <a:srgbClr val="3E3D2D"/>
                </a:solidFill>
              </a:rPr>
              <a:t>predisposizione e realizzazione delle fatture che avviene in locali occulti o comunque non dichiarati all’Amministrazione finanziaria e/o alla Camera di Commercio;</a:t>
            </a:r>
          </a:p>
          <a:p>
            <a:pPr lvl="0" algn="just">
              <a:buClr>
                <a:srgbClr val="94C600"/>
              </a:buClr>
              <a:buFont typeface="Arial"/>
              <a:buChar char="•"/>
            </a:pPr>
            <a:r>
              <a:rPr lang="it-IT" sz="1800" dirty="0">
                <a:solidFill>
                  <a:srgbClr val="3E3D2D"/>
                </a:solidFill>
              </a:rPr>
              <a:t>coinvolgimento di amministratori già denunciati all’A.G. competente in quanto parte attiva, anche nel contesto di altre società, del sodalizio criminoso delle c.d. frodi carosello;</a:t>
            </a:r>
          </a:p>
          <a:p>
            <a:pPr lvl="0" algn="just">
              <a:buClr>
                <a:srgbClr val="94C600"/>
              </a:buClr>
              <a:buFont typeface="Arial"/>
              <a:buChar char="•"/>
            </a:pPr>
            <a:r>
              <a:rPr lang="it-IT" sz="1800" dirty="0">
                <a:solidFill>
                  <a:srgbClr val="3E3D2D"/>
                </a:solidFill>
              </a:rPr>
              <a:t>omessa presentazione, a seguito di inviti a comparire debitamente notificati, del legale rappresentante della società cartiera;</a:t>
            </a:r>
          </a:p>
          <a:p>
            <a:pPr lvl="0" algn="just">
              <a:buClr>
                <a:srgbClr val="94C600"/>
              </a:buClr>
              <a:buFont typeface="Arial"/>
              <a:buChar char="•"/>
            </a:pPr>
            <a:r>
              <a:rPr lang="it-IT" sz="1800" dirty="0">
                <a:solidFill>
                  <a:srgbClr val="3E3D2D"/>
                </a:solidFill>
              </a:rPr>
              <a:t>dichiarazioni rilasciate dall’amministratore di fatto della società cartiera;</a:t>
            </a:r>
          </a:p>
          <a:p>
            <a:pPr lvl="0" algn="just">
              <a:buClr>
                <a:srgbClr val="94C600"/>
              </a:buClr>
              <a:buFont typeface="Arial"/>
              <a:buChar char="•"/>
            </a:pPr>
            <a:r>
              <a:rPr lang="it-IT" sz="1800" dirty="0">
                <a:solidFill>
                  <a:srgbClr val="3E3D2D"/>
                </a:solidFill>
              </a:rPr>
              <a:t>ingenti acquisti di merce e per importi consistenti da parte del soggetto interponente nazionale (operatore effettivo), già nell’anno di costituzione della società, dal soggetto interposto c.d. </a:t>
            </a:r>
            <a:r>
              <a:rPr lang="it-IT" sz="1800" dirty="0" err="1">
                <a:solidFill>
                  <a:srgbClr val="3E3D2D"/>
                </a:solidFill>
              </a:rPr>
              <a:t>missing</a:t>
            </a:r>
            <a:r>
              <a:rPr lang="it-IT" sz="1800" dirty="0">
                <a:solidFill>
                  <a:srgbClr val="3E3D2D"/>
                </a:solidFill>
              </a:rPr>
              <a:t> trader;</a:t>
            </a:r>
          </a:p>
          <a:p>
            <a:pPr lvl="0">
              <a:buClr>
                <a:srgbClr val="94C600"/>
              </a:buClr>
            </a:pPr>
            <a:endParaRPr lang="it-IT" sz="1800" dirty="0">
              <a:solidFill>
                <a:srgbClr val="3E3D2D"/>
              </a:solidFill>
            </a:endParaRPr>
          </a:p>
          <a:p>
            <a:endParaRPr lang="it-IT" sz="1200" dirty="0"/>
          </a:p>
        </p:txBody>
      </p:sp>
      <p:sp>
        <p:nvSpPr>
          <p:cNvPr id="4" name="Segnaposto piè di pagina 3"/>
          <p:cNvSpPr>
            <a:spLocks noGrp="1"/>
          </p:cNvSpPr>
          <p:nvPr>
            <p:ph type="ftr" sz="quarter" idx="11"/>
          </p:nvPr>
        </p:nvSpPr>
        <p:spPr>
          <a:xfrm>
            <a:off x="4641448" y="6093296"/>
            <a:ext cx="3502152" cy="360040"/>
          </a:xfrm>
        </p:spPr>
        <p:txBody>
          <a:bodyPr/>
          <a:lstStyle/>
          <a:p>
            <a:r>
              <a:rPr lang="it-IT" dirty="0" smtClean="0">
                <a:solidFill>
                  <a:srgbClr val="94C600"/>
                </a:solidFill>
              </a:rPr>
              <a:t>Pescara, 25-26 settembre 2015</a:t>
            </a:r>
            <a:endParaRPr lang="it-IT" dirty="0">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22</a:t>
            </a:fld>
            <a:endParaRPr lang="it-IT"/>
          </a:p>
        </p:txBody>
      </p:sp>
    </p:spTree>
    <p:extLst>
      <p:ext uri="{BB962C8B-B14F-4D97-AF65-F5344CB8AC3E}">
        <p14:creationId xmlns:p14="http://schemas.microsoft.com/office/powerpoint/2010/main" val="12366863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692696"/>
            <a:ext cx="7024744" cy="864096"/>
          </a:xfrm>
        </p:spPr>
        <p:txBody>
          <a:bodyPr>
            <a:normAutofit/>
          </a:bodyPr>
          <a:lstStyle/>
          <a:p>
            <a:pPr algn="ctr"/>
            <a:r>
              <a:rPr lang="it-IT" sz="36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700808"/>
            <a:ext cx="6777317" cy="4248472"/>
          </a:xfrm>
        </p:spPr>
        <p:txBody>
          <a:bodyPr>
            <a:noAutofit/>
          </a:bodyPr>
          <a:lstStyle/>
          <a:p>
            <a:pPr lvl="0" algn="just">
              <a:buClr>
                <a:srgbClr val="94C600"/>
              </a:buClr>
              <a:buFont typeface="Arial"/>
              <a:buChar char="•"/>
            </a:pPr>
            <a:r>
              <a:rPr lang="it-IT" sz="2000" dirty="0">
                <a:solidFill>
                  <a:srgbClr val="3E3D2D"/>
                </a:solidFill>
              </a:rPr>
              <a:t>qualità di fornitore esclusivo, o quasi, del soggetto interponente nei confronti del cessionario finale;</a:t>
            </a:r>
          </a:p>
          <a:p>
            <a:pPr lvl="0" algn="just">
              <a:buClr>
                <a:srgbClr val="94C600"/>
              </a:buClr>
              <a:buFont typeface="Arial"/>
              <a:buChar char="•"/>
            </a:pPr>
            <a:r>
              <a:rPr lang="it-IT" sz="2000" dirty="0">
                <a:solidFill>
                  <a:srgbClr val="3E3D2D"/>
                </a:solidFill>
              </a:rPr>
              <a:t>rapporti del soggetto interponente con altri fornitori nazionali già oggetto di verifica da parte dell’Amministrazione finanziaria e qualificati anch’essi come soggetti interposti (</a:t>
            </a:r>
            <a:r>
              <a:rPr lang="it-IT" sz="2000" dirty="0" err="1">
                <a:solidFill>
                  <a:srgbClr val="3E3D2D"/>
                </a:solidFill>
              </a:rPr>
              <a:t>missing</a:t>
            </a:r>
            <a:r>
              <a:rPr lang="it-IT" sz="2000" dirty="0">
                <a:solidFill>
                  <a:srgbClr val="3E3D2D"/>
                </a:solidFill>
              </a:rPr>
              <a:t> trader);</a:t>
            </a:r>
          </a:p>
          <a:p>
            <a:pPr lvl="0" algn="just">
              <a:buClr>
                <a:srgbClr val="94C600"/>
              </a:buClr>
              <a:buFont typeface="Arial"/>
              <a:buChar char="•"/>
            </a:pPr>
            <a:r>
              <a:rPr lang="it-IT" sz="2000" dirty="0">
                <a:solidFill>
                  <a:srgbClr val="3E3D2D"/>
                </a:solidFill>
              </a:rPr>
              <a:t>medesimo oggetto dell’attività economica svolta sia dal soggetto interposto sia dal soggetto interponente per cui non si giustifica il ricorso di quest’ultimo alla sua intermediazione nello svolgimento della sua attività commerciale</a:t>
            </a:r>
            <a:r>
              <a:rPr lang="it-IT" sz="2000" dirty="0" smtClean="0">
                <a:solidFill>
                  <a:srgbClr val="3E3D2D"/>
                </a:solidFill>
              </a:rPr>
              <a:t>;</a:t>
            </a:r>
            <a:endParaRPr lang="it-IT" sz="2000" dirty="0">
              <a:solidFill>
                <a:srgbClr val="3E3D2D"/>
              </a:solidFill>
            </a:endParaRPr>
          </a:p>
          <a:p>
            <a:endParaRPr lang="it-IT" sz="2000"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23</a:t>
            </a:fld>
            <a:endParaRPr lang="it-IT"/>
          </a:p>
        </p:txBody>
      </p:sp>
    </p:spTree>
    <p:extLst>
      <p:ext uri="{BB962C8B-B14F-4D97-AF65-F5344CB8AC3E}">
        <p14:creationId xmlns:p14="http://schemas.microsoft.com/office/powerpoint/2010/main" val="19098949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601136"/>
          </a:xfrm>
        </p:spPr>
        <p:txBody>
          <a:bodyPr>
            <a:normAutofit fontScale="90000"/>
          </a:bodyPr>
          <a:lstStyle/>
          <a:p>
            <a:pPr algn="ctr"/>
            <a:r>
              <a:rPr lang="it-IT" sz="36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628800"/>
            <a:ext cx="6777317" cy="4203829"/>
          </a:xfrm>
        </p:spPr>
        <p:txBody>
          <a:bodyPr>
            <a:normAutofit lnSpcReduction="10000"/>
          </a:bodyPr>
          <a:lstStyle/>
          <a:p>
            <a:pPr marL="68580" indent="0" algn="just">
              <a:buNone/>
            </a:pPr>
            <a:r>
              <a:rPr lang="it-IT" dirty="0" smtClean="0"/>
              <a:t>La giurisprudenza della Corte di giustizia europea (tra le altre, </a:t>
            </a:r>
            <a:r>
              <a:rPr lang="it-IT" dirty="0" err="1" smtClean="0"/>
              <a:t>sent</a:t>
            </a:r>
            <a:r>
              <a:rPr lang="it-IT" dirty="0" smtClean="0"/>
              <a:t>. 6.12.2012 , causa C. 258/11, 31.1.2013 causa C . 642/11): </a:t>
            </a:r>
          </a:p>
          <a:p>
            <a:pPr algn="just">
              <a:buFont typeface="Wingdings" pitchFamily="2" charset="2"/>
              <a:buChar char="Ø"/>
            </a:pPr>
            <a:r>
              <a:rPr lang="it-IT" dirty="0" smtClean="0"/>
              <a:t>Il potere impositivo in genere deve tenere conto dell’onere probatorio che spetta esclusivamente alla amministrazione</a:t>
            </a:r>
          </a:p>
          <a:p>
            <a:pPr algn="just">
              <a:buFont typeface="Wingdings" pitchFamily="2" charset="2"/>
              <a:buChar char="Ø"/>
            </a:pPr>
            <a:r>
              <a:rPr lang="it-IT" dirty="0" smtClean="0"/>
              <a:t>La buona fede è sempre presunta, e può essere incrinata solo con l’indicazione di elementi probatori che oltre a dimostrare la fittizietà soggettiva della transazione, mettano validamente in discussione la diligenza osservata dal cessionario.</a:t>
            </a: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24</a:t>
            </a:fld>
            <a:endParaRPr lang="it-IT"/>
          </a:p>
        </p:txBody>
      </p:sp>
    </p:spTree>
    <p:extLst>
      <p:ext uri="{BB962C8B-B14F-4D97-AF65-F5344CB8AC3E}">
        <p14:creationId xmlns:p14="http://schemas.microsoft.com/office/powerpoint/2010/main" val="6765680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601136"/>
          </a:xfrm>
        </p:spPr>
        <p:txBody>
          <a:bodyPr>
            <a:normAutofit fontScale="90000"/>
          </a:bodyPr>
          <a:lstStyle/>
          <a:p>
            <a:pPr algn="ctr"/>
            <a:r>
              <a:rPr lang="it-IT" sz="36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628800"/>
            <a:ext cx="7128908" cy="4203829"/>
          </a:xfrm>
        </p:spPr>
        <p:txBody>
          <a:bodyPr>
            <a:normAutofit fontScale="85000" lnSpcReduction="20000"/>
          </a:bodyPr>
          <a:lstStyle/>
          <a:p>
            <a:pPr algn="just"/>
            <a:r>
              <a:rPr lang="it-IT" dirty="0" smtClean="0"/>
              <a:t>I principi della giurisprudenza europea quindi possono così riassumersi: </a:t>
            </a:r>
          </a:p>
          <a:p>
            <a:pPr algn="just">
              <a:buFont typeface="Wingdings" pitchFamily="2" charset="2"/>
              <a:buChar char="ü"/>
            </a:pPr>
            <a:r>
              <a:rPr lang="it-IT" dirty="0" smtClean="0"/>
              <a:t>Spetta sempre all’amministrazione finanziaria dimostrare che il soggetto passivo era o avrebbe dovuto essere a conoscenza dell’esistenza dell’evasione; </a:t>
            </a:r>
          </a:p>
          <a:p>
            <a:pPr algn="just">
              <a:buFont typeface="Wingdings" pitchFamily="2" charset="2"/>
              <a:buChar char="ü"/>
            </a:pPr>
            <a:r>
              <a:rPr lang="it-IT" dirty="0" smtClean="0"/>
              <a:t>Gli elementi di prova devono essere obiettivi e non possono ricondursi esclusivamente a connotazioni circa lo stato soggettivo del soggetto fatturante (mancata presentazione di dichiarazioni o bilanci, omissione del versamento delle imposte, non disponibilità di magazzini o di personale sufficienti) in quanto il contribuente non può essere gravato di una attività investigativa di «supplenza»  dell’amministra-zione, salvi i casi di evidente mancanza di diligenza del compratore</a:t>
            </a: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25</a:t>
            </a:fld>
            <a:endParaRPr lang="it-IT"/>
          </a:p>
        </p:txBody>
      </p:sp>
    </p:spTree>
    <p:extLst>
      <p:ext uri="{BB962C8B-B14F-4D97-AF65-F5344CB8AC3E}">
        <p14:creationId xmlns:p14="http://schemas.microsoft.com/office/powerpoint/2010/main" val="21887215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692696"/>
            <a:ext cx="7024744" cy="720080"/>
          </a:xfrm>
        </p:spPr>
        <p:txBody>
          <a:bodyPr>
            <a:normAutofit/>
          </a:bodyPr>
          <a:lstStyle/>
          <a:p>
            <a:pPr algn="ctr"/>
            <a:r>
              <a:rPr lang="it-IT" sz="36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340768"/>
            <a:ext cx="7200916" cy="4491861"/>
          </a:xfrm>
        </p:spPr>
        <p:txBody>
          <a:bodyPr>
            <a:normAutofit fontScale="70000" lnSpcReduction="20000"/>
          </a:bodyPr>
          <a:lstStyle/>
          <a:p>
            <a:r>
              <a:rPr lang="it-IT" i="1" dirty="0"/>
              <a:t>Sez. </a:t>
            </a:r>
            <a:r>
              <a:rPr lang="it-IT" dirty="0"/>
              <a:t>5, </a:t>
            </a:r>
            <a:r>
              <a:rPr lang="it-IT" b="1" i="1" dirty="0"/>
              <a:t>Sentenza</a:t>
            </a:r>
            <a:r>
              <a:rPr lang="it-IT" i="1" dirty="0"/>
              <a:t> n. </a:t>
            </a:r>
            <a:r>
              <a:rPr lang="it-IT" dirty="0">
                <a:hlinkClick r:id="rId2"/>
              </a:rPr>
              <a:t>25778</a:t>
            </a:r>
            <a:r>
              <a:rPr lang="it-IT" dirty="0"/>
              <a:t> </a:t>
            </a:r>
            <a:r>
              <a:rPr lang="it-IT" i="1" dirty="0"/>
              <a:t>del</a:t>
            </a:r>
            <a:r>
              <a:rPr lang="it-IT" dirty="0"/>
              <a:t> 05/12/2014 (Rv. </a:t>
            </a:r>
            <a:r>
              <a:rPr lang="it-IT" dirty="0">
                <a:solidFill>
                  <a:srgbClr val="FF0000"/>
                </a:solidFill>
              </a:rPr>
              <a:t>633904</a:t>
            </a:r>
            <a:r>
              <a:rPr lang="it-IT" dirty="0"/>
              <a:t>) </a:t>
            </a:r>
            <a:r>
              <a:rPr lang="it-IT" dirty="0" smtClean="0"/>
              <a:t>. </a:t>
            </a:r>
            <a:endParaRPr lang="it-IT" dirty="0"/>
          </a:p>
          <a:p>
            <a:pPr marL="68580" indent="0" algn="just">
              <a:buNone/>
            </a:pPr>
            <a:r>
              <a:rPr lang="it-IT" dirty="0"/>
              <a:t>In tema di IVA, l'Amministrazione finanziaria, allorché contesti il diritto del contribuente a portare in detrazione l'IVA, assumendo l'esistenza di una fatturazione relativa ad operazioni oggettivamente inesistenti, ha l'onere di provare, </a:t>
            </a:r>
            <a:r>
              <a:rPr lang="it-IT" u="sng" dirty="0"/>
              <a:t>anche mediante presunzioni semplici</a:t>
            </a:r>
            <a:r>
              <a:rPr lang="it-IT" dirty="0"/>
              <a:t>, che le operazioni non sono state effettuate o, in caso di operazioni soggettivamente inesistenti, </a:t>
            </a:r>
            <a:r>
              <a:rPr lang="it-IT" u="sng" dirty="0"/>
              <a:t>che il contribuente</a:t>
            </a:r>
            <a:r>
              <a:rPr lang="it-IT" dirty="0"/>
              <a:t>, al momento in cui ha acquistato il bene o il servizio, </a:t>
            </a:r>
            <a:r>
              <a:rPr lang="it-IT" u="sng" dirty="0"/>
              <a:t>sapeva, o avrebbe dovuto sapere, secondo l'ordinaria diligenza, </a:t>
            </a:r>
            <a:r>
              <a:rPr lang="it-IT" dirty="0"/>
              <a:t>di partecipare ad una operazione fraudolenta posta in essere da altri soggetti. Ne consegue che, nel caso di cosiddetta "frode carosello", l'Amministrazione finanziaria, che intenda negare il diritto alla detrazione dell'IVA assolta in rivalsa, deve provare sia la frode del cedente, sia la </a:t>
            </a:r>
            <a:r>
              <a:rPr lang="it-IT" u="sng" dirty="0"/>
              <a:t>connivenza del cessionario, quest'ultima anche per presunzioni semplici (purché gravi, precise e concordanti), </a:t>
            </a:r>
            <a:r>
              <a:rPr lang="it-IT" dirty="0"/>
              <a:t>che possono derivare dalle stesse risultanze di fatto attinenti al ruolo di "cartiera" del cedente, </a:t>
            </a:r>
            <a:r>
              <a:rPr lang="it-IT" u="sng" dirty="0"/>
              <a:t>incombendo sul contribuente, a fronte di siffatte dimostrazioni, la prova contraria. </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26</a:t>
            </a:fld>
            <a:endParaRPr lang="it-IT"/>
          </a:p>
        </p:txBody>
      </p:sp>
    </p:spTree>
    <p:extLst>
      <p:ext uri="{BB962C8B-B14F-4D97-AF65-F5344CB8AC3E}">
        <p14:creationId xmlns:p14="http://schemas.microsoft.com/office/powerpoint/2010/main" val="25571636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673144"/>
          </a:xfrm>
        </p:spPr>
        <p:txBody>
          <a:bodyPr/>
          <a:lstStyle/>
          <a:p>
            <a:pPr algn="ctr"/>
            <a:r>
              <a:rPr lang="it-IT" sz="36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115616" y="1700808"/>
            <a:ext cx="6777317" cy="4392488"/>
          </a:xfrm>
        </p:spPr>
        <p:txBody>
          <a:bodyPr>
            <a:normAutofit fontScale="47500" lnSpcReduction="20000"/>
          </a:bodyPr>
          <a:lstStyle/>
          <a:p>
            <a:r>
              <a:rPr lang="it-IT" i="1" dirty="0"/>
              <a:t>Sez. </a:t>
            </a:r>
            <a:r>
              <a:rPr lang="it-IT" dirty="0"/>
              <a:t>5, </a:t>
            </a:r>
            <a:r>
              <a:rPr lang="it-IT" b="1" i="1" dirty="0"/>
              <a:t>Sentenza</a:t>
            </a:r>
            <a:r>
              <a:rPr lang="it-IT" i="1" dirty="0"/>
              <a:t> n. </a:t>
            </a:r>
            <a:r>
              <a:rPr lang="it-IT" dirty="0">
                <a:hlinkClick r:id="rId2"/>
              </a:rPr>
              <a:t>24426</a:t>
            </a:r>
            <a:r>
              <a:rPr lang="it-IT" dirty="0"/>
              <a:t> </a:t>
            </a:r>
            <a:r>
              <a:rPr lang="it-IT" i="1" dirty="0"/>
              <a:t>del</a:t>
            </a:r>
            <a:r>
              <a:rPr lang="it-IT" dirty="0"/>
              <a:t> 30/10/2013 (Rv. </a:t>
            </a:r>
            <a:r>
              <a:rPr lang="it-IT" dirty="0">
                <a:solidFill>
                  <a:srgbClr val="FF0000"/>
                </a:solidFill>
              </a:rPr>
              <a:t>629419</a:t>
            </a:r>
            <a:r>
              <a:rPr lang="it-IT" dirty="0"/>
              <a:t>) </a:t>
            </a:r>
          </a:p>
          <a:p>
            <a:pPr marL="68580" indent="0" algn="just">
              <a:buNone/>
            </a:pPr>
            <a:r>
              <a:rPr lang="it-IT" sz="2900" dirty="0" smtClean="0"/>
              <a:t>In </a:t>
            </a:r>
            <a:r>
              <a:rPr lang="it-IT" sz="2900" dirty="0"/>
              <a:t>tema di IVA, il diritto del contribuente alla relativa detrazione costituisce principio fondamentale del sistema comune europeo - come ripetutamente affermato dalla Corte di giustizia dell'Unione europea (sentenze 6 luglio 2006, in C-439/04 e C-440/04, 6 dicembre 2012, in C-285/11, 31 gennaio 2013, in C-642/11) - e non è suscettibile, in linea di principio, di limitazioni. Ne consegue che l'Amministrazione finanziaria, </a:t>
            </a:r>
            <a:r>
              <a:rPr lang="it-IT" sz="2900" u="sng" dirty="0"/>
              <a:t>ove ritenga che il diritto debba essere negato attenendo la fatturazione ad operazioni oggettivamente o soggettivamente inesistenti, ha l'onere di provare, anche avvalendosi di presunzioni semplici, che le operazioni non sono state effettuate </a:t>
            </a:r>
            <a:r>
              <a:rPr lang="it-IT" sz="2900" dirty="0"/>
              <a:t>o, nella seconda ipotesi, che il contribuente, al momento in cui acquistò il bene od il servizio, sapeva o avrebbe dovuto sapere, con l'uso dell'ordinaria diligenza, che l'operazione invocata a fondamento del diritto a detrazione si inseriva in una evasione commessa dal fornitore, fermo restando che, nelle ipotesi più </a:t>
            </a:r>
            <a:r>
              <a:rPr lang="it-IT" sz="2900" u="sng" dirty="0"/>
              <a:t>semplici (operazioni soggettivamente inesistente di tipo triangolare), detto onere può esaurirsi, attesa l'immediatezza dei rapporti, nella prova che il soggetto interposto è privo di dotazione personale, mentre in quelle più complesse di "frode carosello" (contraddistinta da una catena di passaggi, </a:t>
            </a:r>
            <a:r>
              <a:rPr lang="it-IT" sz="2900" dirty="0"/>
              <a:t>in cui sono riscontrabili fatturazioni per operazioni sia oggettivamente che soggettivamente inesistenti, con strumentali interposizioni anche di società "filtro"</a:t>
            </a:r>
            <a:r>
              <a:rPr lang="it-IT" sz="2900" u="sng" dirty="0"/>
              <a:t>) occorre dimostrare gli elementi di fatto caratterizzanti la frode e la consapevolezza di essi da parte del contribuente. </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27</a:t>
            </a:fld>
            <a:endParaRPr lang="it-IT"/>
          </a:p>
        </p:txBody>
      </p:sp>
    </p:spTree>
    <p:extLst>
      <p:ext uri="{BB962C8B-B14F-4D97-AF65-F5344CB8AC3E}">
        <p14:creationId xmlns:p14="http://schemas.microsoft.com/office/powerpoint/2010/main" val="7113573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673144"/>
          </a:xfrm>
        </p:spPr>
        <p:txBody>
          <a:bodyPr>
            <a:normAutofit/>
          </a:bodyPr>
          <a:lstStyle/>
          <a:p>
            <a:pPr algn="ctr"/>
            <a:r>
              <a:rPr lang="it-IT" sz="32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700808"/>
            <a:ext cx="7128908" cy="4131821"/>
          </a:xfrm>
        </p:spPr>
        <p:txBody>
          <a:bodyPr>
            <a:normAutofit fontScale="77500" lnSpcReduction="20000"/>
          </a:bodyPr>
          <a:lstStyle/>
          <a:p>
            <a:r>
              <a:rPr lang="it-IT" i="1" dirty="0"/>
              <a:t>Sez. </a:t>
            </a:r>
            <a:r>
              <a:rPr lang="it-IT" dirty="0"/>
              <a:t>5, </a:t>
            </a:r>
            <a:r>
              <a:rPr lang="it-IT" b="1" i="1" dirty="0"/>
              <a:t>Sentenza</a:t>
            </a:r>
            <a:r>
              <a:rPr lang="it-IT" i="1" dirty="0"/>
              <a:t> n. </a:t>
            </a:r>
            <a:r>
              <a:rPr lang="it-IT" dirty="0">
                <a:hlinkClick r:id="rId2"/>
              </a:rPr>
              <a:t>23560</a:t>
            </a:r>
            <a:r>
              <a:rPr lang="it-IT" dirty="0"/>
              <a:t> </a:t>
            </a:r>
            <a:r>
              <a:rPr lang="it-IT" i="1" dirty="0"/>
              <a:t>del</a:t>
            </a:r>
            <a:r>
              <a:rPr lang="it-IT" dirty="0"/>
              <a:t> 20/12/2012 (Rv. </a:t>
            </a:r>
            <a:r>
              <a:rPr lang="it-IT" dirty="0">
                <a:solidFill>
                  <a:srgbClr val="FF0000"/>
                </a:solidFill>
              </a:rPr>
              <a:t>624737</a:t>
            </a:r>
            <a:r>
              <a:rPr lang="it-IT" dirty="0"/>
              <a:t>) </a:t>
            </a:r>
          </a:p>
          <a:p>
            <a:pPr marL="68580" indent="0" algn="just">
              <a:buNone/>
            </a:pPr>
            <a:r>
              <a:rPr lang="it-IT" dirty="0" smtClean="0"/>
              <a:t>Spetta </a:t>
            </a:r>
            <a:r>
              <a:rPr lang="it-IT" dirty="0"/>
              <a:t>all'amministrazione finanziaria, la quale contesti il diritto del contribuente a portare in detrazione l'IVA pagata su fatture emesse da soggetto diverso dall'effettivo cedente del bene o servizio (cd. operazioni soggettivamente inesistenti), provare che il contribuente, al momento in cui acquistò il bene od il servizio, sapesse o potesse sapere, con l'uso dell'ordinaria diligenza, che il soggetto formalmente cedente abbia, con l'emissione della relativa fattura, evaso l'imposta o compiuto una frode. La relativa prova può essere fornita anche attraverso presunzioni semplici, dimostrando che, al momento in cui pagò l'imposta che successivamente intese portare in detrazione, </a:t>
            </a:r>
            <a:r>
              <a:rPr lang="it-IT" u="sng" dirty="0">
                <a:effectLst>
                  <a:outerShdw blurRad="38100" dist="38100" dir="2700000" algn="tl">
                    <a:srgbClr val="000000">
                      <a:alpha val="43137"/>
                    </a:srgbClr>
                  </a:outerShdw>
                </a:effectLst>
              </a:rPr>
              <a:t>il contribuente disponeva di elementi tali da porre sull'avviso qualunque imprenditore onesto e mediamente esperto</a:t>
            </a:r>
            <a:r>
              <a:rPr lang="it-IT" dirty="0"/>
              <a:t>. </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28</a:t>
            </a:fld>
            <a:endParaRPr lang="it-IT"/>
          </a:p>
        </p:txBody>
      </p:sp>
    </p:spTree>
    <p:extLst>
      <p:ext uri="{BB962C8B-B14F-4D97-AF65-F5344CB8AC3E}">
        <p14:creationId xmlns:p14="http://schemas.microsoft.com/office/powerpoint/2010/main" val="23789497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601136"/>
          </a:xfrm>
        </p:spPr>
        <p:txBody>
          <a:bodyPr>
            <a:normAutofit fontScale="90000"/>
          </a:bodyPr>
          <a:lstStyle/>
          <a:p>
            <a:pPr algn="ctr"/>
            <a:r>
              <a:rPr lang="it-IT" sz="36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628800"/>
            <a:ext cx="7344932" cy="4320480"/>
          </a:xfrm>
        </p:spPr>
        <p:txBody>
          <a:bodyPr>
            <a:normAutofit fontScale="77500" lnSpcReduction="20000"/>
          </a:bodyPr>
          <a:lstStyle/>
          <a:p>
            <a:r>
              <a:rPr lang="it-IT" i="1" dirty="0"/>
              <a:t>Sez. </a:t>
            </a:r>
            <a:r>
              <a:rPr lang="it-IT" dirty="0"/>
              <a:t>5, </a:t>
            </a:r>
            <a:r>
              <a:rPr lang="it-IT" b="1" i="1" dirty="0"/>
              <a:t>Sentenza</a:t>
            </a:r>
            <a:r>
              <a:rPr lang="it-IT" i="1" dirty="0"/>
              <a:t> n. </a:t>
            </a:r>
            <a:r>
              <a:rPr lang="it-IT" dirty="0">
                <a:hlinkClick r:id="rId2"/>
              </a:rPr>
              <a:t>20059</a:t>
            </a:r>
            <a:r>
              <a:rPr lang="it-IT" dirty="0"/>
              <a:t> </a:t>
            </a:r>
            <a:r>
              <a:rPr lang="it-IT" i="1" dirty="0"/>
              <a:t>del</a:t>
            </a:r>
            <a:r>
              <a:rPr lang="it-IT" dirty="0"/>
              <a:t> 24/09/2014 (Rv. </a:t>
            </a:r>
            <a:r>
              <a:rPr lang="it-IT" dirty="0">
                <a:solidFill>
                  <a:srgbClr val="FF0000"/>
                </a:solidFill>
              </a:rPr>
              <a:t>632476</a:t>
            </a:r>
            <a:r>
              <a:rPr lang="it-IT" dirty="0"/>
              <a:t>) </a:t>
            </a:r>
          </a:p>
          <a:p>
            <a:pPr marL="68580" indent="0" algn="just">
              <a:buNone/>
            </a:pPr>
            <a:r>
              <a:rPr lang="it-IT" dirty="0" smtClean="0"/>
              <a:t>In </a:t>
            </a:r>
            <a:r>
              <a:rPr lang="it-IT" dirty="0"/>
              <a:t>tema di IVA, l'Amministrazione finanziaria, </a:t>
            </a:r>
            <a:r>
              <a:rPr lang="it-IT" dirty="0" smtClean="0"/>
              <a:t>la quale … neghi </a:t>
            </a:r>
            <a:r>
              <a:rPr lang="it-IT" dirty="0"/>
              <a:t>il diritto del contribuente a portare in detrazione la relativa imposta, deve provare, anche in via indiziaria, che la prestazione non è stata resa dal fatturante, spettando, poi, al contribuente l'onere di dimostrare, </a:t>
            </a:r>
            <a:r>
              <a:rPr lang="it-IT" u="sng" dirty="0"/>
              <a:t>anche in via alternativa, di non essersi trovato nella situazione giuridica oggettiva di conoscibilità delle operazioni pregresse intercorse tra il cedente ed il fatturante in ordine al bene ceduto, oppure, nonostante il possesso della capacità cognitiva adeguata all'attività professionale svolta, di non essere stato in grado di superare l'ignoranza del carattere fraudolento delle operazioni degli altri soggetti coinvolti</a:t>
            </a:r>
            <a:r>
              <a:rPr lang="it-IT" dirty="0"/>
              <a:t>. </a:t>
            </a:r>
            <a:r>
              <a:rPr lang="it-IT" dirty="0">
                <a:effectLst>
                  <a:outerShdw blurRad="38100" dist="38100" dir="2700000" algn="tl">
                    <a:srgbClr val="000000">
                      <a:alpha val="43137"/>
                    </a:srgbClr>
                  </a:outerShdw>
                </a:effectLst>
              </a:rPr>
              <a:t>Né, a tal fine, è sufficiente dedurre che la merce sia stata consegnata e rivenduta e la fattura, IVA compresa, effettivamente pagata, poiché trattasi di circostanze pienamente compatibili con la frode fiscale perpetrata mediante un'operazione soggettivamente inesistente</a:t>
            </a:r>
            <a:r>
              <a:rPr lang="it-IT" dirty="0"/>
              <a:t>. </a:t>
            </a:r>
          </a:p>
          <a:p>
            <a:pPr marL="68580" indent="0">
              <a:buNone/>
            </a:pP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29</a:t>
            </a:fld>
            <a:endParaRPr lang="it-IT"/>
          </a:p>
        </p:txBody>
      </p:sp>
    </p:spTree>
    <p:extLst>
      <p:ext uri="{BB962C8B-B14F-4D97-AF65-F5344CB8AC3E}">
        <p14:creationId xmlns:p14="http://schemas.microsoft.com/office/powerpoint/2010/main" val="6425002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5400" dirty="0">
                <a:solidFill>
                  <a:prstClr val="black"/>
                </a:solidFill>
                <a:latin typeface="Algerian" pitchFamily="82" charset="0"/>
              </a:rPr>
              <a:t>Le frodi «</a:t>
            </a:r>
            <a:r>
              <a:rPr lang="it-IT" sz="54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p:txBody>
          <a:bodyPr>
            <a:normAutofit fontScale="92500" lnSpcReduction="10000"/>
          </a:bodyPr>
          <a:lstStyle/>
          <a:p>
            <a:pPr marL="68580" indent="0">
              <a:buNone/>
            </a:pPr>
            <a:r>
              <a:rPr lang="it-IT" dirty="0" smtClean="0"/>
              <a:t>L’Imposta sul valore aggiunto:</a:t>
            </a:r>
          </a:p>
          <a:p>
            <a:pPr algn="just"/>
            <a:r>
              <a:rPr lang="it-IT" dirty="0" smtClean="0"/>
              <a:t>La funzione è quella di tassare il consumo finale dei beni</a:t>
            </a:r>
          </a:p>
          <a:p>
            <a:pPr algn="just"/>
            <a:r>
              <a:rPr lang="it-IT" dirty="0" smtClean="0"/>
              <a:t>Per questo motivo grava sul consumatore finale, mentre nei passaggi intermedi (tra produttore e distributore, tra distributore e commerciante …) il peso dell’imposta è «neutralizzato» perché ad ogni passaggio chi vende la addebita e chi acquista poi la detrae fino al consumatore finale</a:t>
            </a:r>
          </a:p>
          <a:p>
            <a:pPr algn="just"/>
            <a:endParaRPr lang="it-IT" dirty="0" smtClean="0"/>
          </a:p>
          <a:p>
            <a:endParaRPr lang="it-IT" dirty="0" smtClean="0"/>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3</a:t>
            </a:fld>
            <a:endParaRPr lang="it-IT" dirty="0"/>
          </a:p>
        </p:txBody>
      </p:sp>
    </p:spTree>
    <p:extLst>
      <p:ext uri="{BB962C8B-B14F-4D97-AF65-F5344CB8AC3E}">
        <p14:creationId xmlns:p14="http://schemas.microsoft.com/office/powerpoint/2010/main" val="41755759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457120"/>
          </a:xfrm>
        </p:spPr>
        <p:txBody>
          <a:bodyPr>
            <a:normAutofit fontScale="90000"/>
          </a:bodyPr>
          <a:lstStyle/>
          <a:p>
            <a:pPr algn="ctr"/>
            <a:r>
              <a:rPr lang="it-IT" sz="32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556792"/>
            <a:ext cx="7272924" cy="4392488"/>
          </a:xfrm>
        </p:spPr>
        <p:txBody>
          <a:bodyPr>
            <a:normAutofit fontScale="70000" lnSpcReduction="20000"/>
          </a:bodyPr>
          <a:lstStyle/>
          <a:p>
            <a:r>
              <a:rPr lang="it-IT" i="1" dirty="0"/>
              <a:t>Sez. </a:t>
            </a:r>
            <a:r>
              <a:rPr lang="it-IT" dirty="0"/>
              <a:t>5, </a:t>
            </a:r>
            <a:r>
              <a:rPr lang="it-IT" b="1" i="1" dirty="0"/>
              <a:t>Sentenza</a:t>
            </a:r>
            <a:r>
              <a:rPr lang="it-IT" i="1" dirty="0"/>
              <a:t> n. </a:t>
            </a:r>
            <a:r>
              <a:rPr lang="it-IT" dirty="0">
                <a:hlinkClick r:id="rId2"/>
              </a:rPr>
              <a:t>6229</a:t>
            </a:r>
            <a:r>
              <a:rPr lang="it-IT" dirty="0"/>
              <a:t> </a:t>
            </a:r>
            <a:r>
              <a:rPr lang="it-IT" i="1" dirty="0"/>
              <a:t>del</a:t>
            </a:r>
            <a:r>
              <a:rPr lang="it-IT" dirty="0"/>
              <a:t> 13/03/2013 (Rv. </a:t>
            </a:r>
            <a:r>
              <a:rPr lang="it-IT" dirty="0">
                <a:solidFill>
                  <a:srgbClr val="FF0000"/>
                </a:solidFill>
              </a:rPr>
              <a:t>625538</a:t>
            </a:r>
            <a:r>
              <a:rPr lang="it-IT" dirty="0"/>
              <a:t>) </a:t>
            </a:r>
          </a:p>
          <a:p>
            <a:pPr marL="68580" indent="0" algn="just">
              <a:buNone/>
            </a:pPr>
            <a:r>
              <a:rPr lang="it-IT" sz="2600" dirty="0" smtClean="0"/>
              <a:t>In </a:t>
            </a:r>
            <a:r>
              <a:rPr lang="it-IT" sz="2600" dirty="0"/>
              <a:t>ipotesi di fatturazione per operazione soggettivamente inesistente </a:t>
            </a:r>
            <a:r>
              <a:rPr lang="it-IT" sz="2600" u="sng" dirty="0"/>
              <a:t>risolventesi nella diretta acquisizione della prestazione da soggetto diverso da quello che ha emesso fattura e percepito l'IVA in rivalsa</a:t>
            </a:r>
            <a:r>
              <a:rPr lang="it-IT" sz="2600" dirty="0"/>
              <a:t>, la prova che la prestazione non è stata effettivamente resa dal fatturante</a:t>
            </a:r>
            <a:r>
              <a:rPr lang="it-IT" sz="2600" u="sng" dirty="0"/>
              <a:t>, </a:t>
            </a:r>
            <a:r>
              <a:rPr lang="it-IT" sz="2600" u="sng" dirty="0" err="1"/>
              <a:t>perchè</a:t>
            </a:r>
            <a:r>
              <a:rPr lang="it-IT" sz="2600" u="sng" dirty="0"/>
              <a:t> sfornito di dotazione personale e strumentale adeguata alla sua esecuzione, costituisce, di per sé, idoneo elemento sintomatico dell'assenza di "buona fede" del contribuente</a:t>
            </a:r>
            <a:r>
              <a:rPr lang="it-IT" sz="2600" dirty="0"/>
              <a:t>, poiché l'immediatezza dei rapporti (cedente o prestatore - </a:t>
            </a:r>
            <a:r>
              <a:rPr lang="it-IT" sz="2600" dirty="0" smtClean="0"/>
              <a:t>fatturante- cessionario </a:t>
            </a:r>
            <a:r>
              <a:rPr lang="it-IT" sz="2600" dirty="0"/>
              <a:t>o committente) induce ragionevolmente ad escluderne l'ignoranza incolpevole circa l'avvenuto versamento dell'IVA a soggetto non legittimato alla rivalsa, né assoggettato all'obbligo del pagamento dell'imposta; con l'effetto che, in tal caso, sarà il contribuente a dover provare di non essere a conoscenza del fatto che il fornitore effettivo del bene o della prestazione era, non il fatturante, ma altri, altrimenti dovendosi negare il diritto alla detrazione dell'IVA versata. </a:t>
            </a:r>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30</a:t>
            </a:fld>
            <a:endParaRPr lang="it-IT"/>
          </a:p>
        </p:txBody>
      </p:sp>
    </p:spTree>
    <p:extLst>
      <p:ext uri="{BB962C8B-B14F-4D97-AF65-F5344CB8AC3E}">
        <p14:creationId xmlns:p14="http://schemas.microsoft.com/office/powerpoint/2010/main" val="15311621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764704"/>
            <a:ext cx="7024744" cy="792088"/>
          </a:xfrm>
        </p:spPr>
        <p:txBody>
          <a:bodyPr>
            <a:normAutofit/>
          </a:bodyPr>
          <a:lstStyle/>
          <a:p>
            <a:pPr algn="ctr"/>
            <a:r>
              <a:rPr lang="it-IT" sz="2900" dirty="0">
                <a:solidFill>
                  <a:prstClr val="black"/>
                </a:solidFill>
                <a:latin typeface="Algerian" pitchFamily="82" charset="0"/>
              </a:rPr>
              <a:t>Le frodi «</a:t>
            </a:r>
            <a:r>
              <a:rPr lang="it-IT" sz="29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a:xfrm>
            <a:off x="1043492" y="1700808"/>
            <a:ext cx="7200916" cy="4248472"/>
          </a:xfrm>
        </p:spPr>
        <p:txBody>
          <a:bodyPr>
            <a:normAutofit fontScale="62500" lnSpcReduction="20000"/>
          </a:bodyPr>
          <a:lstStyle/>
          <a:p>
            <a:pPr algn="just"/>
            <a:r>
              <a:rPr lang="it-IT" i="1" dirty="0" smtClean="0"/>
              <a:t>Sez. </a:t>
            </a:r>
            <a:r>
              <a:rPr lang="it-IT" dirty="0" smtClean="0"/>
              <a:t>5, </a:t>
            </a:r>
            <a:r>
              <a:rPr lang="it-IT" b="1" i="1" dirty="0" smtClean="0"/>
              <a:t>Sentenza</a:t>
            </a:r>
            <a:r>
              <a:rPr lang="it-IT" i="1" dirty="0" smtClean="0"/>
              <a:t> n. </a:t>
            </a:r>
            <a:r>
              <a:rPr lang="it-IT" dirty="0" smtClean="0">
                <a:hlinkClick r:id="rId2"/>
              </a:rPr>
              <a:t>10414</a:t>
            </a:r>
            <a:r>
              <a:rPr lang="it-IT" dirty="0" smtClean="0"/>
              <a:t> </a:t>
            </a:r>
            <a:r>
              <a:rPr lang="it-IT" i="1" dirty="0" smtClean="0"/>
              <a:t>del</a:t>
            </a:r>
            <a:r>
              <a:rPr lang="it-IT" dirty="0" smtClean="0"/>
              <a:t> 12/05/2011 (Rv. </a:t>
            </a:r>
            <a:r>
              <a:rPr lang="it-IT" dirty="0" smtClean="0">
                <a:solidFill>
                  <a:srgbClr val="FF0000"/>
                </a:solidFill>
              </a:rPr>
              <a:t>618009</a:t>
            </a:r>
            <a:r>
              <a:rPr lang="it-IT" dirty="0" smtClean="0"/>
              <a:t>) (analoga ordinanza sez 5-6  n. 5315 del 18.2.2015) </a:t>
            </a:r>
          </a:p>
          <a:p>
            <a:pPr marL="68580" indent="0" algn="just">
              <a:buNone/>
            </a:pPr>
            <a:r>
              <a:rPr lang="it-IT" sz="2900" dirty="0" smtClean="0"/>
              <a:t>In </a:t>
            </a:r>
            <a:r>
              <a:rPr lang="it-IT" sz="2900" dirty="0"/>
              <a:t>tema di IVA, nel caso di apparente regolarità contabile delle fatture, qualora l'Amministrazione intenda contestare il coinvolgimento di un contribuente in una c.d. "frode </a:t>
            </a:r>
            <a:r>
              <a:rPr lang="it-IT" sz="2900" dirty="0" smtClean="0"/>
              <a:t>carosello … è </a:t>
            </a:r>
            <a:r>
              <a:rPr lang="it-IT" sz="2900" dirty="0"/>
              <a:t>tenuta a dimostrare, in primo luogo, gli elementi di fatto della frode, attinenti il cedente, ovvero la sua </a:t>
            </a:r>
            <a:r>
              <a:rPr lang="it-IT" sz="2900" u="sng" dirty="0"/>
              <a:t>natura di "cartiera", la inesistenza di una struttura autonoma operativa, il mancato pagamento dell'IVA come modalità preordinata al conseguimento di un utile nel meccanismo fraudolento</a:t>
            </a:r>
            <a:r>
              <a:rPr lang="it-IT" sz="2900" dirty="0"/>
              <a:t> e in secondo luogo, </a:t>
            </a:r>
            <a:r>
              <a:rPr lang="it-IT" sz="2900" u="sng" dirty="0"/>
              <a:t>la connivenza nella frode da parte del cessionario, non necessariamente, però, con prova certa ed incontrovertibile</a:t>
            </a:r>
            <a:r>
              <a:rPr lang="it-IT" sz="2900" dirty="0"/>
              <a:t>, bensì con presunzioni semplici, </a:t>
            </a:r>
            <a:r>
              <a:rPr lang="it-IT" sz="2900" dirty="0" err="1"/>
              <a:t>purchè</a:t>
            </a:r>
            <a:r>
              <a:rPr lang="it-IT" sz="2900" dirty="0"/>
              <a:t> dotate del requisito di gravità, precisione e concordanza, consistenti nella esposizione di elementi obiettivi tali da porre sull'avviso qualsiasi </a:t>
            </a:r>
            <a:r>
              <a:rPr lang="it-IT" sz="2900" dirty="0">
                <a:effectLst>
                  <a:outerShdw blurRad="38100" dist="38100" dir="2700000" algn="tl">
                    <a:srgbClr val="000000">
                      <a:alpha val="43137"/>
                    </a:srgbClr>
                  </a:outerShdw>
                </a:effectLst>
              </a:rPr>
              <a:t>imprenditore onesto e mediamente esperto sull'inesistenza sostanziale del contraente </a:t>
            </a:r>
            <a:r>
              <a:rPr lang="it-IT" sz="2900" dirty="0"/>
              <a:t>e qualora fornisca tale prova, grava sul contribuente l'onere di dimostrare il contrario. </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31</a:t>
            </a:fld>
            <a:endParaRPr lang="it-IT"/>
          </a:p>
        </p:txBody>
      </p:sp>
    </p:spTree>
    <p:extLst>
      <p:ext uri="{BB962C8B-B14F-4D97-AF65-F5344CB8AC3E}">
        <p14:creationId xmlns:p14="http://schemas.microsoft.com/office/powerpoint/2010/main" val="241371235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692696"/>
            <a:ext cx="7024744" cy="648072"/>
          </a:xfrm>
        </p:spPr>
        <p:txBody>
          <a:bodyPr>
            <a:normAutofit/>
          </a:bodyPr>
          <a:lstStyle/>
          <a:p>
            <a:pPr algn="ctr"/>
            <a:r>
              <a:rPr lang="it-IT" sz="3600" dirty="0">
                <a:solidFill>
                  <a:prstClr val="black"/>
                </a:solidFill>
                <a:latin typeface="Algerian" pitchFamily="82" charset="0"/>
              </a:rPr>
              <a:t>Le frodi «carosello»</a:t>
            </a:r>
            <a:endParaRPr lang="it-IT" sz="3600" dirty="0"/>
          </a:p>
        </p:txBody>
      </p:sp>
      <p:sp>
        <p:nvSpPr>
          <p:cNvPr id="3" name="Segnaposto contenuto 2"/>
          <p:cNvSpPr>
            <a:spLocks noGrp="1"/>
          </p:cNvSpPr>
          <p:nvPr>
            <p:ph idx="1"/>
          </p:nvPr>
        </p:nvSpPr>
        <p:spPr>
          <a:xfrm>
            <a:off x="1043492" y="1484784"/>
            <a:ext cx="7344932" cy="4347845"/>
          </a:xfrm>
        </p:spPr>
        <p:txBody>
          <a:bodyPr>
            <a:normAutofit lnSpcReduction="10000"/>
          </a:bodyPr>
          <a:lstStyle/>
          <a:p>
            <a:pPr marL="68580" indent="0" algn="just">
              <a:buNone/>
            </a:pPr>
            <a:r>
              <a:rPr lang="it-IT" sz="2000" dirty="0" smtClean="0"/>
              <a:t>Cass. </a:t>
            </a:r>
            <a:r>
              <a:rPr lang="it-IT" sz="2000" dirty="0" err="1" smtClean="0"/>
              <a:t>Civ</a:t>
            </a:r>
            <a:r>
              <a:rPr lang="it-IT" sz="2000" dirty="0" smtClean="0"/>
              <a:t>. sesta sezione; ordinanza n. 10793/15 del 26.5.2015</a:t>
            </a:r>
          </a:p>
          <a:p>
            <a:pPr marL="68580" indent="0" algn="just">
              <a:buNone/>
            </a:pPr>
            <a:r>
              <a:rPr lang="it-IT" dirty="0" smtClean="0"/>
              <a:t>La motivazione impugnata non appare congruamente agganciata ad una disamina completa degli elementi forniti dall’agenzia … al cui interno spiccavano l’assenza di sede ed organizzazione da parte delle due società venditrici di automobili … l’assenza di documenti di trasporto in capo alle ditte formalmente alienanti e la consegna di tutti i veicoli ad opera di soggetti diversi da quello alienante.</a:t>
            </a: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32</a:t>
            </a:fld>
            <a:endParaRPr lang="it-IT"/>
          </a:p>
        </p:txBody>
      </p:sp>
    </p:spTree>
    <p:extLst>
      <p:ext uri="{BB962C8B-B14F-4D97-AF65-F5344CB8AC3E}">
        <p14:creationId xmlns:p14="http://schemas.microsoft.com/office/powerpoint/2010/main" val="11242791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673144"/>
          </a:xfrm>
        </p:spPr>
        <p:txBody>
          <a:bodyPr/>
          <a:lstStyle/>
          <a:p>
            <a:pPr algn="ctr"/>
            <a:r>
              <a:rPr lang="it-IT" sz="36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700808"/>
            <a:ext cx="6777317" cy="4131821"/>
          </a:xfrm>
        </p:spPr>
        <p:txBody>
          <a:bodyPr>
            <a:normAutofit fontScale="62500" lnSpcReduction="20000"/>
          </a:bodyPr>
          <a:lstStyle/>
          <a:p>
            <a:pPr algn="just"/>
            <a:r>
              <a:rPr lang="it-IT" dirty="0"/>
              <a:t>Commissione tributaria II grado Trento </a:t>
            </a:r>
            <a:r>
              <a:rPr lang="it-IT" dirty="0" smtClean="0"/>
              <a:t> </a:t>
            </a:r>
            <a:r>
              <a:rPr lang="it-IT" i="1" dirty="0" smtClean="0"/>
              <a:t>Sez</a:t>
            </a:r>
            <a:r>
              <a:rPr lang="it-IT" i="1" dirty="0"/>
              <a:t>. </a:t>
            </a:r>
            <a:r>
              <a:rPr lang="it-IT" dirty="0"/>
              <a:t>1, </a:t>
            </a:r>
            <a:r>
              <a:rPr lang="it-IT" i="1" dirty="0"/>
              <a:t>Sent. n.</a:t>
            </a:r>
            <a:r>
              <a:rPr lang="it-IT" dirty="0"/>
              <a:t> 00004 </a:t>
            </a:r>
            <a:r>
              <a:rPr lang="it-IT" i="1" dirty="0"/>
              <a:t>del</a:t>
            </a:r>
            <a:r>
              <a:rPr lang="it-IT" dirty="0"/>
              <a:t> 03/02/2012 </a:t>
            </a:r>
          </a:p>
          <a:p>
            <a:pPr marL="68580" indent="0" algn="just">
              <a:buNone/>
            </a:pPr>
            <a:r>
              <a:rPr lang="it-IT" sz="2600" dirty="0" smtClean="0"/>
              <a:t>E</a:t>
            </a:r>
            <a:r>
              <a:rPr lang="it-IT" sz="2600" dirty="0"/>
              <a:t>' legittimo l'accertamento per indebita detrazione Iva effettuato in capo al commerciante di auto che le acquista presso un importatore implicato in una " </a:t>
            </a:r>
            <a:r>
              <a:rPr lang="it-IT" sz="2600" dirty="0">
                <a:solidFill>
                  <a:srgbClr val="FF0000"/>
                </a:solidFill>
              </a:rPr>
              <a:t>frode</a:t>
            </a:r>
            <a:r>
              <a:rPr lang="it-IT" sz="2600" dirty="0"/>
              <a:t> </a:t>
            </a:r>
            <a:r>
              <a:rPr lang="it-IT" sz="2600" dirty="0">
                <a:solidFill>
                  <a:srgbClr val="FF0000"/>
                </a:solidFill>
              </a:rPr>
              <a:t>carosello</a:t>
            </a:r>
            <a:r>
              <a:rPr lang="it-IT" sz="2600" dirty="0"/>
              <a:t>" operando una presunzione semplice, connotata dai requisiti dei gravità, precisione e concordanza, qualora i </a:t>
            </a:r>
            <a:r>
              <a:rPr lang="it-IT" sz="2600" u="sng" dirty="0"/>
              <a:t>prezzi di vendita del commerciante risultino inferiori rispetto a quelli di acquisto pagati dall'importatore </a:t>
            </a:r>
            <a:r>
              <a:rPr lang="it-IT" sz="2600" dirty="0"/>
              <a:t>(Nel caso di specie, la contribuente, commerciante di auto, risultava destinataria di distinti avvisi di accertamento per gli anni 2004 e 2005 per IVA indebitamente detratta </a:t>
            </a:r>
            <a:r>
              <a:rPr lang="it-IT" sz="2600" dirty="0" smtClean="0"/>
              <a:t>… a </a:t>
            </a:r>
            <a:r>
              <a:rPr lang="it-IT" sz="2600" dirty="0"/>
              <a:t>motivo di acquisti effettuati presso soggetti importatori presunti interposti nell'ambito di una </a:t>
            </a:r>
            <a:r>
              <a:rPr lang="it-IT" sz="2600" dirty="0">
                <a:solidFill>
                  <a:srgbClr val="FF0000"/>
                </a:solidFill>
              </a:rPr>
              <a:t>frode</a:t>
            </a:r>
            <a:r>
              <a:rPr lang="it-IT" sz="2600" dirty="0"/>
              <a:t> "carosello", per i quali gli organi inquirenti avevano riscontrato l'emissione di fatture soggettivamente inesistenti. Per l'ente impositore, la contribuente conosceva dell'illiceità delle operazioni poste in essere dell'importatore poiché riusciva a vendere le auto da questi acquistate </a:t>
            </a:r>
            <a:r>
              <a:rPr lang="it-IT" sz="2600" u="sng" dirty="0"/>
              <a:t>a prezzi inferiori rispetto a quelli pagati dall'importatore all'atto dell'acquisto</a:t>
            </a:r>
            <a:r>
              <a:rPr lang="it-IT" sz="2600" dirty="0"/>
              <a:t>). </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33</a:t>
            </a:fld>
            <a:endParaRPr lang="it-IT"/>
          </a:p>
        </p:txBody>
      </p:sp>
    </p:spTree>
    <p:extLst>
      <p:ext uri="{BB962C8B-B14F-4D97-AF65-F5344CB8AC3E}">
        <p14:creationId xmlns:p14="http://schemas.microsoft.com/office/powerpoint/2010/main" val="22102946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601136"/>
          </a:xfrm>
        </p:spPr>
        <p:txBody>
          <a:bodyPr>
            <a:normAutofit fontScale="90000"/>
          </a:bodyPr>
          <a:lstStyle/>
          <a:p>
            <a:pPr algn="ctr"/>
            <a:r>
              <a:rPr lang="it-IT" sz="36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628800"/>
            <a:ext cx="6777317" cy="4203829"/>
          </a:xfrm>
        </p:spPr>
        <p:txBody>
          <a:bodyPr/>
          <a:lstStyle/>
          <a:p>
            <a:pPr algn="just"/>
            <a:r>
              <a:rPr lang="it-IT" sz="2000" dirty="0" smtClean="0"/>
              <a:t>Commissione Tributaria Provinciale di La Spezia, sez 7, n. 002/2011</a:t>
            </a:r>
          </a:p>
          <a:p>
            <a:pPr marL="68580" indent="0" algn="just">
              <a:buNone/>
            </a:pPr>
            <a:r>
              <a:rPr lang="it-IT" dirty="0" smtClean="0"/>
              <a:t>Ai fini di dimostrare il compimento di una frode Iva l’ufficio deve preliminarmente provare l’esistenza di un accordo simulatorio e fraudolento tra il contribuente accertato e il proprio fornitore; ai fini di tale dimostrazione è però insufficiente richiamarsi alle basse percentuali di ricarico applicate alla commercializzazione dei prodotti</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34</a:t>
            </a:fld>
            <a:endParaRPr lang="it-IT"/>
          </a:p>
        </p:txBody>
      </p:sp>
    </p:spTree>
    <p:extLst>
      <p:ext uri="{BB962C8B-B14F-4D97-AF65-F5344CB8AC3E}">
        <p14:creationId xmlns:p14="http://schemas.microsoft.com/office/powerpoint/2010/main" val="32376254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673144"/>
          </a:xfrm>
        </p:spPr>
        <p:txBody>
          <a:bodyPr/>
          <a:lstStyle/>
          <a:p>
            <a:pPr algn="ctr"/>
            <a:r>
              <a:rPr lang="it-IT" sz="32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492" y="1772816"/>
            <a:ext cx="6777317" cy="4059813"/>
          </a:xfrm>
        </p:spPr>
        <p:txBody>
          <a:bodyPr>
            <a:normAutofit fontScale="85000" lnSpcReduction="20000"/>
          </a:bodyPr>
          <a:lstStyle/>
          <a:p>
            <a:r>
              <a:rPr lang="it-IT" dirty="0"/>
              <a:t>Commissione Tributaria Regionale Puglia </a:t>
            </a:r>
            <a:r>
              <a:rPr lang="it-IT" dirty="0" smtClean="0"/>
              <a:t>.</a:t>
            </a:r>
            <a:r>
              <a:rPr lang="it-IT" i="1" dirty="0"/>
              <a:t> </a:t>
            </a:r>
            <a:r>
              <a:rPr lang="it-IT" sz="2100" dirty="0" smtClean="0"/>
              <a:t>(Sez</a:t>
            </a:r>
            <a:r>
              <a:rPr lang="it-IT" sz="2100" dirty="0"/>
              <a:t>. VI, Sent. n. 00025 del 08/04/2011 </a:t>
            </a:r>
            <a:r>
              <a:rPr lang="it-IT" sz="2100" dirty="0" smtClean="0"/>
              <a:t>)</a:t>
            </a:r>
            <a:endParaRPr lang="it-IT" sz="2100" dirty="0"/>
          </a:p>
          <a:p>
            <a:pPr marL="68580" indent="0" algn="just">
              <a:buNone/>
            </a:pPr>
            <a:r>
              <a:rPr lang="it-IT" dirty="0"/>
              <a:t>In tema di accertamento relativo a fatture per operazioni soggettivamente inesistenti e di " </a:t>
            </a:r>
            <a:r>
              <a:rPr lang="it-IT" dirty="0">
                <a:solidFill>
                  <a:srgbClr val="FF0000"/>
                </a:solidFill>
              </a:rPr>
              <a:t>frodi</a:t>
            </a:r>
            <a:r>
              <a:rPr lang="it-IT" dirty="0"/>
              <a:t> </a:t>
            </a:r>
            <a:r>
              <a:rPr lang="it-IT" dirty="0">
                <a:solidFill>
                  <a:srgbClr val="FF0000"/>
                </a:solidFill>
              </a:rPr>
              <a:t>carosello</a:t>
            </a:r>
            <a:r>
              <a:rPr lang="it-IT" dirty="0"/>
              <a:t>", </a:t>
            </a:r>
            <a:r>
              <a:rPr lang="it-IT" u="sng" dirty="0"/>
              <a:t>non costituiscono presunzioni gravi, precise e concordanti</a:t>
            </a:r>
            <a:r>
              <a:rPr lang="it-IT" dirty="0"/>
              <a:t>, utili a dimostrare il diretto coinvolgimento e la consapevolezza del cessionario ed idonee ad invertire l'onere della prova, le argomentazioni dell'Amministrazione incentrate sul </a:t>
            </a:r>
            <a:r>
              <a:rPr lang="it-IT" u="sng" dirty="0"/>
              <a:t>prezzo della merce asserito inferiore a quello praticato sul mercato, sulla asserita mancanza del pagamento delle spese di trasporto e sulle caratteristiche del fornitore</a:t>
            </a:r>
            <a:r>
              <a:rPr lang="it-IT" dirty="0"/>
              <a:t>, non potendo gli obblighi di indagine del contribuente essere effettuati a posteriori ed andare al di là della verifica anagrafica e dei bilanci presso il registro delle imprese.</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35</a:t>
            </a:fld>
            <a:endParaRPr lang="it-IT"/>
          </a:p>
        </p:txBody>
      </p:sp>
    </p:spTree>
    <p:extLst>
      <p:ext uri="{BB962C8B-B14F-4D97-AF65-F5344CB8AC3E}">
        <p14:creationId xmlns:p14="http://schemas.microsoft.com/office/powerpoint/2010/main" val="21866147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529128"/>
          </a:xfrm>
        </p:spPr>
        <p:txBody>
          <a:bodyPr>
            <a:normAutofit fontScale="90000"/>
          </a:bodyPr>
          <a:lstStyle/>
          <a:p>
            <a:pPr algn="ctr"/>
            <a:r>
              <a:rPr lang="it-IT" dirty="0">
                <a:solidFill>
                  <a:prstClr val="black"/>
                </a:solidFill>
                <a:latin typeface="Algerian" pitchFamily="82" charset="0"/>
              </a:rPr>
              <a:t>Le frodi «carosello</a:t>
            </a:r>
            <a:r>
              <a:rPr lang="it-IT" sz="3200" dirty="0">
                <a:solidFill>
                  <a:prstClr val="black"/>
                </a:solidFill>
                <a:latin typeface="Algerian" pitchFamily="82" charset="0"/>
              </a:rPr>
              <a:t>»</a:t>
            </a:r>
            <a:endParaRPr lang="it-IT" dirty="0"/>
          </a:p>
        </p:txBody>
      </p:sp>
      <p:sp>
        <p:nvSpPr>
          <p:cNvPr id="3" name="Segnaposto contenuto 2"/>
          <p:cNvSpPr>
            <a:spLocks noGrp="1"/>
          </p:cNvSpPr>
          <p:nvPr>
            <p:ph idx="1"/>
          </p:nvPr>
        </p:nvSpPr>
        <p:spPr>
          <a:xfrm>
            <a:off x="1043492" y="1628800"/>
            <a:ext cx="6777317" cy="4203829"/>
          </a:xfrm>
        </p:spPr>
        <p:txBody>
          <a:bodyPr>
            <a:normAutofit/>
          </a:bodyPr>
          <a:lstStyle/>
          <a:p>
            <a:pPr algn="just"/>
            <a:r>
              <a:rPr lang="it-IT" dirty="0"/>
              <a:t>Commissione Tributaria Regionale Toscana </a:t>
            </a:r>
            <a:r>
              <a:rPr lang="it-IT" dirty="0" smtClean="0"/>
              <a:t>Sez 9 </a:t>
            </a:r>
            <a:r>
              <a:rPr lang="it-IT" dirty="0" err="1" smtClean="0"/>
              <a:t>sent</a:t>
            </a:r>
            <a:r>
              <a:rPr lang="it-IT" dirty="0" smtClean="0"/>
              <a:t>. n. 40/2013</a:t>
            </a:r>
            <a:endParaRPr lang="it-IT" dirty="0"/>
          </a:p>
          <a:p>
            <a:pPr marL="68580" indent="0" algn="just">
              <a:buNone/>
            </a:pPr>
            <a:r>
              <a:rPr lang="it-IT" dirty="0" smtClean="0"/>
              <a:t>La </a:t>
            </a:r>
            <a:r>
              <a:rPr lang="it-IT" dirty="0"/>
              <a:t>partecipazione di un contribuente alla cosiddetta " </a:t>
            </a:r>
            <a:r>
              <a:rPr lang="it-IT" dirty="0">
                <a:solidFill>
                  <a:srgbClr val="FF0000"/>
                </a:solidFill>
              </a:rPr>
              <a:t>frode</a:t>
            </a:r>
            <a:r>
              <a:rPr lang="it-IT" dirty="0"/>
              <a:t> </a:t>
            </a:r>
            <a:r>
              <a:rPr lang="it-IT" dirty="0">
                <a:solidFill>
                  <a:srgbClr val="FF0000"/>
                </a:solidFill>
              </a:rPr>
              <a:t>carosello</a:t>
            </a:r>
            <a:r>
              <a:rPr lang="it-IT" dirty="0"/>
              <a:t>" che comporta, tra l'altro, la conseguente indetraibilità dell'Iva sugli acquisti effettuati dal contribuente che si presume abbia partecipato a tale attività criminosa o che ne fosse a conoscenza, </a:t>
            </a:r>
            <a:r>
              <a:rPr lang="it-IT" u="sng" dirty="0"/>
              <a:t>deve essere provata dall'Ufficio oltre ogni ragionevole dubbio.</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36</a:t>
            </a:fld>
            <a:endParaRPr lang="it-IT"/>
          </a:p>
        </p:txBody>
      </p:sp>
    </p:spTree>
    <p:extLst>
      <p:ext uri="{BB962C8B-B14F-4D97-AF65-F5344CB8AC3E}">
        <p14:creationId xmlns:p14="http://schemas.microsoft.com/office/powerpoint/2010/main" val="328374977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529128"/>
          </a:xfrm>
        </p:spPr>
        <p:txBody>
          <a:bodyPr>
            <a:normAutofit fontScale="90000"/>
          </a:bodyPr>
          <a:lstStyle/>
          <a:p>
            <a:pPr algn="ctr"/>
            <a:r>
              <a:rPr lang="it-IT" sz="3600" dirty="0">
                <a:solidFill>
                  <a:prstClr val="black"/>
                </a:solidFill>
                <a:latin typeface="Algerian" pitchFamily="82" charset="0"/>
              </a:rPr>
              <a:t>Le frodi «carosello</a:t>
            </a:r>
            <a:r>
              <a:rPr lang="it-IT" sz="2900" dirty="0">
                <a:solidFill>
                  <a:prstClr val="black"/>
                </a:solidFill>
                <a:latin typeface="Algerian" pitchFamily="82" charset="0"/>
              </a:rPr>
              <a:t>»</a:t>
            </a:r>
            <a:endParaRPr lang="it-IT" dirty="0"/>
          </a:p>
        </p:txBody>
      </p:sp>
      <p:sp>
        <p:nvSpPr>
          <p:cNvPr id="4" name="Segnaposto piè di pagina 3"/>
          <p:cNvSpPr>
            <a:spLocks noGrp="1"/>
          </p:cNvSpPr>
          <p:nvPr>
            <p:ph type="ftr" sz="quarter" idx="11"/>
          </p:nvPr>
        </p:nvSpPr>
        <p:spPr>
          <a:xfrm>
            <a:off x="4641448" y="5949280"/>
            <a:ext cx="3502152" cy="360040"/>
          </a:xfrm>
        </p:spPr>
        <p:txBody>
          <a:bodyPr/>
          <a:lstStyle/>
          <a:p>
            <a:r>
              <a:rPr lang="it-IT" dirty="0" smtClean="0">
                <a:solidFill>
                  <a:srgbClr val="94C600"/>
                </a:solidFill>
              </a:rPr>
              <a:t>Pescara, 25-26 settembre 2015</a:t>
            </a:r>
            <a:endParaRPr lang="it-IT" dirty="0">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37</a:t>
            </a:fld>
            <a:endParaRPr lang="it-IT"/>
          </a:p>
        </p:txBody>
      </p:sp>
      <p:pic>
        <p:nvPicPr>
          <p:cNvPr id="1026" name="Picture 2" descr="C:\Users\Utente\Pictures\frode_carosello_schema.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412776"/>
            <a:ext cx="8064896" cy="4608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04400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529128"/>
          </a:xfrm>
        </p:spPr>
        <p:txBody>
          <a:bodyPr>
            <a:normAutofit fontScale="90000"/>
          </a:bodyPr>
          <a:lstStyle/>
          <a:p>
            <a:pPr algn="ctr"/>
            <a:r>
              <a:rPr lang="it-IT" sz="3200" dirty="0">
                <a:solidFill>
                  <a:prstClr val="black"/>
                </a:solidFill>
                <a:latin typeface="Algerian" pitchFamily="82" charset="0"/>
              </a:rPr>
              <a:t>Le frodi «carosello</a:t>
            </a:r>
            <a:r>
              <a:rPr lang="it-IT" sz="2600" dirty="0">
                <a:solidFill>
                  <a:prstClr val="black"/>
                </a:solidFill>
                <a:latin typeface="Algerian" pitchFamily="82" charset="0"/>
              </a:rPr>
              <a:t>»</a:t>
            </a:r>
            <a:endParaRPr lang="it-IT" dirty="0"/>
          </a:p>
        </p:txBody>
      </p:sp>
      <p:sp>
        <p:nvSpPr>
          <p:cNvPr id="3" name="Segnaposto contenuto 2"/>
          <p:cNvSpPr>
            <a:spLocks noGrp="1"/>
          </p:cNvSpPr>
          <p:nvPr>
            <p:ph idx="1"/>
          </p:nvPr>
        </p:nvSpPr>
        <p:spPr>
          <a:xfrm>
            <a:off x="1043492" y="1484784"/>
            <a:ext cx="7272924" cy="4347845"/>
          </a:xfrm>
        </p:spPr>
        <p:txBody>
          <a:bodyPr>
            <a:normAutofit lnSpcReduction="10000"/>
          </a:bodyPr>
          <a:lstStyle/>
          <a:p>
            <a:pPr marL="68580" indent="0">
              <a:buNone/>
            </a:pPr>
            <a:r>
              <a:rPr lang="it-IT" dirty="0" smtClean="0"/>
              <a:t>Possibili rimedi proposti:</a:t>
            </a:r>
          </a:p>
          <a:p>
            <a:pPr algn="just"/>
            <a:r>
              <a:rPr lang="it-IT" dirty="0" smtClean="0"/>
              <a:t>Unificazione normativa della materia Iva in ambito Europeo, più teorici che praticamente realizzabile allo stato;  </a:t>
            </a:r>
          </a:p>
          <a:p>
            <a:pPr algn="just"/>
            <a:r>
              <a:rPr lang="it-IT" dirty="0" smtClean="0"/>
              <a:t>Adozione del sistema «reverse </a:t>
            </a:r>
            <a:r>
              <a:rPr lang="it-IT" dirty="0" err="1" smtClean="0"/>
              <a:t>charge</a:t>
            </a:r>
            <a:r>
              <a:rPr lang="it-IT" dirty="0" smtClean="0"/>
              <a:t>», cioè la autofatturazione delle operazioni interne, il che comporterebbe il pagamento dell’imposta da parte del fornitore alla fine della catena degli scambi (con l’obiezione che però comunque la società cartiera potrebbe porsi non più all’inizio della catena truffaldina ma alla fine) </a:t>
            </a: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38</a:t>
            </a:fld>
            <a:endParaRPr lang="it-IT"/>
          </a:p>
        </p:txBody>
      </p:sp>
    </p:spTree>
    <p:extLst>
      <p:ext uri="{BB962C8B-B14F-4D97-AF65-F5344CB8AC3E}">
        <p14:creationId xmlns:p14="http://schemas.microsoft.com/office/powerpoint/2010/main" val="113245986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745152"/>
          </a:xfrm>
        </p:spPr>
        <p:txBody>
          <a:bodyPr/>
          <a:lstStyle/>
          <a:p>
            <a:pPr algn="ctr"/>
            <a:r>
              <a:rPr lang="it-IT" sz="3200" dirty="0">
                <a:solidFill>
                  <a:prstClr val="black"/>
                </a:solidFill>
                <a:latin typeface="Algerian" pitchFamily="82" charset="0"/>
              </a:rPr>
              <a:t>Le frodi «carosello</a:t>
            </a:r>
            <a:r>
              <a:rPr lang="it-IT" sz="2600" dirty="0">
                <a:solidFill>
                  <a:prstClr val="black"/>
                </a:solidFill>
                <a:latin typeface="Algerian" pitchFamily="82" charset="0"/>
              </a:rPr>
              <a:t>»</a:t>
            </a:r>
            <a:endParaRPr lang="it-IT" dirty="0"/>
          </a:p>
        </p:txBody>
      </p:sp>
      <p:sp>
        <p:nvSpPr>
          <p:cNvPr id="3" name="Segnaposto contenuto 2"/>
          <p:cNvSpPr>
            <a:spLocks noGrp="1"/>
          </p:cNvSpPr>
          <p:nvPr>
            <p:ph idx="1"/>
          </p:nvPr>
        </p:nvSpPr>
        <p:spPr>
          <a:xfrm>
            <a:off x="1043492" y="1844824"/>
            <a:ext cx="6777317" cy="3987805"/>
          </a:xfrm>
        </p:spPr>
        <p:txBody>
          <a:bodyPr/>
          <a:lstStyle/>
          <a:p>
            <a:pPr marL="68580" indent="0">
              <a:buNone/>
            </a:pPr>
            <a:r>
              <a:rPr lang="it-IT" dirty="0" smtClean="0"/>
              <a:t>Possibili rimedi proposti: </a:t>
            </a:r>
          </a:p>
          <a:p>
            <a:pPr algn="just"/>
            <a:r>
              <a:rPr lang="it-IT" dirty="0" smtClean="0"/>
              <a:t>Subordinare la detrazione dell’imposta alla prova dell’effettivo pagamento della stessa da parte del fornitore, ma sarebbe contrario al sistema stesso dell’Iva come strutturato e porrebbe limiti alla facilità nel commercio; </a:t>
            </a:r>
          </a:p>
          <a:p>
            <a:pPr algn="just"/>
            <a:r>
              <a:rPr lang="it-IT" dirty="0" smtClean="0"/>
              <a:t>Subordinare l’accesso alla partita Iva a previ controlli sulla effettività della società, con le conseguenti difficoltà operative</a:t>
            </a:r>
          </a:p>
          <a:p>
            <a:pPr marL="68580" indent="0" algn="just">
              <a:buNone/>
            </a:pP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39</a:t>
            </a:fld>
            <a:endParaRPr lang="it-IT"/>
          </a:p>
        </p:txBody>
      </p:sp>
    </p:spTree>
    <p:extLst>
      <p:ext uri="{BB962C8B-B14F-4D97-AF65-F5344CB8AC3E}">
        <p14:creationId xmlns:p14="http://schemas.microsoft.com/office/powerpoint/2010/main" val="33890994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745152"/>
          </a:xfrm>
        </p:spPr>
        <p:txBody>
          <a:bodyPr>
            <a:normAutofit fontScale="90000"/>
          </a:bodyPr>
          <a:lstStyle/>
          <a:p>
            <a:pPr algn="ctr"/>
            <a:r>
              <a:rPr lang="it-IT" sz="5400" dirty="0">
                <a:solidFill>
                  <a:prstClr val="black"/>
                </a:solidFill>
                <a:latin typeface="Algerian" pitchFamily="82" charset="0"/>
              </a:rPr>
              <a:t>Le frodi «</a:t>
            </a:r>
            <a:r>
              <a:rPr lang="it-IT" sz="54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a:xfrm>
            <a:off x="1043492" y="2060848"/>
            <a:ext cx="6984892" cy="3771781"/>
          </a:xfrm>
        </p:spPr>
        <p:txBody>
          <a:bodyPr>
            <a:normAutofit fontScale="92500" lnSpcReduction="20000"/>
          </a:bodyPr>
          <a:lstStyle/>
          <a:p>
            <a:pPr marL="68580" indent="0">
              <a:buNone/>
            </a:pPr>
            <a:r>
              <a:rPr lang="it-IT" dirty="0" smtClean="0"/>
              <a:t>Eccezioni: </a:t>
            </a:r>
          </a:p>
          <a:p>
            <a:pPr algn="just"/>
            <a:r>
              <a:rPr lang="it-IT" dirty="0" smtClean="0"/>
              <a:t>Nel caso di acquisti intracomunitari, lo scambio di beni avviene con operazioni non imponibili a fini Iva, e ciò in quanto non esiste una disciplina identica a fini Iva in tutti gli Stati membri, e quindi per non ostacolare il libero mercato (</a:t>
            </a:r>
            <a:r>
              <a:rPr lang="it-IT" sz="2400" dirty="0" smtClean="0"/>
              <a:t>Artt. 38 e 46 D.L. 331/1993</a:t>
            </a:r>
            <a:r>
              <a:rPr lang="it-IT" dirty="0" smtClean="0"/>
              <a:t>) </a:t>
            </a:r>
          </a:p>
          <a:p>
            <a:pPr algn="just"/>
            <a:r>
              <a:rPr lang="it-IT" dirty="0" smtClean="0"/>
              <a:t>Quindi, sostanzialmente, qualunque vendita e acquisto realizzati con un paese UE saranno documentati da una fattura nella quale figurerà solo il prezzo del bene scambiato, ed è questo il «tassello» utilizzato per la realizzazione delle frodi.</a:t>
            </a:r>
          </a:p>
          <a:p>
            <a:pPr marL="0" indent="0" algn="just">
              <a:buNone/>
            </a:pPr>
            <a:endParaRPr lang="it-IT" dirty="0"/>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4</a:t>
            </a:fld>
            <a:endParaRPr lang="it-IT" dirty="0"/>
          </a:p>
        </p:txBody>
      </p:sp>
    </p:spTree>
    <p:extLst>
      <p:ext uri="{BB962C8B-B14F-4D97-AF65-F5344CB8AC3E}">
        <p14:creationId xmlns:p14="http://schemas.microsoft.com/office/powerpoint/2010/main" val="369002767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529128"/>
          </a:xfrm>
        </p:spPr>
        <p:txBody>
          <a:bodyPr>
            <a:normAutofit fontScale="90000"/>
          </a:bodyPr>
          <a:lstStyle/>
          <a:p>
            <a:pPr algn="ctr"/>
            <a:r>
              <a:rPr lang="it-IT" sz="3200" dirty="0">
                <a:solidFill>
                  <a:prstClr val="black"/>
                </a:solidFill>
                <a:latin typeface="Algerian" pitchFamily="82" charset="0"/>
              </a:rPr>
              <a:t>Le frodi «carosello</a:t>
            </a:r>
            <a:r>
              <a:rPr lang="it-IT" sz="2600" dirty="0">
                <a:solidFill>
                  <a:prstClr val="black"/>
                </a:solidFill>
                <a:latin typeface="Algerian" pitchFamily="82" charset="0"/>
              </a:rPr>
              <a:t>»</a:t>
            </a:r>
            <a:endParaRPr lang="it-IT" dirty="0"/>
          </a:p>
        </p:txBody>
      </p:sp>
      <p:sp>
        <p:nvSpPr>
          <p:cNvPr id="3" name="Segnaposto contenuto 2"/>
          <p:cNvSpPr>
            <a:spLocks noGrp="1"/>
          </p:cNvSpPr>
          <p:nvPr>
            <p:ph idx="1"/>
          </p:nvPr>
        </p:nvSpPr>
        <p:spPr>
          <a:xfrm>
            <a:off x="1043608" y="1628800"/>
            <a:ext cx="7056784" cy="4229057"/>
          </a:xfrm>
        </p:spPr>
        <p:txBody>
          <a:bodyPr>
            <a:normAutofit fontScale="92500"/>
          </a:bodyPr>
          <a:lstStyle/>
          <a:p>
            <a:pPr algn="just"/>
            <a:r>
              <a:rPr lang="it-IT" dirty="0" smtClean="0"/>
              <a:t>Art. 60 bis DPR 633/72, nuova formulazione ex art. 386, 1° comma, L.F. 2005, per il quale … «in caso di mancato versamento dell’imposta da parte del cedente relativa a cessioni effettuate a prezzi inferiori al valore normale, il cessionario, soggetto agli adempimenti ai fini del presente decreto, è obbligato solidalmente al pagamento della presente imposta»</a:t>
            </a:r>
          </a:p>
          <a:p>
            <a:pPr algn="just"/>
            <a:r>
              <a:rPr lang="it-IT" dirty="0" smtClean="0"/>
              <a:t>Solo per alcuni beni individuati dal D.M. 22.12.2005 (autoveicoli, motoveicoli, prodotti di telefonia, computeristica, carni, pneumatici)</a:t>
            </a:r>
          </a:p>
          <a:p>
            <a:pPr marL="68580" indent="0" algn="just">
              <a:buNone/>
            </a:pPr>
            <a:endParaRPr lang="it-IT" dirty="0" smtClean="0"/>
          </a:p>
          <a:p>
            <a:pPr algn="just"/>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40</a:t>
            </a:fld>
            <a:endParaRPr lang="it-IT"/>
          </a:p>
        </p:txBody>
      </p:sp>
    </p:spTree>
    <p:extLst>
      <p:ext uri="{BB962C8B-B14F-4D97-AF65-F5344CB8AC3E}">
        <p14:creationId xmlns:p14="http://schemas.microsoft.com/office/powerpoint/2010/main" val="405456624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529128"/>
          </a:xfrm>
        </p:spPr>
        <p:txBody>
          <a:bodyPr>
            <a:normAutofit fontScale="90000"/>
          </a:bodyPr>
          <a:lstStyle/>
          <a:p>
            <a:pPr algn="ctr"/>
            <a:r>
              <a:rPr lang="it-IT" sz="2900" dirty="0">
                <a:solidFill>
                  <a:prstClr val="black"/>
                </a:solidFill>
                <a:latin typeface="Algerian" pitchFamily="82" charset="0"/>
              </a:rPr>
              <a:t>Le frodi «carosello</a:t>
            </a:r>
            <a:endParaRPr lang="it-IT" dirty="0"/>
          </a:p>
        </p:txBody>
      </p:sp>
      <p:sp>
        <p:nvSpPr>
          <p:cNvPr id="3" name="Segnaposto contenuto 2"/>
          <p:cNvSpPr>
            <a:spLocks noGrp="1"/>
          </p:cNvSpPr>
          <p:nvPr>
            <p:ph idx="1"/>
          </p:nvPr>
        </p:nvSpPr>
        <p:spPr>
          <a:xfrm>
            <a:off x="1043608" y="1556792"/>
            <a:ext cx="6777317" cy="4301065"/>
          </a:xfrm>
        </p:spPr>
        <p:txBody>
          <a:bodyPr>
            <a:normAutofit fontScale="92500" lnSpcReduction="10000"/>
          </a:bodyPr>
          <a:lstStyle/>
          <a:p>
            <a:pPr algn="just"/>
            <a:r>
              <a:rPr lang="it-IT" dirty="0" smtClean="0"/>
              <a:t>L’obbligato solidale può tuttavia documentalmente dimostrare che il prezzo inferiore dei beni è stato determinato in ragione di eventi o situazioni di fatto oggettivamente rilevabili o sulla base di disposizioni specifiche di legge o che comunque non è connesso con il mancato pagamento dell’imposta.</a:t>
            </a:r>
          </a:p>
          <a:p>
            <a:pPr lvl="0" algn="just">
              <a:buClr>
                <a:srgbClr val="94C600"/>
              </a:buClr>
            </a:pPr>
            <a:r>
              <a:rPr lang="it-IT" sz="2200" dirty="0">
                <a:solidFill>
                  <a:srgbClr val="3E3D2D"/>
                </a:solidFill>
              </a:rPr>
              <a:t>Difficoltà operative: quale è il valore normale soprattutto in beni di largo consumo? E di beni di basso valore nei quali la oscillazione di pochi centesimi di euro può derivare da una semplice forza contrattuale? </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41</a:t>
            </a:fld>
            <a:endParaRPr lang="it-IT"/>
          </a:p>
        </p:txBody>
      </p:sp>
    </p:spTree>
    <p:extLst>
      <p:ext uri="{BB962C8B-B14F-4D97-AF65-F5344CB8AC3E}">
        <p14:creationId xmlns:p14="http://schemas.microsoft.com/office/powerpoint/2010/main" val="11622967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889168"/>
          </a:xfrm>
        </p:spPr>
        <p:txBody>
          <a:bodyPr/>
          <a:lstStyle/>
          <a:p>
            <a:pPr algn="ctr"/>
            <a:r>
              <a:rPr lang="it-IT" sz="3600" dirty="0">
                <a:solidFill>
                  <a:prstClr val="black"/>
                </a:solidFill>
                <a:latin typeface="Algerian" pitchFamily="82" charset="0"/>
              </a:rPr>
              <a:t>Le frodi «carosello</a:t>
            </a:r>
            <a:r>
              <a:rPr lang="it-IT" sz="2900" dirty="0">
                <a:solidFill>
                  <a:prstClr val="black"/>
                </a:solidFill>
                <a:latin typeface="Algerian" pitchFamily="82" charset="0"/>
              </a:rPr>
              <a:t>»</a:t>
            </a:r>
            <a:endParaRPr lang="it-IT" dirty="0"/>
          </a:p>
        </p:txBody>
      </p:sp>
      <p:sp>
        <p:nvSpPr>
          <p:cNvPr id="3" name="Segnaposto contenuto 2"/>
          <p:cNvSpPr>
            <a:spLocks noGrp="1"/>
          </p:cNvSpPr>
          <p:nvPr>
            <p:ph idx="1"/>
          </p:nvPr>
        </p:nvSpPr>
        <p:spPr>
          <a:xfrm>
            <a:off x="1043492" y="2060848"/>
            <a:ext cx="7200916" cy="3771781"/>
          </a:xfrm>
        </p:spPr>
        <p:txBody>
          <a:bodyPr>
            <a:normAutofit/>
          </a:bodyPr>
          <a:lstStyle/>
          <a:p>
            <a:r>
              <a:rPr lang="it-IT" dirty="0"/>
              <a:t>Commissione Tributaria Regionale Puglia </a:t>
            </a:r>
            <a:r>
              <a:rPr lang="it-IT" i="1" dirty="0" smtClean="0"/>
              <a:t>Sez</a:t>
            </a:r>
            <a:r>
              <a:rPr lang="it-IT" i="1" dirty="0"/>
              <a:t>. </a:t>
            </a:r>
            <a:r>
              <a:rPr lang="it-IT" dirty="0"/>
              <a:t>XXV, </a:t>
            </a:r>
            <a:r>
              <a:rPr lang="it-IT" i="1" dirty="0"/>
              <a:t>Sent. n.</a:t>
            </a:r>
            <a:r>
              <a:rPr lang="it-IT" dirty="0"/>
              <a:t> 00093 </a:t>
            </a:r>
            <a:r>
              <a:rPr lang="it-IT" i="1" dirty="0"/>
              <a:t>del</a:t>
            </a:r>
            <a:r>
              <a:rPr lang="it-IT" dirty="0"/>
              <a:t> 18/05/2012 </a:t>
            </a:r>
            <a:r>
              <a:rPr lang="it-IT" dirty="0" smtClean="0"/>
              <a:t>.</a:t>
            </a:r>
            <a:endParaRPr lang="it-IT" dirty="0"/>
          </a:p>
          <a:p>
            <a:pPr marL="68580" indent="0" algn="just">
              <a:buNone/>
            </a:pPr>
            <a:r>
              <a:rPr lang="it-IT" dirty="0"/>
              <a:t>L'acquirente nazionale che abbia preso parte ad una " </a:t>
            </a:r>
            <a:r>
              <a:rPr lang="it-IT" dirty="0">
                <a:solidFill>
                  <a:srgbClr val="FF0000"/>
                </a:solidFill>
              </a:rPr>
              <a:t>frode</a:t>
            </a:r>
            <a:r>
              <a:rPr lang="it-IT" dirty="0"/>
              <a:t> </a:t>
            </a:r>
            <a:r>
              <a:rPr lang="it-IT" dirty="0">
                <a:solidFill>
                  <a:srgbClr val="FF0000"/>
                </a:solidFill>
              </a:rPr>
              <a:t>carosello</a:t>
            </a:r>
            <a:r>
              <a:rPr lang="it-IT" dirty="0"/>
              <a:t>" è obbligato solidalmente al pagamento dell'iva illegittimamente detratta, nell'ipotesi in cui non provi di aver acquistato i beni al prezzo di mercato.</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42</a:t>
            </a:fld>
            <a:endParaRPr lang="it-IT"/>
          </a:p>
        </p:txBody>
      </p:sp>
    </p:spTree>
    <p:extLst>
      <p:ext uri="{BB962C8B-B14F-4D97-AF65-F5344CB8AC3E}">
        <p14:creationId xmlns:p14="http://schemas.microsoft.com/office/powerpoint/2010/main" val="33475853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smtClean="0"/>
              <a:t>Le frodi carosello (ai fini delle imposte dirette)</a:t>
            </a:r>
            <a:endParaRPr lang="it-IT" dirty="0"/>
          </a:p>
        </p:txBody>
      </p:sp>
      <p:sp>
        <p:nvSpPr>
          <p:cNvPr id="3" name="Segnaposto contenuto 2"/>
          <p:cNvSpPr>
            <a:spLocks noGrp="1"/>
          </p:cNvSpPr>
          <p:nvPr>
            <p:ph idx="1"/>
          </p:nvPr>
        </p:nvSpPr>
        <p:spPr/>
        <p:txBody>
          <a:bodyPr>
            <a:normAutofit fontScale="92500" lnSpcReduction="20000"/>
          </a:bodyPr>
          <a:lstStyle/>
          <a:p>
            <a:pPr algn="just"/>
            <a:r>
              <a:rPr lang="it-IT" dirty="0" smtClean="0"/>
              <a:t>A norma dell’art. 14, comma 4 bis L. 24/12/1993 n. 537, come novellato dall’art. 8, 1° comma, D.L. n. 16/2012, l’acquirente dei beni può dedurre i costi relativi ad operazioni soggettivamente esistenti (</a:t>
            </a:r>
            <a:r>
              <a:rPr lang="it-IT" b="1" dirty="0" smtClean="0"/>
              <a:t>salvo che non siano stati utilizzati direttamente per compiere il reato</a:t>
            </a:r>
            <a:r>
              <a:rPr lang="it-IT" dirty="0" smtClean="0"/>
              <a:t>) anche per l’ipotesi in cui sia consapevole del carattere fraudolento dell’operazione</a:t>
            </a:r>
          </a:p>
          <a:p>
            <a:pPr algn="just"/>
            <a:r>
              <a:rPr lang="it-IT" dirty="0" smtClean="0"/>
              <a:t>I costi devono sempre rispettare i principi di effettività, competenza, certezza, determina-</a:t>
            </a:r>
            <a:r>
              <a:rPr lang="it-IT" dirty="0" err="1" smtClean="0"/>
              <a:t>tezza</a:t>
            </a:r>
            <a:r>
              <a:rPr lang="it-IT" dirty="0" smtClean="0"/>
              <a:t> e determinabilità .</a:t>
            </a: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43</a:t>
            </a:fld>
            <a:endParaRPr lang="it-IT"/>
          </a:p>
        </p:txBody>
      </p:sp>
    </p:spTree>
    <p:extLst>
      <p:ext uri="{BB962C8B-B14F-4D97-AF65-F5344CB8AC3E}">
        <p14:creationId xmlns:p14="http://schemas.microsoft.com/office/powerpoint/2010/main" val="33888504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3600" dirty="0">
                <a:solidFill>
                  <a:srgbClr val="94C600"/>
                </a:solidFill>
              </a:rPr>
              <a:t>Le frodi carosello (ai fini delle imposte dirette)</a:t>
            </a:r>
            <a:endParaRPr lang="it-IT" dirty="0"/>
          </a:p>
        </p:txBody>
      </p:sp>
      <p:sp>
        <p:nvSpPr>
          <p:cNvPr id="3" name="Segnaposto contenuto 2"/>
          <p:cNvSpPr>
            <a:spLocks noGrp="1"/>
          </p:cNvSpPr>
          <p:nvPr>
            <p:ph idx="1"/>
          </p:nvPr>
        </p:nvSpPr>
        <p:spPr/>
        <p:txBody>
          <a:bodyPr/>
          <a:lstStyle/>
          <a:p>
            <a:pPr algn="just"/>
            <a:r>
              <a:rPr lang="it-IT" dirty="0" smtClean="0"/>
              <a:t>La esclusione dei costi direttamente utilizzati per la commissione dei reati ha come condizione l’esercizio dell’azione penale (o pronunce giurisprudenziali)</a:t>
            </a:r>
          </a:p>
          <a:p>
            <a:pPr algn="just"/>
            <a:r>
              <a:rPr lang="it-IT" dirty="0" smtClean="0"/>
              <a:t>Tale normativa è evidentemente espressione della necessità di adeguarsi al principio costituzionale della capacità contributiva</a:t>
            </a: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44</a:t>
            </a:fld>
            <a:endParaRPr lang="it-IT"/>
          </a:p>
        </p:txBody>
      </p:sp>
    </p:spTree>
    <p:extLst>
      <p:ext uri="{BB962C8B-B14F-4D97-AF65-F5344CB8AC3E}">
        <p14:creationId xmlns:p14="http://schemas.microsoft.com/office/powerpoint/2010/main" val="21209960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3600" dirty="0">
                <a:solidFill>
                  <a:srgbClr val="94C600"/>
                </a:solidFill>
              </a:rPr>
              <a:t>Le frodi carosello (ai fini delle imposte dirette)</a:t>
            </a:r>
            <a:endParaRPr lang="it-IT" dirty="0"/>
          </a:p>
        </p:txBody>
      </p:sp>
      <p:sp>
        <p:nvSpPr>
          <p:cNvPr id="3" name="Segnaposto contenuto 2"/>
          <p:cNvSpPr>
            <a:spLocks noGrp="1"/>
          </p:cNvSpPr>
          <p:nvPr>
            <p:ph idx="1"/>
          </p:nvPr>
        </p:nvSpPr>
        <p:spPr/>
        <p:txBody>
          <a:bodyPr>
            <a:normAutofit/>
          </a:bodyPr>
          <a:lstStyle/>
          <a:p>
            <a:pPr algn="just"/>
            <a:r>
              <a:rPr lang="it-IT" dirty="0" smtClean="0"/>
              <a:t>Di conseguenza i costi collegati alla acquisizione di beni comunque destinati al mercato possono sempre essere dedotti, valutata la sussistenza dei requisiti di legge.</a:t>
            </a:r>
          </a:p>
          <a:p>
            <a:pPr algn="just"/>
            <a:r>
              <a:rPr lang="it-IT" dirty="0" smtClean="0"/>
              <a:t>Potranno essere ritenuti indeducibili solo i compensi eventualmente corrisposti alle società di comodo, in quanto </a:t>
            </a:r>
            <a:r>
              <a:rPr lang="it-IT" dirty="0" err="1" smtClean="0"/>
              <a:t>direttamen</a:t>
            </a:r>
            <a:r>
              <a:rPr lang="it-IT" dirty="0" smtClean="0"/>
              <a:t>-te ricollegabili alla commissione del reato</a:t>
            </a: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45</a:t>
            </a:fld>
            <a:endParaRPr lang="it-IT"/>
          </a:p>
        </p:txBody>
      </p:sp>
    </p:spTree>
    <p:extLst>
      <p:ext uri="{BB962C8B-B14F-4D97-AF65-F5344CB8AC3E}">
        <p14:creationId xmlns:p14="http://schemas.microsoft.com/office/powerpoint/2010/main" val="34485478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200" dirty="0">
                <a:solidFill>
                  <a:srgbClr val="94C600"/>
                </a:solidFill>
              </a:rPr>
              <a:t>Le frodi carosello (ai fini delle imposte dirette)</a:t>
            </a:r>
            <a:endParaRPr lang="it-IT" dirty="0"/>
          </a:p>
        </p:txBody>
      </p:sp>
      <p:sp>
        <p:nvSpPr>
          <p:cNvPr id="3" name="Segnaposto contenuto 2"/>
          <p:cNvSpPr>
            <a:spLocks noGrp="1"/>
          </p:cNvSpPr>
          <p:nvPr>
            <p:ph idx="1"/>
          </p:nvPr>
        </p:nvSpPr>
        <p:spPr/>
        <p:txBody>
          <a:bodyPr>
            <a:normAutofit lnSpcReduction="10000"/>
          </a:bodyPr>
          <a:lstStyle/>
          <a:p>
            <a:pPr algn="just"/>
            <a:r>
              <a:rPr lang="it-IT" dirty="0" smtClean="0"/>
              <a:t>Profonda differenza rispetto al sistema Iva: scompaiono totalmente i richiami alla consapevolezza della frode da parte del fornitore finale, e si sostituisce una visione totalmente oggettiva.</a:t>
            </a:r>
          </a:p>
          <a:p>
            <a:pPr algn="just"/>
            <a:r>
              <a:rPr lang="it-IT" dirty="0" smtClean="0"/>
              <a:t>Se i costi sono inerenti, possono essere dedotti anche nella piena consapevolezza della natura fraudolenta dell’operazione, purché non direttamente utilizzati per la commissione del reato. </a:t>
            </a:r>
            <a:endParaRPr lang="it-IT" dirty="0"/>
          </a:p>
        </p:txBody>
      </p:sp>
      <p:sp>
        <p:nvSpPr>
          <p:cNvPr id="4" name="Segnaposto piè di pagina 3"/>
          <p:cNvSpPr>
            <a:spLocks noGrp="1"/>
          </p:cNvSpPr>
          <p:nvPr>
            <p:ph type="ftr" sz="quarter" idx="11"/>
          </p:nvPr>
        </p:nvSpPr>
        <p:spPr/>
        <p:txBody>
          <a:bodyPr/>
          <a:lstStyle/>
          <a:p>
            <a:r>
              <a:rPr lang="it-IT" dirty="0" smtClean="0">
                <a:solidFill>
                  <a:srgbClr val="94C600"/>
                </a:solidFill>
              </a:rPr>
              <a:t>Pescara, 25-26 settembre 2015</a:t>
            </a:r>
            <a:endParaRPr lang="it-IT" dirty="0">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46</a:t>
            </a:fld>
            <a:endParaRPr lang="it-IT" dirty="0"/>
          </a:p>
        </p:txBody>
      </p:sp>
    </p:spTree>
    <p:extLst>
      <p:ext uri="{BB962C8B-B14F-4D97-AF65-F5344CB8AC3E}">
        <p14:creationId xmlns:p14="http://schemas.microsoft.com/office/powerpoint/2010/main" val="35908072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0688"/>
            <a:ext cx="8229600" cy="1080120"/>
          </a:xfrm>
        </p:spPr>
        <p:txBody>
          <a:bodyPr>
            <a:noAutofit/>
          </a:bodyPr>
          <a:lstStyle/>
          <a:p>
            <a:pPr algn="ctr"/>
            <a:r>
              <a:rPr lang="it-IT" sz="2400" dirty="0" smtClean="0"/>
              <a:t>Dichiarazione fraudolenta mediante uso di fatture o altri documenti per operazioni inesistenti</a:t>
            </a:r>
            <a:br>
              <a:rPr lang="it-IT" sz="2400" dirty="0" smtClean="0"/>
            </a:br>
            <a:r>
              <a:rPr lang="it-IT" sz="2400" dirty="0" smtClean="0"/>
              <a:t>(</a:t>
            </a:r>
            <a:r>
              <a:rPr lang="it-IT" sz="1600" dirty="0" smtClean="0"/>
              <a:t>art. 2. </a:t>
            </a:r>
            <a:r>
              <a:rPr lang="it-IT" sz="1600" dirty="0" err="1" smtClean="0"/>
              <a:t>D.L.vo</a:t>
            </a:r>
            <a:r>
              <a:rPr lang="it-IT" sz="1600" dirty="0" smtClean="0"/>
              <a:t> 74/2000) </a:t>
            </a:r>
            <a:endParaRPr lang="it-IT" sz="1600" dirty="0"/>
          </a:p>
        </p:txBody>
      </p:sp>
      <p:sp>
        <p:nvSpPr>
          <p:cNvPr id="3" name="Segnaposto contenuto 2"/>
          <p:cNvSpPr>
            <a:spLocks noGrp="1"/>
          </p:cNvSpPr>
          <p:nvPr>
            <p:ph idx="1"/>
          </p:nvPr>
        </p:nvSpPr>
        <p:spPr>
          <a:xfrm>
            <a:off x="1043492" y="1700808"/>
            <a:ext cx="6777317" cy="4131821"/>
          </a:xfrm>
        </p:spPr>
        <p:txBody>
          <a:bodyPr>
            <a:normAutofit/>
          </a:bodyPr>
          <a:lstStyle/>
          <a:p>
            <a:pPr marL="0" indent="0">
              <a:buNone/>
            </a:pPr>
            <a:r>
              <a:rPr lang="it-IT" dirty="0" smtClean="0"/>
              <a:t>Elementi costitutivi: </a:t>
            </a:r>
          </a:p>
          <a:p>
            <a:pPr algn="just"/>
            <a:r>
              <a:rPr lang="it-IT" dirty="0" smtClean="0"/>
              <a:t>Dolo specifico: il fine di evadere le imposte dirette o l’Iva (non altre imposte)</a:t>
            </a:r>
          </a:p>
          <a:p>
            <a:pPr algn="just"/>
            <a:r>
              <a:rPr lang="it-IT" dirty="0" smtClean="0"/>
              <a:t>Necessaria una dichiarazione (persona fisica, società di persone, di capitali …) </a:t>
            </a:r>
          </a:p>
          <a:p>
            <a:pPr algn="just"/>
            <a:r>
              <a:rPr lang="it-IT" dirty="0" smtClean="0"/>
              <a:t>Tutti coloro i quali siano obbligati alla presentazione della dichiarazione ( titolari di redditi di impresa, di lavoro autonomo, di lavoro dipendente, di redditi da terreni, fabbricati … )</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47</a:t>
            </a:fld>
            <a:endParaRPr lang="it-IT"/>
          </a:p>
        </p:txBody>
      </p:sp>
    </p:spTree>
    <p:extLst>
      <p:ext uri="{BB962C8B-B14F-4D97-AF65-F5344CB8AC3E}">
        <p14:creationId xmlns:p14="http://schemas.microsoft.com/office/powerpoint/2010/main" val="33390607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15616" y="764704"/>
            <a:ext cx="7024744" cy="936104"/>
          </a:xfrm>
        </p:spPr>
        <p:txBody>
          <a:bodyPr>
            <a:normAutofit fontScale="90000"/>
          </a:bodyPr>
          <a:lstStyle/>
          <a:p>
            <a:pPr algn="ctr"/>
            <a:r>
              <a:rPr lang="it-IT" b="1" dirty="0" smtClean="0">
                <a:latin typeface="Aharoni" pitchFamily="2" charset="-79"/>
                <a:cs typeface="Aharoni" pitchFamily="2" charset="-79"/>
              </a:rPr>
              <a:t>Il fine di evadere le imposte</a:t>
            </a:r>
            <a:br>
              <a:rPr lang="it-IT" b="1" dirty="0" smtClean="0">
                <a:latin typeface="Aharoni" pitchFamily="2" charset="-79"/>
                <a:cs typeface="Aharoni" pitchFamily="2" charset="-79"/>
              </a:rPr>
            </a:br>
            <a:r>
              <a:rPr lang="it-IT" sz="2400" dirty="0">
                <a:solidFill>
                  <a:srgbClr val="94C600"/>
                </a:solidFill>
              </a:rPr>
              <a:t>(</a:t>
            </a:r>
            <a:r>
              <a:rPr lang="it-IT" sz="1600" dirty="0">
                <a:solidFill>
                  <a:srgbClr val="94C600"/>
                </a:solidFill>
              </a:rPr>
              <a:t>art. 2. </a:t>
            </a:r>
            <a:r>
              <a:rPr lang="it-IT" sz="1600" dirty="0" err="1">
                <a:solidFill>
                  <a:srgbClr val="94C600"/>
                </a:solidFill>
              </a:rPr>
              <a:t>D.L.vo</a:t>
            </a:r>
            <a:r>
              <a:rPr lang="it-IT" sz="1600" dirty="0">
                <a:solidFill>
                  <a:srgbClr val="94C600"/>
                </a:solidFill>
              </a:rPr>
              <a:t> 74/2000) </a:t>
            </a:r>
            <a:endParaRPr lang="it-IT" b="1" dirty="0">
              <a:latin typeface="Aharoni" pitchFamily="2" charset="-79"/>
              <a:cs typeface="Aharoni" pitchFamily="2" charset="-79"/>
            </a:endParaRPr>
          </a:p>
        </p:txBody>
      </p:sp>
      <p:sp>
        <p:nvSpPr>
          <p:cNvPr id="3" name="Segnaposto contenuto 2"/>
          <p:cNvSpPr>
            <a:spLocks noGrp="1"/>
          </p:cNvSpPr>
          <p:nvPr>
            <p:ph idx="1"/>
          </p:nvPr>
        </p:nvSpPr>
        <p:spPr>
          <a:xfrm>
            <a:off x="1043492" y="1916832"/>
            <a:ext cx="6777317" cy="3915797"/>
          </a:xfrm>
        </p:spPr>
        <p:txBody>
          <a:bodyPr>
            <a:normAutofit fontScale="92500" lnSpcReduction="20000"/>
          </a:bodyPr>
          <a:lstStyle/>
          <a:p>
            <a:r>
              <a:rPr lang="it-IT" dirty="0" smtClean="0"/>
              <a:t>Ipotesi tipiche, oltre al fine primario di non pagare le imposte dovute:</a:t>
            </a:r>
          </a:p>
          <a:p>
            <a:pPr>
              <a:buFont typeface="Wingdings" pitchFamily="2" charset="2"/>
              <a:buChar char="q"/>
            </a:pPr>
            <a:r>
              <a:rPr lang="it-IT" dirty="0" smtClean="0"/>
              <a:t>Consentire a terzi di non pagare le imposte dovute</a:t>
            </a:r>
          </a:p>
          <a:p>
            <a:pPr>
              <a:buFont typeface="Wingdings" pitchFamily="2" charset="2"/>
              <a:buChar char="q"/>
            </a:pPr>
            <a:r>
              <a:rPr lang="it-IT" dirty="0" smtClean="0"/>
              <a:t>Conseguire un indebito rimborso</a:t>
            </a:r>
          </a:p>
          <a:p>
            <a:pPr algn="just">
              <a:buFont typeface="Wingdings" pitchFamily="2" charset="2"/>
              <a:buChar char="q"/>
            </a:pPr>
            <a:r>
              <a:rPr lang="it-IT" dirty="0" smtClean="0"/>
              <a:t>Permettere a terzi di conseguire un indebito rimborso</a:t>
            </a:r>
          </a:p>
          <a:p>
            <a:pPr algn="just">
              <a:buFont typeface="Wingdings" pitchFamily="2" charset="2"/>
              <a:buChar char="q"/>
            </a:pPr>
            <a:r>
              <a:rPr lang="it-IT" dirty="0" smtClean="0"/>
              <a:t>Riconoscimento di inesistenti crediti di imposta, per sé o per terzi.</a:t>
            </a:r>
          </a:p>
          <a:p>
            <a:pPr marL="0" indent="0" algn="just">
              <a:buNone/>
            </a:pPr>
            <a:r>
              <a:rPr lang="it-IT" dirty="0" smtClean="0"/>
              <a:t>Nel caso di amministratori, liquidatori o rappresentanti di società, il fine è riferito alla società o ente che rappresentano</a:t>
            </a:r>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48</a:t>
            </a:fld>
            <a:endParaRPr lang="it-IT"/>
          </a:p>
        </p:txBody>
      </p:sp>
    </p:spTree>
    <p:extLst>
      <p:ext uri="{BB962C8B-B14F-4D97-AF65-F5344CB8AC3E}">
        <p14:creationId xmlns:p14="http://schemas.microsoft.com/office/powerpoint/2010/main" val="10711626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1043490" y="692696"/>
            <a:ext cx="7024744" cy="1584176"/>
          </a:xfrm>
        </p:spPr>
        <p:txBody>
          <a:bodyPr>
            <a:noAutofit/>
          </a:bodyPr>
          <a:lstStyle/>
          <a:p>
            <a:pPr algn="ctr"/>
            <a:r>
              <a:rPr lang="it-IT" dirty="0" smtClean="0">
                <a:latin typeface="Aharoni" pitchFamily="2" charset="-79"/>
                <a:cs typeface="Aharoni" pitchFamily="2" charset="-79"/>
              </a:rPr>
              <a:t>Fatture o altri documenti per operazioni inesistenti</a:t>
            </a:r>
            <a:br>
              <a:rPr lang="it-IT" dirty="0" smtClean="0">
                <a:latin typeface="Aharoni" pitchFamily="2" charset="-79"/>
                <a:cs typeface="Aharoni" pitchFamily="2" charset="-79"/>
              </a:rPr>
            </a:br>
            <a:r>
              <a:rPr lang="it-IT" sz="2400" dirty="0">
                <a:solidFill>
                  <a:srgbClr val="94C600"/>
                </a:solidFill>
              </a:rPr>
              <a:t>(</a:t>
            </a:r>
            <a:r>
              <a:rPr lang="it-IT" sz="1600" dirty="0">
                <a:solidFill>
                  <a:srgbClr val="94C600"/>
                </a:solidFill>
              </a:rPr>
              <a:t>art. 2. </a:t>
            </a:r>
            <a:r>
              <a:rPr lang="it-IT" sz="1600" dirty="0" err="1">
                <a:solidFill>
                  <a:srgbClr val="94C600"/>
                </a:solidFill>
              </a:rPr>
              <a:t>D.L.vo</a:t>
            </a:r>
            <a:r>
              <a:rPr lang="it-IT" sz="1600" dirty="0">
                <a:solidFill>
                  <a:srgbClr val="94C600"/>
                </a:solidFill>
              </a:rPr>
              <a:t> 74/2000) </a:t>
            </a:r>
            <a:endParaRPr lang="it-IT" dirty="0">
              <a:latin typeface="Aharoni" pitchFamily="2" charset="-79"/>
              <a:cs typeface="Aharoni" pitchFamily="2" charset="-79"/>
            </a:endParaRPr>
          </a:p>
        </p:txBody>
      </p:sp>
      <p:sp>
        <p:nvSpPr>
          <p:cNvPr id="5" name="Segnaposto contenuto 4"/>
          <p:cNvSpPr>
            <a:spLocks noGrp="1"/>
          </p:cNvSpPr>
          <p:nvPr>
            <p:ph idx="1"/>
          </p:nvPr>
        </p:nvSpPr>
        <p:spPr/>
        <p:txBody>
          <a:bodyPr>
            <a:normAutofit fontScale="92500" lnSpcReduction="10000"/>
          </a:bodyPr>
          <a:lstStyle/>
          <a:p>
            <a:pPr algn="just"/>
            <a:r>
              <a:rPr lang="it-IT" dirty="0" smtClean="0"/>
              <a:t>L’oggetto della repressione penale è ogni tipo di divergenza tra la realtà economico-commerciale e la sua esposizione documentale</a:t>
            </a:r>
          </a:p>
          <a:p>
            <a:pPr algn="just"/>
            <a:r>
              <a:rPr lang="it-IT" dirty="0" smtClean="0"/>
              <a:t>Può avere ad oggetto ogni documento che abbia rilievo probatorio a fini fiscali (per esempio le schede carburanti, le ricevute fiscali, le note di debito …) ma non documenti non aventi tale valore, per es. un buono di consegna della merce.</a:t>
            </a:r>
          </a:p>
          <a:p>
            <a:pPr algn="just"/>
            <a:endParaRPr lang="it-IT" dirty="0"/>
          </a:p>
        </p:txBody>
      </p:sp>
      <p:sp>
        <p:nvSpPr>
          <p:cNvPr id="2" name="Segnaposto piè di pagina 1"/>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49</a:t>
            </a:fld>
            <a:endParaRPr lang="it-IT"/>
          </a:p>
        </p:txBody>
      </p:sp>
    </p:spTree>
    <p:extLst>
      <p:ext uri="{BB962C8B-B14F-4D97-AF65-F5344CB8AC3E}">
        <p14:creationId xmlns:p14="http://schemas.microsoft.com/office/powerpoint/2010/main" val="35977525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5400" dirty="0">
                <a:solidFill>
                  <a:prstClr val="black"/>
                </a:solidFill>
                <a:latin typeface="Algerian" pitchFamily="82" charset="0"/>
              </a:rPr>
              <a:t>Le frodi «</a:t>
            </a:r>
            <a:r>
              <a:rPr lang="it-IT" sz="54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p:txBody>
          <a:bodyPr/>
          <a:lstStyle/>
          <a:p>
            <a:pPr marL="68580" indent="0">
              <a:buNone/>
            </a:pPr>
            <a:r>
              <a:rPr lang="it-IT" dirty="0" smtClean="0"/>
              <a:t>Transazione commerciale lecita: </a:t>
            </a:r>
          </a:p>
          <a:p>
            <a:pPr algn="just"/>
            <a:r>
              <a:rPr lang="it-IT" dirty="0"/>
              <a:t>T</a:t>
            </a:r>
            <a:r>
              <a:rPr lang="it-IT" dirty="0" smtClean="0"/>
              <a:t>izio, soggetto venditore UE, vende a Caio, grossista del bene venduto, in regime di esenzione Iva, ad € 100.</a:t>
            </a:r>
          </a:p>
          <a:p>
            <a:pPr algn="just"/>
            <a:r>
              <a:rPr lang="it-IT" dirty="0" smtClean="0"/>
              <a:t>Tizio incasserà quindi €. 100 e Caio registrerà nella sua contabilità l’operazione indicandola come non imponibile a fini Iva; </a:t>
            </a:r>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5</a:t>
            </a:fld>
            <a:endParaRPr lang="it-IT" dirty="0"/>
          </a:p>
        </p:txBody>
      </p:sp>
    </p:spTree>
    <p:extLst>
      <p:ext uri="{BB962C8B-B14F-4D97-AF65-F5344CB8AC3E}">
        <p14:creationId xmlns:p14="http://schemas.microsoft.com/office/powerpoint/2010/main" val="232963573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1043490" y="764704"/>
            <a:ext cx="7024744" cy="1405960"/>
          </a:xfrm>
        </p:spPr>
        <p:txBody>
          <a:bodyPr>
            <a:noAutofit/>
          </a:bodyPr>
          <a:lstStyle/>
          <a:p>
            <a:pPr algn="ctr"/>
            <a:r>
              <a:rPr lang="it-IT" sz="3600" dirty="0" smtClean="0">
                <a:latin typeface="Aharoni" pitchFamily="2" charset="-79"/>
                <a:cs typeface="Aharoni" pitchFamily="2" charset="-79"/>
              </a:rPr>
              <a:t>Fatture o altri documenti per operazioni inesistenti</a:t>
            </a:r>
            <a:r>
              <a:rPr lang="it-IT" dirty="0" smtClean="0">
                <a:latin typeface="Aharoni" pitchFamily="2" charset="-79"/>
                <a:cs typeface="Aharoni" pitchFamily="2" charset="-79"/>
              </a:rPr>
              <a:t/>
            </a:r>
            <a:br>
              <a:rPr lang="it-IT" dirty="0" smtClean="0">
                <a:latin typeface="Aharoni" pitchFamily="2" charset="-79"/>
                <a:cs typeface="Aharoni" pitchFamily="2" charset="-79"/>
              </a:rPr>
            </a:br>
            <a:r>
              <a:rPr lang="it-IT" sz="2400" dirty="0">
                <a:solidFill>
                  <a:srgbClr val="94C600"/>
                </a:solidFill>
              </a:rPr>
              <a:t>(</a:t>
            </a:r>
            <a:r>
              <a:rPr lang="it-IT" sz="1600" dirty="0">
                <a:solidFill>
                  <a:srgbClr val="94C600"/>
                </a:solidFill>
              </a:rPr>
              <a:t>art. 2. </a:t>
            </a:r>
            <a:r>
              <a:rPr lang="it-IT" sz="1600" dirty="0" err="1">
                <a:solidFill>
                  <a:srgbClr val="94C600"/>
                </a:solidFill>
              </a:rPr>
              <a:t>D.L.vo</a:t>
            </a:r>
            <a:r>
              <a:rPr lang="it-IT" sz="1600" dirty="0">
                <a:solidFill>
                  <a:srgbClr val="94C600"/>
                </a:solidFill>
              </a:rPr>
              <a:t> 74/2000) </a:t>
            </a:r>
            <a:endParaRPr lang="it-IT" dirty="0">
              <a:latin typeface="Aharoni" pitchFamily="2" charset="-79"/>
              <a:cs typeface="Aharoni" pitchFamily="2" charset="-79"/>
            </a:endParaRPr>
          </a:p>
        </p:txBody>
      </p:sp>
      <p:sp>
        <p:nvSpPr>
          <p:cNvPr id="5" name="Segnaposto contenuto 4"/>
          <p:cNvSpPr>
            <a:spLocks noGrp="1"/>
          </p:cNvSpPr>
          <p:nvPr>
            <p:ph idx="1"/>
          </p:nvPr>
        </p:nvSpPr>
        <p:spPr/>
        <p:txBody>
          <a:bodyPr>
            <a:normAutofit fontScale="92500" lnSpcReduction="10000"/>
          </a:bodyPr>
          <a:lstStyle/>
          <a:p>
            <a:pPr algn="just"/>
            <a:r>
              <a:rPr lang="it-IT" dirty="0" smtClean="0"/>
              <a:t>L’oggetto della repressione penale è ogni tipo di divergenza tra la realtà economico-commerciale e la sua esposizione documentale</a:t>
            </a:r>
          </a:p>
          <a:p>
            <a:pPr algn="just"/>
            <a:r>
              <a:rPr lang="it-IT" dirty="0" smtClean="0"/>
              <a:t>Può avere ad oggetto ogni documento che abbia rilievo probatorio a fini fiscali (per esempio le schede carburanti, le ricevute fiscali, le note di debito …) ma non documenti non aventi tale valore, per es. un buono di consegna della merce.</a:t>
            </a:r>
          </a:p>
          <a:p>
            <a:pPr algn="just"/>
            <a:endParaRPr lang="it-IT" dirty="0"/>
          </a:p>
        </p:txBody>
      </p:sp>
      <p:sp>
        <p:nvSpPr>
          <p:cNvPr id="2" name="Segnaposto piè di pagina 1"/>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50</a:t>
            </a:fld>
            <a:endParaRPr lang="it-IT"/>
          </a:p>
        </p:txBody>
      </p:sp>
    </p:spTree>
    <p:extLst>
      <p:ext uri="{BB962C8B-B14F-4D97-AF65-F5344CB8AC3E}">
        <p14:creationId xmlns:p14="http://schemas.microsoft.com/office/powerpoint/2010/main" val="6899679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solidFill>
                  <a:prstClr val="black"/>
                </a:solidFill>
                <a:latin typeface="Aharoni" pitchFamily="2" charset="-79"/>
                <a:cs typeface="Aharoni" pitchFamily="2" charset="-79"/>
              </a:rPr>
              <a:t>Fatture o altri documenti per operazioni inesistenti</a:t>
            </a:r>
            <a:endParaRPr lang="it-IT" dirty="0"/>
          </a:p>
        </p:txBody>
      </p:sp>
      <p:sp>
        <p:nvSpPr>
          <p:cNvPr id="3" name="Segnaposto contenuto 2"/>
          <p:cNvSpPr>
            <a:spLocks noGrp="1"/>
          </p:cNvSpPr>
          <p:nvPr>
            <p:ph idx="1"/>
          </p:nvPr>
        </p:nvSpPr>
        <p:spPr/>
        <p:txBody>
          <a:bodyPr/>
          <a:lstStyle/>
          <a:p>
            <a:pPr marL="0" indent="0">
              <a:buNone/>
            </a:pPr>
            <a:r>
              <a:rPr lang="it-IT" dirty="0" smtClean="0"/>
              <a:t>Tre ordini di ragioni da cui può dipendere la falsità:</a:t>
            </a:r>
          </a:p>
          <a:p>
            <a:r>
              <a:rPr lang="it-IT" dirty="0" smtClean="0"/>
              <a:t>Fatture oggettivamente inesistenti</a:t>
            </a:r>
          </a:p>
          <a:p>
            <a:r>
              <a:rPr lang="it-IT" dirty="0" smtClean="0"/>
              <a:t>Fatture soggettivamente inesistenti</a:t>
            </a:r>
          </a:p>
          <a:p>
            <a:r>
              <a:rPr lang="it-IT" dirty="0" smtClean="0"/>
              <a:t>Sovrafatturazione </a:t>
            </a:r>
          </a:p>
          <a:p>
            <a:pPr marL="0" indent="0" algn="just">
              <a:buNone/>
            </a:pPr>
            <a:r>
              <a:rPr lang="it-IT" dirty="0" smtClean="0"/>
              <a:t>Potrebbe configurarsi anche nelle ipotesi di «errori in fattura» per es. aliquota volutamente errata.</a:t>
            </a: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DIIRTTO PENALE TRIBUTARIO. UNIVERSITA' DI FOGGIA. Dott. Luigi Scimè</a:t>
            </a:r>
            <a:endParaRPr lang="it-IT">
              <a:solidFill>
                <a:srgbClr val="94C600"/>
              </a:solidFill>
            </a:endParaRPr>
          </a:p>
        </p:txBody>
      </p:sp>
      <p:sp>
        <p:nvSpPr>
          <p:cNvPr id="5" name="Segnaposto numero diapositiva 4"/>
          <p:cNvSpPr>
            <a:spLocks noGrp="1"/>
          </p:cNvSpPr>
          <p:nvPr>
            <p:ph type="sldNum" sz="quarter" idx="12"/>
          </p:nvPr>
        </p:nvSpPr>
        <p:spPr/>
        <p:txBody>
          <a:bodyPr/>
          <a:lstStyle/>
          <a:p>
            <a:fld id="{B9886E4C-2580-433D-90AF-4A35CC4FBB40}" type="slidenum">
              <a:rPr lang="it-IT" smtClean="0"/>
              <a:pPr/>
              <a:t>51</a:t>
            </a:fld>
            <a:endParaRPr lang="it-IT"/>
          </a:p>
        </p:txBody>
      </p:sp>
    </p:spTree>
    <p:extLst>
      <p:ext uri="{BB962C8B-B14F-4D97-AF65-F5344CB8AC3E}">
        <p14:creationId xmlns:p14="http://schemas.microsoft.com/office/powerpoint/2010/main" val="4280973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2900" dirty="0">
                <a:solidFill>
                  <a:prstClr val="black"/>
                </a:solidFill>
              </a:rPr>
              <a:t>Dichiarazione fraudolenta mediante uso di fatture o altri documenti per operazioni </a:t>
            </a:r>
            <a:r>
              <a:rPr lang="it-IT" sz="2900" dirty="0" smtClean="0">
                <a:solidFill>
                  <a:prstClr val="black"/>
                </a:solidFill>
              </a:rPr>
              <a:t>inesistenti </a:t>
            </a:r>
            <a:r>
              <a:rPr lang="it-IT" sz="2400" dirty="0">
                <a:solidFill>
                  <a:srgbClr val="94C600"/>
                </a:solidFill>
              </a:rPr>
              <a:t>(</a:t>
            </a:r>
            <a:r>
              <a:rPr lang="it-IT" sz="1600" dirty="0">
                <a:solidFill>
                  <a:srgbClr val="94C600"/>
                </a:solidFill>
              </a:rPr>
              <a:t>art. 2. </a:t>
            </a:r>
            <a:r>
              <a:rPr lang="it-IT" sz="1600" dirty="0" err="1">
                <a:solidFill>
                  <a:srgbClr val="94C600"/>
                </a:solidFill>
              </a:rPr>
              <a:t>D.L.vo</a:t>
            </a:r>
            <a:r>
              <a:rPr lang="it-IT" sz="1600" dirty="0">
                <a:solidFill>
                  <a:srgbClr val="94C600"/>
                </a:solidFill>
              </a:rPr>
              <a:t> 74/2000) </a:t>
            </a:r>
            <a:endParaRPr lang="it-IT" dirty="0"/>
          </a:p>
        </p:txBody>
      </p:sp>
      <p:sp>
        <p:nvSpPr>
          <p:cNvPr id="3" name="Segnaposto contenuto 2"/>
          <p:cNvSpPr>
            <a:spLocks noGrp="1"/>
          </p:cNvSpPr>
          <p:nvPr>
            <p:ph idx="1"/>
          </p:nvPr>
        </p:nvSpPr>
        <p:spPr/>
        <p:txBody>
          <a:bodyPr>
            <a:normAutofit fontScale="70000" lnSpcReduction="20000"/>
          </a:bodyPr>
          <a:lstStyle/>
          <a:p>
            <a:r>
              <a:rPr lang="it-IT" i="1" dirty="0"/>
              <a:t>Sez. </a:t>
            </a:r>
            <a:r>
              <a:rPr lang="it-IT" dirty="0"/>
              <a:t>3, </a:t>
            </a:r>
            <a:r>
              <a:rPr lang="it-IT" b="1" i="1" dirty="0"/>
              <a:t>Sentenza</a:t>
            </a:r>
            <a:r>
              <a:rPr lang="it-IT" dirty="0"/>
              <a:t> </a:t>
            </a:r>
            <a:r>
              <a:rPr lang="it-IT" i="1" dirty="0"/>
              <a:t>n.</a:t>
            </a:r>
            <a:r>
              <a:rPr lang="it-IT" dirty="0"/>
              <a:t> </a:t>
            </a:r>
            <a:r>
              <a:rPr lang="it-IT" dirty="0">
                <a:hlinkClick r:id="rId2"/>
              </a:rPr>
              <a:t>28352</a:t>
            </a:r>
            <a:r>
              <a:rPr lang="it-IT" dirty="0"/>
              <a:t> </a:t>
            </a:r>
            <a:r>
              <a:rPr lang="it-IT" i="1" dirty="0"/>
              <a:t>del</a:t>
            </a:r>
            <a:r>
              <a:rPr lang="it-IT" dirty="0"/>
              <a:t> 21/05/2013 </a:t>
            </a:r>
            <a:endParaRPr lang="it-IT" dirty="0" smtClean="0"/>
          </a:p>
          <a:p>
            <a:pPr marL="68580" indent="0" algn="just">
              <a:buNone/>
            </a:pPr>
            <a:r>
              <a:rPr lang="it-IT" dirty="0" smtClean="0"/>
              <a:t>Il </a:t>
            </a:r>
            <a:r>
              <a:rPr lang="it-IT" dirty="0"/>
              <a:t>reato di dichiarazione fraudolenta mediante utilizzazione di fatture per operazioni inesistenti (art. </a:t>
            </a:r>
            <a:r>
              <a:rPr lang="it-IT" dirty="0">
                <a:solidFill>
                  <a:srgbClr val="FF0000"/>
                </a:solidFill>
              </a:rPr>
              <a:t>2</a:t>
            </a:r>
            <a:r>
              <a:rPr lang="it-IT" dirty="0"/>
              <a:t> D.Lgs. n. </a:t>
            </a:r>
            <a:r>
              <a:rPr lang="it-IT" dirty="0">
                <a:solidFill>
                  <a:srgbClr val="FF0000"/>
                </a:solidFill>
              </a:rPr>
              <a:t>74</a:t>
            </a:r>
            <a:r>
              <a:rPr lang="it-IT" dirty="0"/>
              <a:t> del </a:t>
            </a:r>
            <a:r>
              <a:rPr lang="it-IT" dirty="0">
                <a:solidFill>
                  <a:srgbClr val="FF0000"/>
                </a:solidFill>
              </a:rPr>
              <a:t>2000</a:t>
            </a:r>
            <a:r>
              <a:rPr lang="it-IT" dirty="0"/>
              <a:t>) </a:t>
            </a:r>
            <a:r>
              <a:rPr lang="it-IT" u="sng" dirty="0"/>
              <a:t>sussiste sia nell'ipotesi di inesistenza oggettiva dell'operazione </a:t>
            </a:r>
            <a:r>
              <a:rPr lang="it-IT" dirty="0"/>
              <a:t>(ovvero quando la stessa non sia mai stata posta in essere nella realtà), sia in quella di </a:t>
            </a:r>
            <a:r>
              <a:rPr lang="it-IT" u="sng" dirty="0"/>
              <a:t>inesistenza relativa </a:t>
            </a:r>
            <a:r>
              <a:rPr lang="it-IT" dirty="0"/>
              <a:t>(ovvero quando l'operazione vi è stata, ma per quantitativi inferiori a quelli indicati in fattura) sia, infine, nel </a:t>
            </a:r>
            <a:r>
              <a:rPr lang="it-IT" u="sng" dirty="0"/>
              <a:t>caso di sovrafatturazione "qualitativa" </a:t>
            </a:r>
            <a:r>
              <a:rPr lang="it-IT" dirty="0"/>
              <a:t>(ovvero quando la fattura attesti la cessione di beni e/o servizi aventi un prezzo maggiore di quelli forniti), in quanto oggetto della repressione penale è ogni tipo di divergenza tra la realtà commerciale e la sua espressione documentale. </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52</a:t>
            </a:fld>
            <a:endParaRPr lang="it-IT"/>
          </a:p>
        </p:txBody>
      </p:sp>
    </p:spTree>
    <p:extLst>
      <p:ext uri="{BB962C8B-B14F-4D97-AF65-F5344CB8AC3E}">
        <p14:creationId xmlns:p14="http://schemas.microsoft.com/office/powerpoint/2010/main" val="1125990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764704"/>
            <a:ext cx="7024744" cy="1368152"/>
          </a:xfrm>
        </p:spPr>
        <p:txBody>
          <a:bodyPr>
            <a:normAutofit fontScale="90000"/>
          </a:bodyPr>
          <a:lstStyle/>
          <a:p>
            <a:pPr algn="ctr"/>
            <a:r>
              <a:rPr lang="it-IT" dirty="0" smtClean="0"/>
              <a:t>Dichiarazione fraudolenta mediante altri artifici</a:t>
            </a:r>
            <a:br>
              <a:rPr lang="it-IT" dirty="0" smtClean="0"/>
            </a:br>
            <a:r>
              <a:rPr lang="it-IT" sz="2400" dirty="0">
                <a:solidFill>
                  <a:srgbClr val="94C600"/>
                </a:solidFill>
              </a:rPr>
              <a:t>(</a:t>
            </a:r>
            <a:r>
              <a:rPr lang="it-IT" sz="1600" dirty="0">
                <a:solidFill>
                  <a:srgbClr val="94C600"/>
                </a:solidFill>
              </a:rPr>
              <a:t>art. </a:t>
            </a:r>
            <a:r>
              <a:rPr lang="it-IT" sz="1600" dirty="0" smtClean="0">
                <a:solidFill>
                  <a:srgbClr val="94C600"/>
                </a:solidFill>
              </a:rPr>
              <a:t>3  </a:t>
            </a:r>
            <a:r>
              <a:rPr lang="it-IT" sz="1600" dirty="0" err="1">
                <a:solidFill>
                  <a:srgbClr val="94C600"/>
                </a:solidFill>
              </a:rPr>
              <a:t>D.L.vo</a:t>
            </a:r>
            <a:r>
              <a:rPr lang="it-IT" sz="1600" dirty="0">
                <a:solidFill>
                  <a:srgbClr val="94C600"/>
                </a:solidFill>
              </a:rPr>
              <a:t> 74/2000) </a:t>
            </a:r>
            <a:endParaRPr lang="it-IT" dirty="0"/>
          </a:p>
        </p:txBody>
      </p:sp>
      <p:sp>
        <p:nvSpPr>
          <p:cNvPr id="3" name="Segnaposto contenuto 2"/>
          <p:cNvSpPr>
            <a:spLocks noGrp="1"/>
          </p:cNvSpPr>
          <p:nvPr>
            <p:ph idx="1"/>
          </p:nvPr>
        </p:nvSpPr>
        <p:spPr/>
        <p:txBody>
          <a:bodyPr>
            <a:normAutofit/>
          </a:bodyPr>
          <a:lstStyle/>
          <a:p>
            <a:pPr marL="0" indent="0">
              <a:buNone/>
            </a:pPr>
            <a:r>
              <a:rPr lang="it-IT" dirty="0" smtClean="0"/>
              <a:t>Elementi costitutivi: </a:t>
            </a:r>
          </a:p>
          <a:p>
            <a:r>
              <a:rPr lang="it-IT" dirty="0" smtClean="0"/>
              <a:t>Al di fuori dei casi previsti dall’art. 2; </a:t>
            </a:r>
          </a:p>
          <a:p>
            <a:r>
              <a:rPr lang="it-IT" dirty="0" smtClean="0"/>
              <a:t>Dolo specifico (al fine di …) </a:t>
            </a:r>
          </a:p>
          <a:p>
            <a:r>
              <a:rPr lang="it-IT" dirty="0" smtClean="0"/>
              <a:t>Indicazione in una dichiarazione dei redditi o Iva (non altre imposte) di:</a:t>
            </a:r>
          </a:p>
          <a:p>
            <a:pPr>
              <a:buFont typeface="Wingdings" pitchFamily="2" charset="2"/>
              <a:buChar char="q"/>
            </a:pPr>
            <a:r>
              <a:rPr lang="it-IT" dirty="0" smtClean="0"/>
              <a:t>Elementi passivi fittizi</a:t>
            </a:r>
          </a:p>
          <a:p>
            <a:pPr>
              <a:buFont typeface="Wingdings" pitchFamily="2" charset="2"/>
              <a:buChar char="q"/>
            </a:pPr>
            <a:r>
              <a:rPr lang="it-IT" dirty="0" smtClean="0"/>
              <a:t>Elementi attivi inferiori a quelli effettivi</a:t>
            </a:r>
          </a:p>
          <a:p>
            <a:pPr marL="68580" indent="0">
              <a:buNone/>
            </a:pPr>
            <a:r>
              <a:rPr lang="it-IT" sz="2000" i="1" dirty="0" smtClean="0"/>
              <a:t>(distinzione con l’art. 2) </a:t>
            </a:r>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53</a:t>
            </a:fld>
            <a:endParaRPr lang="it-IT"/>
          </a:p>
        </p:txBody>
      </p:sp>
    </p:spTree>
    <p:extLst>
      <p:ext uri="{BB962C8B-B14F-4D97-AF65-F5344CB8AC3E}">
        <p14:creationId xmlns:p14="http://schemas.microsoft.com/office/powerpoint/2010/main" val="1608019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pPr algn="just"/>
            <a:r>
              <a:rPr lang="it-IT" dirty="0" smtClean="0"/>
              <a:t>È l’ipotesi speculare rispetto al reato di cui all’art. 2, punisce chi emette le fatture o i documenti per operazioni inesistenti. </a:t>
            </a:r>
          </a:p>
          <a:p>
            <a:pPr algn="just"/>
            <a:r>
              <a:rPr lang="it-IT" dirty="0" smtClean="0"/>
              <a:t>Valgono tutte le considerazioni già formulate in relazione al concetto di </a:t>
            </a:r>
            <a:r>
              <a:rPr lang="it-IT" dirty="0"/>
              <a:t>d</a:t>
            </a:r>
            <a:r>
              <a:rPr lang="it-IT" dirty="0" smtClean="0"/>
              <a:t>ocumento fiscale</a:t>
            </a:r>
          </a:p>
          <a:p>
            <a:pPr algn="just"/>
            <a:r>
              <a:rPr lang="it-IT" dirty="0" smtClean="0"/>
              <a:t>Valgono le considerazioni precedenti in relazione a falsità oggettiva, soggettiva o sovrafatturazione</a:t>
            </a:r>
            <a:endParaRPr lang="it-IT" dirty="0"/>
          </a:p>
        </p:txBody>
      </p:sp>
      <p:sp>
        <p:nvSpPr>
          <p:cNvPr id="4" name="Titolo 1"/>
          <p:cNvSpPr>
            <a:spLocks noGrp="1"/>
          </p:cNvSpPr>
          <p:nvPr>
            <p:ph type="title"/>
          </p:nvPr>
        </p:nvSpPr>
        <p:spPr>
          <a:xfrm>
            <a:off x="1043490" y="548680"/>
            <a:ext cx="7024744" cy="1728192"/>
          </a:xfrm>
        </p:spPr>
        <p:txBody>
          <a:bodyPr>
            <a:normAutofit/>
          </a:bodyPr>
          <a:lstStyle/>
          <a:p>
            <a:pPr algn="just"/>
            <a:r>
              <a:rPr lang="it-IT" sz="3200" dirty="0" smtClean="0"/>
              <a:t>L’emissione di fatture o altri documenti per operazioni inesistenti </a:t>
            </a:r>
            <a:r>
              <a:rPr lang="it-IT" sz="2400" dirty="0" smtClean="0"/>
              <a:t>(art. 8 </a:t>
            </a:r>
            <a:r>
              <a:rPr lang="it-IT" sz="2400" dirty="0" err="1" smtClean="0"/>
              <a:t>D.l.vo</a:t>
            </a:r>
            <a:r>
              <a:rPr lang="it-IT" sz="2400" dirty="0" smtClean="0"/>
              <a:t> 74/2000) </a:t>
            </a:r>
            <a:endParaRPr lang="it-IT" sz="2400" dirty="0"/>
          </a:p>
        </p:txBody>
      </p:sp>
      <p:sp>
        <p:nvSpPr>
          <p:cNvPr id="5" name="Segnaposto piè di pagina 4"/>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2" name="Segnaposto numero diapositiva 1"/>
          <p:cNvSpPr>
            <a:spLocks noGrp="1"/>
          </p:cNvSpPr>
          <p:nvPr>
            <p:ph type="sldNum" sz="quarter" idx="12"/>
          </p:nvPr>
        </p:nvSpPr>
        <p:spPr/>
        <p:txBody>
          <a:bodyPr/>
          <a:lstStyle/>
          <a:p>
            <a:fld id="{B9886E4C-2580-433D-90AF-4A35CC4FBB40}" type="slidenum">
              <a:rPr lang="it-IT" smtClean="0"/>
              <a:pPr/>
              <a:t>54</a:t>
            </a:fld>
            <a:endParaRPr lang="it-IT"/>
          </a:p>
        </p:txBody>
      </p:sp>
    </p:spTree>
    <p:extLst>
      <p:ext uri="{BB962C8B-B14F-4D97-AF65-F5344CB8AC3E}">
        <p14:creationId xmlns:p14="http://schemas.microsoft.com/office/powerpoint/2010/main" val="407771056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692696"/>
            <a:ext cx="7024744" cy="1584176"/>
          </a:xfrm>
        </p:spPr>
        <p:txBody>
          <a:bodyPr>
            <a:normAutofit fontScale="90000"/>
          </a:bodyPr>
          <a:lstStyle/>
          <a:p>
            <a:pPr algn="just"/>
            <a:r>
              <a:rPr lang="it-IT" sz="3600" dirty="0">
                <a:solidFill>
                  <a:srgbClr val="94C600"/>
                </a:solidFill>
              </a:rPr>
              <a:t>L’emissione di fatture o altri documenti per operazioni inesistenti </a:t>
            </a:r>
            <a:r>
              <a:rPr lang="it-IT" sz="2400" dirty="0">
                <a:solidFill>
                  <a:srgbClr val="94C600"/>
                </a:solidFill>
              </a:rPr>
              <a:t>(art. 8 </a:t>
            </a:r>
            <a:r>
              <a:rPr lang="it-IT" sz="2400" dirty="0" err="1" smtClean="0">
                <a:solidFill>
                  <a:srgbClr val="94C600"/>
                </a:solidFill>
              </a:rPr>
              <a:t>D.l.vo</a:t>
            </a:r>
            <a:r>
              <a:rPr lang="it-IT" sz="2400" dirty="0" smtClean="0">
                <a:solidFill>
                  <a:srgbClr val="94C600"/>
                </a:solidFill>
              </a:rPr>
              <a:t> </a:t>
            </a:r>
            <a:r>
              <a:rPr lang="it-IT" sz="2400" dirty="0">
                <a:solidFill>
                  <a:srgbClr val="94C600"/>
                </a:solidFill>
              </a:rPr>
              <a:t>74/2000) </a:t>
            </a:r>
            <a:endParaRPr lang="it-IT" dirty="0"/>
          </a:p>
        </p:txBody>
      </p:sp>
      <p:sp>
        <p:nvSpPr>
          <p:cNvPr id="3" name="Segnaposto contenuto 2"/>
          <p:cNvSpPr>
            <a:spLocks noGrp="1"/>
          </p:cNvSpPr>
          <p:nvPr>
            <p:ph idx="1"/>
          </p:nvPr>
        </p:nvSpPr>
        <p:spPr/>
        <p:txBody>
          <a:bodyPr/>
          <a:lstStyle/>
          <a:p>
            <a:pPr algn="just"/>
            <a:r>
              <a:rPr lang="it-IT" dirty="0" smtClean="0"/>
              <a:t>Il reato si consuma anche nel caso di mancata utilizzazione da parte del ricevente, (quale che sia il motivo) il quale quindi non risponderà del reato di cui all’art. 2. </a:t>
            </a:r>
          </a:p>
          <a:p>
            <a:pPr algn="just"/>
            <a:r>
              <a:rPr lang="it-IT" dirty="0" smtClean="0"/>
              <a:t>Il reato si consuma anche nell’ipotesi in cui l’utilizzatore non consegua un indebito rimborso di Iva, in quanto rileva solo il dolo specifico</a:t>
            </a:r>
          </a:p>
          <a:p>
            <a:pPr marL="68580" indent="0" algn="just">
              <a:buNone/>
            </a:pP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55</a:t>
            </a:fld>
            <a:endParaRPr lang="it-IT"/>
          </a:p>
        </p:txBody>
      </p:sp>
    </p:spTree>
    <p:extLst>
      <p:ext uri="{BB962C8B-B14F-4D97-AF65-F5344CB8AC3E}">
        <p14:creationId xmlns:p14="http://schemas.microsoft.com/office/powerpoint/2010/main" val="349360761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764704"/>
            <a:ext cx="7024744" cy="1405960"/>
          </a:xfrm>
        </p:spPr>
        <p:txBody>
          <a:bodyPr>
            <a:normAutofit fontScale="90000"/>
          </a:bodyPr>
          <a:lstStyle/>
          <a:p>
            <a:pPr algn="ctr"/>
            <a:r>
              <a:rPr lang="it-IT" sz="3600" dirty="0">
                <a:solidFill>
                  <a:srgbClr val="94C600"/>
                </a:solidFill>
              </a:rPr>
              <a:t>L’emissione di fatture o altri documenti per operazioni inesistenti </a:t>
            </a:r>
            <a:r>
              <a:rPr lang="it-IT" sz="2400" dirty="0">
                <a:solidFill>
                  <a:srgbClr val="94C600"/>
                </a:solidFill>
              </a:rPr>
              <a:t>(art. 8 D.l. vo 74/2000) </a:t>
            </a:r>
            <a:endParaRPr lang="it-IT" dirty="0"/>
          </a:p>
        </p:txBody>
      </p:sp>
      <p:sp>
        <p:nvSpPr>
          <p:cNvPr id="3" name="Segnaposto contenuto 2"/>
          <p:cNvSpPr>
            <a:spLocks noGrp="1"/>
          </p:cNvSpPr>
          <p:nvPr>
            <p:ph idx="1"/>
          </p:nvPr>
        </p:nvSpPr>
        <p:spPr/>
        <p:txBody>
          <a:bodyPr/>
          <a:lstStyle/>
          <a:p>
            <a:pPr algn="just"/>
            <a:r>
              <a:rPr lang="it-IT" dirty="0" smtClean="0"/>
              <a:t>In ordine al dolo specifico, se il rilascio del documento non abbia finalità di evasione fiscale (al fine di …) ma solo per esempio di truffa, non vi è reato; se ambedue le finalità sussistono i due reati.</a:t>
            </a:r>
          </a:p>
          <a:p>
            <a:pPr algn="just"/>
            <a:r>
              <a:rPr lang="it-IT" dirty="0" smtClean="0"/>
              <a:t>Più fatture nell’unico periodo di imposta integrano un unico reato</a:t>
            </a:r>
          </a:p>
          <a:p>
            <a:pPr marL="68580" indent="0">
              <a:buNone/>
            </a:pPr>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56</a:t>
            </a:fld>
            <a:endParaRPr lang="it-IT"/>
          </a:p>
        </p:txBody>
      </p:sp>
    </p:spTree>
    <p:extLst>
      <p:ext uri="{BB962C8B-B14F-4D97-AF65-F5344CB8AC3E}">
        <p14:creationId xmlns:p14="http://schemas.microsoft.com/office/powerpoint/2010/main" val="61342788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620688"/>
            <a:ext cx="7024744" cy="1656184"/>
          </a:xfrm>
        </p:spPr>
        <p:txBody>
          <a:bodyPr>
            <a:normAutofit fontScale="90000"/>
          </a:bodyPr>
          <a:lstStyle/>
          <a:p>
            <a:pPr algn="ctr"/>
            <a:r>
              <a:rPr lang="it-IT" sz="3600" dirty="0">
                <a:solidFill>
                  <a:srgbClr val="94C600"/>
                </a:solidFill>
              </a:rPr>
              <a:t>L’emissione di fatture o altri documenti per operazioni inesistenti </a:t>
            </a:r>
            <a:r>
              <a:rPr lang="it-IT" sz="2400" dirty="0">
                <a:solidFill>
                  <a:srgbClr val="94C600"/>
                </a:solidFill>
              </a:rPr>
              <a:t>(art. 8 D.l. vo 74/2000) </a:t>
            </a:r>
            <a:endParaRPr lang="it-IT" dirty="0"/>
          </a:p>
        </p:txBody>
      </p:sp>
      <p:sp>
        <p:nvSpPr>
          <p:cNvPr id="3" name="Segnaposto contenuto 2"/>
          <p:cNvSpPr>
            <a:spLocks noGrp="1"/>
          </p:cNvSpPr>
          <p:nvPr>
            <p:ph idx="1"/>
          </p:nvPr>
        </p:nvSpPr>
        <p:spPr/>
        <p:txBody>
          <a:bodyPr/>
          <a:lstStyle/>
          <a:p>
            <a:pPr algn="just"/>
            <a:r>
              <a:rPr lang="it-IT" dirty="0" smtClean="0"/>
              <a:t>L’art. 9, in deroga alle regole di cui all’art. 110 cod. pen, esclude il concorso dell’emittente nel reato di utilizzazione delle fatture e viceversa, dell’utilizzatore nell’ipotesi di emissione. </a:t>
            </a:r>
          </a:p>
          <a:p>
            <a:pPr algn="just"/>
            <a:r>
              <a:rPr lang="it-IT" dirty="0" smtClean="0"/>
              <a:t>Diversa l’ipotesi nella quale la fattura non venga utilizzata, in questo caso l’emittente e il destinatario della stessa potranno rispondere a titolo di concorso</a:t>
            </a:r>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57</a:t>
            </a:fld>
            <a:endParaRPr lang="it-IT"/>
          </a:p>
        </p:txBody>
      </p:sp>
    </p:spTree>
    <p:extLst>
      <p:ext uri="{BB962C8B-B14F-4D97-AF65-F5344CB8AC3E}">
        <p14:creationId xmlns:p14="http://schemas.microsoft.com/office/powerpoint/2010/main" val="281211546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764704"/>
            <a:ext cx="7024744" cy="1405960"/>
          </a:xfrm>
        </p:spPr>
        <p:txBody>
          <a:bodyPr>
            <a:normAutofit fontScale="90000"/>
          </a:bodyPr>
          <a:lstStyle/>
          <a:p>
            <a:pPr algn="ctr"/>
            <a:r>
              <a:rPr lang="it-IT" sz="3200" dirty="0">
                <a:solidFill>
                  <a:srgbClr val="94C600"/>
                </a:solidFill>
              </a:rPr>
              <a:t>L’emissione di fatture o altri documenti per operazioni </a:t>
            </a:r>
            <a:r>
              <a:rPr lang="it-IT" sz="3200" dirty="0" smtClean="0">
                <a:solidFill>
                  <a:srgbClr val="94C600"/>
                </a:solidFill>
              </a:rPr>
              <a:t>inesistenti</a:t>
            </a:r>
            <a:br>
              <a:rPr lang="it-IT" sz="3200" dirty="0" smtClean="0">
                <a:solidFill>
                  <a:srgbClr val="94C600"/>
                </a:solidFill>
              </a:rPr>
            </a:br>
            <a:r>
              <a:rPr lang="it-IT" sz="2400" dirty="0">
                <a:solidFill>
                  <a:srgbClr val="94C600"/>
                </a:solidFill>
              </a:rPr>
              <a:t>(art. 8 D.l. vo 74/2000) </a:t>
            </a:r>
            <a:r>
              <a:rPr lang="it-IT" sz="3200" dirty="0" smtClean="0">
                <a:solidFill>
                  <a:srgbClr val="94C600"/>
                </a:solidFill>
              </a:rPr>
              <a:t> </a:t>
            </a:r>
            <a:endParaRPr lang="it-IT" dirty="0"/>
          </a:p>
        </p:txBody>
      </p:sp>
      <p:sp>
        <p:nvSpPr>
          <p:cNvPr id="3" name="Segnaposto contenuto 2"/>
          <p:cNvSpPr>
            <a:spLocks noGrp="1"/>
          </p:cNvSpPr>
          <p:nvPr>
            <p:ph idx="1"/>
          </p:nvPr>
        </p:nvSpPr>
        <p:spPr/>
        <p:txBody>
          <a:bodyPr>
            <a:normAutofit fontScale="92500" lnSpcReduction="20000"/>
          </a:bodyPr>
          <a:lstStyle/>
          <a:p>
            <a:r>
              <a:rPr lang="it-IT" i="1" dirty="0"/>
              <a:t>Sez. </a:t>
            </a:r>
            <a:r>
              <a:rPr lang="it-IT" dirty="0"/>
              <a:t>3, </a:t>
            </a:r>
            <a:r>
              <a:rPr lang="it-IT" b="1" i="1" dirty="0"/>
              <a:t>Sentenza</a:t>
            </a:r>
            <a:r>
              <a:rPr lang="it-IT" dirty="0"/>
              <a:t> </a:t>
            </a:r>
            <a:r>
              <a:rPr lang="it-IT" i="1" dirty="0"/>
              <a:t>n.</a:t>
            </a:r>
            <a:r>
              <a:rPr lang="it-IT" dirty="0"/>
              <a:t> </a:t>
            </a:r>
            <a:r>
              <a:rPr lang="it-IT" dirty="0">
                <a:hlinkClick r:id="rId2"/>
              </a:rPr>
              <a:t>26395</a:t>
            </a:r>
            <a:r>
              <a:rPr lang="it-IT" dirty="0"/>
              <a:t> </a:t>
            </a:r>
            <a:r>
              <a:rPr lang="it-IT" i="1" dirty="0" smtClean="0"/>
              <a:t>del</a:t>
            </a:r>
            <a:r>
              <a:rPr lang="it-IT" dirty="0" smtClean="0"/>
              <a:t> 13/05/2004 </a:t>
            </a:r>
          </a:p>
          <a:p>
            <a:pPr marL="68580" indent="0" algn="just">
              <a:buNone/>
            </a:pPr>
            <a:r>
              <a:rPr lang="it-IT" dirty="0" smtClean="0"/>
              <a:t>La emissione di fatture per operazioni inesistenti … si configura come un reato di pericolo astratto, atteso che mira a tutelare l'interesse dello Stato a non vedere ostacolata la propria funzione di accertamento fiscale anticipando la soglia dell'intervento punitivo rispetto al momento della dichiarazione ed essendo svincolata dal conseguimento di una effettiva evasione, punendo comportamenti </a:t>
            </a:r>
            <a:r>
              <a:rPr lang="it-IT" dirty="0" err="1" smtClean="0"/>
              <a:t>prope-deutici</a:t>
            </a:r>
            <a:r>
              <a:rPr lang="it-IT" dirty="0" smtClean="0"/>
              <a:t> connotati da potenzialità lesiva del citato interesse erariale. </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58</a:t>
            </a:fld>
            <a:endParaRPr lang="it-IT"/>
          </a:p>
        </p:txBody>
      </p:sp>
    </p:spTree>
    <p:extLst>
      <p:ext uri="{BB962C8B-B14F-4D97-AF65-F5344CB8AC3E}">
        <p14:creationId xmlns:p14="http://schemas.microsoft.com/office/powerpoint/2010/main" val="226522417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3200" dirty="0">
                <a:solidFill>
                  <a:srgbClr val="94C600"/>
                </a:solidFill>
              </a:rPr>
              <a:t>L’emissione di fatture o altri documenti per operazioni inesistenti </a:t>
            </a:r>
            <a:r>
              <a:rPr lang="it-IT" sz="3200" dirty="0" smtClean="0">
                <a:solidFill>
                  <a:srgbClr val="94C600"/>
                </a:solidFill>
              </a:rPr>
              <a:t/>
            </a:r>
            <a:br>
              <a:rPr lang="it-IT" sz="3200" dirty="0" smtClean="0">
                <a:solidFill>
                  <a:srgbClr val="94C600"/>
                </a:solidFill>
              </a:rPr>
            </a:br>
            <a:r>
              <a:rPr lang="it-IT" sz="2400" dirty="0">
                <a:solidFill>
                  <a:srgbClr val="94C600"/>
                </a:solidFill>
              </a:rPr>
              <a:t>(art. 8 D.l. vo 74/2000) </a:t>
            </a:r>
            <a:endParaRPr lang="it-IT" dirty="0"/>
          </a:p>
        </p:txBody>
      </p:sp>
      <p:sp>
        <p:nvSpPr>
          <p:cNvPr id="3" name="Segnaposto contenuto 2"/>
          <p:cNvSpPr>
            <a:spLocks noGrp="1"/>
          </p:cNvSpPr>
          <p:nvPr>
            <p:ph idx="1"/>
          </p:nvPr>
        </p:nvSpPr>
        <p:spPr/>
        <p:txBody>
          <a:bodyPr>
            <a:normAutofit fontScale="92500" lnSpcReduction="10000"/>
          </a:bodyPr>
          <a:lstStyle/>
          <a:p>
            <a:r>
              <a:rPr lang="it-IT" i="1" dirty="0"/>
              <a:t>Sez. </a:t>
            </a:r>
            <a:r>
              <a:rPr lang="it-IT" dirty="0"/>
              <a:t>3, </a:t>
            </a:r>
            <a:r>
              <a:rPr lang="it-IT" b="1" i="1" dirty="0"/>
              <a:t>Sentenza</a:t>
            </a:r>
            <a:r>
              <a:rPr lang="it-IT" dirty="0"/>
              <a:t> </a:t>
            </a:r>
            <a:r>
              <a:rPr lang="it-IT" i="1" dirty="0"/>
              <a:t>n.</a:t>
            </a:r>
            <a:r>
              <a:rPr lang="it-IT" dirty="0"/>
              <a:t> </a:t>
            </a:r>
            <a:r>
              <a:rPr lang="it-IT" dirty="0">
                <a:hlinkClick r:id="rId2"/>
              </a:rPr>
              <a:t>19247</a:t>
            </a:r>
            <a:r>
              <a:rPr lang="it-IT" dirty="0"/>
              <a:t> </a:t>
            </a:r>
            <a:r>
              <a:rPr lang="it-IT" i="1" dirty="0"/>
              <a:t>del</a:t>
            </a:r>
            <a:r>
              <a:rPr lang="it-IT" dirty="0"/>
              <a:t> 08/03/2012 </a:t>
            </a:r>
            <a:endParaRPr lang="it-IT" dirty="0" smtClean="0"/>
          </a:p>
          <a:p>
            <a:pPr marL="68580" indent="0" algn="just">
              <a:buNone/>
            </a:pPr>
            <a:r>
              <a:rPr lang="it-IT" dirty="0" smtClean="0"/>
              <a:t>L'art</a:t>
            </a:r>
            <a:r>
              <a:rPr lang="it-IT" dirty="0"/>
              <a:t>. 9 D.Lgs. 10 marzo 2000, n. 74, contenente una deroga alla regola generale fissata dall'art. 110 cod. pen. in tema di concorso di persone nel reato, esclude la rilevanza penale del concorso dell'utilizzatore nelle condotte del diverso soggetto emittente, ma non trova applicazione quando la medesima persona proceda in proprio sia all'emissione delle fatture per operazioni inesistenti, sia alla loro successiva utilizzazione. </a:t>
            </a:r>
            <a:endParaRPr lang="it-IT" dirty="0">
              <a:effectLst/>
            </a:endParaRPr>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59</a:t>
            </a:fld>
            <a:endParaRPr lang="it-IT"/>
          </a:p>
        </p:txBody>
      </p:sp>
    </p:spTree>
    <p:extLst>
      <p:ext uri="{BB962C8B-B14F-4D97-AF65-F5344CB8AC3E}">
        <p14:creationId xmlns:p14="http://schemas.microsoft.com/office/powerpoint/2010/main" val="598877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5400" dirty="0">
                <a:solidFill>
                  <a:prstClr val="black"/>
                </a:solidFill>
                <a:latin typeface="Algerian" pitchFamily="82" charset="0"/>
              </a:rPr>
              <a:t>Le frodi «</a:t>
            </a:r>
            <a:r>
              <a:rPr lang="it-IT" sz="54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p:txBody>
          <a:bodyPr>
            <a:normAutofit fontScale="92500" lnSpcReduction="20000"/>
          </a:bodyPr>
          <a:lstStyle/>
          <a:p>
            <a:pPr algn="just"/>
            <a:r>
              <a:rPr lang="it-IT" dirty="0" smtClean="0"/>
              <a:t>Caio normalmente rivenderà il bene con un ricarico, per esempio del 20%, e quindi ad €. 120 applicando ovviamente l’Iva, per esempio  del 20%, con un prezzo finale di €. 144 quindi, provvedendo ad annotare nella propria contabilità l’Iva riscossa . </a:t>
            </a:r>
            <a:endParaRPr lang="it-IT" dirty="0"/>
          </a:p>
          <a:p>
            <a:pPr algn="just"/>
            <a:r>
              <a:rPr lang="it-IT" dirty="0" smtClean="0"/>
              <a:t>Il negoziante finale poi, che ha acquistato ad €. 144,00, rivenderà il bene ad €. 180,00, indicando l’Iva già pagata nella propria contabilità sotto forma di detrazione, ovvero di imposta da scomputare dalle imposte dovute.</a:t>
            </a:r>
          </a:p>
          <a:p>
            <a:pPr algn="just"/>
            <a:endParaRPr lang="it-IT" dirty="0" smtClean="0"/>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6</a:t>
            </a:fld>
            <a:endParaRPr lang="it-IT" dirty="0"/>
          </a:p>
        </p:txBody>
      </p:sp>
    </p:spTree>
    <p:extLst>
      <p:ext uri="{BB962C8B-B14F-4D97-AF65-F5344CB8AC3E}">
        <p14:creationId xmlns:p14="http://schemas.microsoft.com/office/powerpoint/2010/main" val="200789012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764704"/>
            <a:ext cx="7024744" cy="1405960"/>
          </a:xfrm>
        </p:spPr>
        <p:txBody>
          <a:bodyPr>
            <a:normAutofit fontScale="90000"/>
          </a:bodyPr>
          <a:lstStyle/>
          <a:p>
            <a:pPr algn="ctr"/>
            <a:r>
              <a:rPr lang="it-IT" sz="3200" dirty="0">
                <a:solidFill>
                  <a:srgbClr val="94C600"/>
                </a:solidFill>
              </a:rPr>
              <a:t>L’emissione di fatture o altri documenti per operazioni inesistenti </a:t>
            </a:r>
            <a:r>
              <a:rPr lang="it-IT" sz="3200" dirty="0" smtClean="0">
                <a:solidFill>
                  <a:srgbClr val="94C600"/>
                </a:solidFill>
              </a:rPr>
              <a:t/>
            </a:r>
            <a:br>
              <a:rPr lang="it-IT" sz="3200" dirty="0" smtClean="0">
                <a:solidFill>
                  <a:srgbClr val="94C600"/>
                </a:solidFill>
              </a:rPr>
            </a:br>
            <a:r>
              <a:rPr lang="it-IT" sz="2400" dirty="0">
                <a:solidFill>
                  <a:srgbClr val="94C600"/>
                </a:solidFill>
              </a:rPr>
              <a:t>(art. 8 D.l. vo 74/2000) </a:t>
            </a:r>
            <a:endParaRPr lang="it-IT" dirty="0"/>
          </a:p>
        </p:txBody>
      </p:sp>
      <p:sp>
        <p:nvSpPr>
          <p:cNvPr id="3" name="Segnaposto contenuto 2"/>
          <p:cNvSpPr>
            <a:spLocks noGrp="1"/>
          </p:cNvSpPr>
          <p:nvPr>
            <p:ph idx="1"/>
          </p:nvPr>
        </p:nvSpPr>
        <p:spPr/>
        <p:txBody>
          <a:bodyPr>
            <a:normAutofit fontScale="85000" lnSpcReduction="10000"/>
          </a:bodyPr>
          <a:lstStyle/>
          <a:p>
            <a:r>
              <a:rPr lang="it-IT" i="1" dirty="0"/>
              <a:t>Sez. </a:t>
            </a:r>
            <a:r>
              <a:rPr lang="it-IT" dirty="0"/>
              <a:t>U, </a:t>
            </a:r>
            <a:r>
              <a:rPr lang="it-IT" b="1" i="1" dirty="0"/>
              <a:t>Sentenza</a:t>
            </a:r>
            <a:r>
              <a:rPr lang="it-IT" dirty="0"/>
              <a:t> </a:t>
            </a:r>
            <a:r>
              <a:rPr lang="it-IT" i="1" dirty="0"/>
              <a:t>n.</a:t>
            </a:r>
            <a:r>
              <a:rPr lang="it-IT" dirty="0"/>
              <a:t> </a:t>
            </a:r>
            <a:r>
              <a:rPr lang="it-IT" dirty="0">
                <a:hlinkClick r:id="rId2"/>
              </a:rPr>
              <a:t>1235</a:t>
            </a:r>
            <a:r>
              <a:rPr lang="it-IT" dirty="0"/>
              <a:t> </a:t>
            </a:r>
            <a:r>
              <a:rPr lang="it-IT" i="1" dirty="0"/>
              <a:t>del</a:t>
            </a:r>
            <a:r>
              <a:rPr lang="it-IT" dirty="0"/>
              <a:t> 28/10/2010 </a:t>
            </a:r>
            <a:endParaRPr lang="it-IT" dirty="0" smtClean="0"/>
          </a:p>
          <a:p>
            <a:pPr marL="68580" indent="0" algn="just">
              <a:buNone/>
            </a:pPr>
            <a:r>
              <a:rPr lang="it-IT" dirty="0" smtClean="0"/>
              <a:t>È </a:t>
            </a:r>
            <a:r>
              <a:rPr lang="it-IT" dirty="0"/>
              <a:t>configurabile un rapporto di specialità tra le fattispecie penali tributarie in materia di frode fiscale (artt. 2 ed </a:t>
            </a:r>
            <a:r>
              <a:rPr lang="it-IT" dirty="0">
                <a:solidFill>
                  <a:srgbClr val="FF0000"/>
                </a:solidFill>
              </a:rPr>
              <a:t>8</a:t>
            </a:r>
            <a:r>
              <a:rPr lang="it-IT" dirty="0"/>
              <a:t>, D.Lgs. 10 marzo </a:t>
            </a:r>
            <a:r>
              <a:rPr lang="it-IT" dirty="0">
                <a:solidFill>
                  <a:srgbClr val="FF0000"/>
                </a:solidFill>
              </a:rPr>
              <a:t>2000</a:t>
            </a:r>
            <a:r>
              <a:rPr lang="it-IT" dirty="0"/>
              <a:t>, n. </a:t>
            </a:r>
            <a:r>
              <a:rPr lang="it-IT" dirty="0">
                <a:solidFill>
                  <a:srgbClr val="FF0000"/>
                </a:solidFill>
              </a:rPr>
              <a:t>74</a:t>
            </a:r>
            <a:r>
              <a:rPr lang="it-IT" dirty="0"/>
              <a:t>) ed il delitto di truffa aggravata ai danni dello Stato (art. 640, comma secondo, n. 1, cod. pen.), in quanto qualsiasi condotta fraudolenta diretta alla evasione fiscale esaurisce il proprio disvalore penale all'interno del quadro delineato dalla normativa speciale, salvo che dalla condotta derivi un profitto ulteriore e diverso rispetto all'evasione fiscale, quale l'ottenimento di pubbliche erogazioni.</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60</a:t>
            </a:fld>
            <a:endParaRPr lang="it-IT"/>
          </a:p>
        </p:txBody>
      </p:sp>
    </p:spTree>
    <p:extLst>
      <p:ext uri="{BB962C8B-B14F-4D97-AF65-F5344CB8AC3E}">
        <p14:creationId xmlns:p14="http://schemas.microsoft.com/office/powerpoint/2010/main" val="206189367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764704"/>
            <a:ext cx="7024744" cy="1405960"/>
          </a:xfrm>
        </p:spPr>
        <p:txBody>
          <a:bodyPr>
            <a:normAutofit fontScale="90000"/>
          </a:bodyPr>
          <a:lstStyle/>
          <a:p>
            <a:pPr algn="ctr"/>
            <a:r>
              <a:rPr lang="it-IT" sz="3200" dirty="0">
                <a:solidFill>
                  <a:srgbClr val="94C600"/>
                </a:solidFill>
              </a:rPr>
              <a:t>L’emissione di fatture o altri documenti per operazioni inesistenti </a:t>
            </a:r>
            <a:r>
              <a:rPr lang="it-IT" sz="3200" dirty="0" smtClean="0">
                <a:solidFill>
                  <a:srgbClr val="94C600"/>
                </a:solidFill>
              </a:rPr>
              <a:t/>
            </a:r>
            <a:br>
              <a:rPr lang="it-IT" sz="3200" dirty="0" smtClean="0">
                <a:solidFill>
                  <a:srgbClr val="94C600"/>
                </a:solidFill>
              </a:rPr>
            </a:br>
            <a:r>
              <a:rPr lang="it-IT" sz="2400" dirty="0">
                <a:solidFill>
                  <a:srgbClr val="94C600"/>
                </a:solidFill>
              </a:rPr>
              <a:t>(art. 8 D.l. vo 74/2000) </a:t>
            </a:r>
            <a:endParaRPr lang="it-IT" dirty="0"/>
          </a:p>
        </p:txBody>
      </p:sp>
      <p:sp>
        <p:nvSpPr>
          <p:cNvPr id="3" name="Segnaposto contenuto 2"/>
          <p:cNvSpPr>
            <a:spLocks noGrp="1"/>
          </p:cNvSpPr>
          <p:nvPr>
            <p:ph idx="1"/>
          </p:nvPr>
        </p:nvSpPr>
        <p:spPr/>
        <p:txBody>
          <a:bodyPr>
            <a:normAutofit lnSpcReduction="10000"/>
          </a:bodyPr>
          <a:lstStyle/>
          <a:p>
            <a:r>
              <a:rPr lang="it-IT" i="1" dirty="0"/>
              <a:t>Sez. </a:t>
            </a:r>
            <a:r>
              <a:rPr lang="it-IT" dirty="0"/>
              <a:t>3, </a:t>
            </a:r>
            <a:r>
              <a:rPr lang="it-IT" b="1" i="1" dirty="0"/>
              <a:t>Sentenza</a:t>
            </a:r>
            <a:r>
              <a:rPr lang="it-IT" dirty="0"/>
              <a:t> </a:t>
            </a:r>
            <a:r>
              <a:rPr lang="it-IT" i="1" dirty="0"/>
              <a:t>n.</a:t>
            </a:r>
            <a:r>
              <a:rPr lang="it-IT" dirty="0"/>
              <a:t> </a:t>
            </a:r>
            <a:r>
              <a:rPr lang="it-IT" dirty="0">
                <a:hlinkClick r:id="rId2"/>
              </a:rPr>
              <a:t>13947</a:t>
            </a:r>
            <a:r>
              <a:rPr lang="it-IT" dirty="0"/>
              <a:t> </a:t>
            </a:r>
            <a:r>
              <a:rPr lang="it-IT" i="1" dirty="0"/>
              <a:t>del</a:t>
            </a:r>
            <a:r>
              <a:rPr lang="it-IT" dirty="0"/>
              <a:t> </a:t>
            </a:r>
            <a:r>
              <a:rPr lang="it-IT" dirty="0" smtClean="0"/>
              <a:t>15/03/2006</a:t>
            </a:r>
          </a:p>
          <a:p>
            <a:pPr marL="68580" indent="0" algn="just">
              <a:buNone/>
            </a:pPr>
            <a:r>
              <a:rPr lang="it-IT" dirty="0" smtClean="0"/>
              <a:t>Il </a:t>
            </a:r>
            <a:r>
              <a:rPr lang="it-IT" dirty="0"/>
              <a:t>reato di emissione di fatture per operazioni inesistenti, di cui all'art. </a:t>
            </a:r>
            <a:r>
              <a:rPr lang="it-IT" dirty="0">
                <a:solidFill>
                  <a:srgbClr val="FF0000"/>
                </a:solidFill>
              </a:rPr>
              <a:t>8</a:t>
            </a:r>
            <a:r>
              <a:rPr lang="it-IT" dirty="0"/>
              <a:t> del D.Lgs. 10 marzo </a:t>
            </a:r>
            <a:r>
              <a:rPr lang="it-IT" dirty="0">
                <a:solidFill>
                  <a:srgbClr val="FF0000"/>
                </a:solidFill>
              </a:rPr>
              <a:t>2000</a:t>
            </a:r>
            <a:r>
              <a:rPr lang="it-IT" dirty="0"/>
              <a:t> n. </a:t>
            </a:r>
            <a:r>
              <a:rPr lang="it-IT" dirty="0">
                <a:solidFill>
                  <a:srgbClr val="FF0000"/>
                </a:solidFill>
              </a:rPr>
              <a:t>74</a:t>
            </a:r>
            <a:r>
              <a:rPr lang="it-IT" dirty="0"/>
              <a:t>, è configurabile anche in caso di emissione di fatture fra società facenti capo allo stesso soggetto, atteso che anche in tale ipotesi si delinea la intersoggettività richiesta per integrare la finalità di consentire a terzi l'evasione dall'imposta. </a:t>
            </a:r>
            <a:endParaRPr lang="it-IT" dirty="0">
              <a:effectLst/>
            </a:endParaRPr>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61</a:t>
            </a:fld>
            <a:endParaRPr lang="it-IT"/>
          </a:p>
        </p:txBody>
      </p:sp>
    </p:spTree>
    <p:extLst>
      <p:ext uri="{BB962C8B-B14F-4D97-AF65-F5344CB8AC3E}">
        <p14:creationId xmlns:p14="http://schemas.microsoft.com/office/powerpoint/2010/main" val="405985415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764704"/>
            <a:ext cx="7024744" cy="1405960"/>
          </a:xfrm>
        </p:spPr>
        <p:txBody>
          <a:bodyPr>
            <a:normAutofit fontScale="90000"/>
          </a:bodyPr>
          <a:lstStyle/>
          <a:p>
            <a:pPr algn="ctr"/>
            <a:r>
              <a:rPr lang="it-IT" sz="3200" dirty="0">
                <a:solidFill>
                  <a:srgbClr val="94C600"/>
                </a:solidFill>
              </a:rPr>
              <a:t>L’emissione di fatture o altri documenti per operazioni </a:t>
            </a:r>
            <a:r>
              <a:rPr lang="it-IT" sz="3200" dirty="0" smtClean="0">
                <a:solidFill>
                  <a:srgbClr val="94C600"/>
                </a:solidFill>
              </a:rPr>
              <a:t>inesistenti</a:t>
            </a:r>
            <a:br>
              <a:rPr lang="it-IT" sz="3200" dirty="0" smtClean="0">
                <a:solidFill>
                  <a:srgbClr val="94C600"/>
                </a:solidFill>
              </a:rPr>
            </a:br>
            <a:r>
              <a:rPr lang="it-IT" sz="2400" dirty="0">
                <a:solidFill>
                  <a:srgbClr val="94C600"/>
                </a:solidFill>
              </a:rPr>
              <a:t>(art. 8 D.l. vo 74/2000) </a:t>
            </a:r>
            <a:r>
              <a:rPr lang="it-IT" sz="3200" dirty="0" smtClean="0">
                <a:solidFill>
                  <a:srgbClr val="94C600"/>
                </a:solidFill>
              </a:rPr>
              <a:t> </a:t>
            </a:r>
            <a:endParaRPr lang="it-IT" dirty="0"/>
          </a:p>
        </p:txBody>
      </p:sp>
      <p:sp>
        <p:nvSpPr>
          <p:cNvPr id="3" name="Segnaposto contenuto 2"/>
          <p:cNvSpPr>
            <a:spLocks noGrp="1"/>
          </p:cNvSpPr>
          <p:nvPr>
            <p:ph idx="1"/>
          </p:nvPr>
        </p:nvSpPr>
        <p:spPr/>
        <p:txBody>
          <a:bodyPr>
            <a:normAutofit fontScale="70000" lnSpcReduction="20000"/>
          </a:bodyPr>
          <a:lstStyle/>
          <a:p>
            <a:r>
              <a:rPr lang="it-IT" i="1" dirty="0"/>
              <a:t>Sez. </a:t>
            </a:r>
            <a:r>
              <a:rPr lang="it-IT" dirty="0"/>
              <a:t>3, </a:t>
            </a:r>
            <a:r>
              <a:rPr lang="it-IT" b="1" i="1" dirty="0"/>
              <a:t>Sentenza</a:t>
            </a:r>
            <a:r>
              <a:rPr lang="it-IT" dirty="0"/>
              <a:t> </a:t>
            </a:r>
            <a:r>
              <a:rPr lang="it-IT" i="1" dirty="0"/>
              <a:t>n.</a:t>
            </a:r>
            <a:r>
              <a:rPr lang="it-IT" dirty="0"/>
              <a:t> </a:t>
            </a:r>
            <a:r>
              <a:rPr lang="it-IT" dirty="0">
                <a:hlinkClick r:id="rId2"/>
              </a:rPr>
              <a:t>28341</a:t>
            </a:r>
            <a:r>
              <a:rPr lang="it-IT" dirty="0"/>
              <a:t> </a:t>
            </a:r>
            <a:r>
              <a:rPr lang="it-IT" i="1" dirty="0"/>
              <a:t>del</a:t>
            </a:r>
            <a:r>
              <a:rPr lang="it-IT" dirty="0"/>
              <a:t> 01/06/2001 </a:t>
            </a:r>
            <a:endParaRPr lang="it-IT" dirty="0" smtClean="0"/>
          </a:p>
          <a:p>
            <a:pPr marL="68580" indent="0" algn="just">
              <a:buNone/>
            </a:pPr>
            <a:r>
              <a:rPr lang="it-IT" dirty="0" smtClean="0"/>
              <a:t>In </a:t>
            </a:r>
            <a:r>
              <a:rPr lang="it-IT" dirty="0"/>
              <a:t>tema di emissione di fatture per operazioni inesistenti, oggi prevista dall'art. </a:t>
            </a:r>
            <a:r>
              <a:rPr lang="it-IT" dirty="0">
                <a:solidFill>
                  <a:srgbClr val="FF0000"/>
                </a:solidFill>
              </a:rPr>
              <a:t>8</a:t>
            </a:r>
            <a:r>
              <a:rPr lang="it-IT" dirty="0"/>
              <a:t> del decreto legislativo 10 marzo </a:t>
            </a:r>
            <a:r>
              <a:rPr lang="it-IT" dirty="0">
                <a:solidFill>
                  <a:srgbClr val="FF0000"/>
                </a:solidFill>
              </a:rPr>
              <a:t>2000</a:t>
            </a:r>
            <a:r>
              <a:rPr lang="it-IT" dirty="0"/>
              <a:t>, n. </a:t>
            </a:r>
            <a:r>
              <a:rPr lang="it-IT" dirty="0">
                <a:solidFill>
                  <a:srgbClr val="FF0000"/>
                </a:solidFill>
              </a:rPr>
              <a:t>74</a:t>
            </a:r>
            <a:r>
              <a:rPr lang="it-IT" dirty="0"/>
              <a:t>, il regime derogatorio previsto dal successivo art.9, se esclude la possibilità di concorso reciproco fra i reati previsti dagli artt.2 (dichiarazione fraudolenta mediante utilizzazione di fatture o altri documenti per operazioni inesistenti) e </a:t>
            </a:r>
            <a:r>
              <a:rPr lang="it-IT" dirty="0">
                <a:solidFill>
                  <a:srgbClr val="FF0000"/>
                </a:solidFill>
              </a:rPr>
              <a:t>8</a:t>
            </a:r>
            <a:r>
              <a:rPr lang="it-IT" dirty="0"/>
              <a:t> (emissione di fatture o altri documenti per operazioni inesistenti), non introduce per questa seconda ipotesi delittuosa alcuna deroga ai principi generali in tema di concorso di persone nel reato fissati dall'art.110 cod</a:t>
            </a:r>
            <a:r>
              <a:rPr lang="it-IT" dirty="0" smtClean="0"/>
              <a:t>. pen</a:t>
            </a:r>
            <a:r>
              <a:rPr lang="it-IT" dirty="0"/>
              <a:t>. (In applicazione di tale principio, la Corte ha ritenuto corretta la decisione del giudice di merito che aveva configurato il concorso ex art.110 cod</a:t>
            </a:r>
            <a:r>
              <a:rPr lang="it-IT" dirty="0" smtClean="0"/>
              <a:t>. pen</a:t>
            </a:r>
            <a:r>
              <a:rPr lang="it-IT" dirty="0"/>
              <a:t>. tra il commercialista e l'emittente delle fatture). </a:t>
            </a:r>
          </a:p>
          <a:p>
            <a:endParaRPr lang="it-IT" dirty="0"/>
          </a:p>
        </p:txBody>
      </p:sp>
      <p:sp>
        <p:nvSpPr>
          <p:cNvPr id="4" name="Segnaposto piè di pagina 3"/>
          <p:cNvSpPr>
            <a:spLocks noGrp="1"/>
          </p:cNvSpPr>
          <p:nvPr>
            <p:ph type="ftr" sz="quarter" idx="11"/>
          </p:nvPr>
        </p:nvSpPr>
        <p:spPr/>
        <p:txBody>
          <a:bodyPr/>
          <a:lstStyle/>
          <a:p>
            <a:r>
              <a:rPr lang="it-IT" smtClean="0">
                <a:solidFill>
                  <a:srgbClr val="94C600"/>
                </a:solidFill>
              </a:rPr>
              <a:t>Pescara, 25-26 settembre 2015</a:t>
            </a:r>
            <a:endParaRPr lang="it-IT">
              <a:solidFill>
                <a:srgbClr val="94C600"/>
              </a:solidFill>
            </a:endParaRPr>
          </a:p>
        </p:txBody>
      </p:sp>
      <p:sp>
        <p:nvSpPr>
          <p:cNvPr id="6" name="Segnaposto numero diapositiva 5"/>
          <p:cNvSpPr>
            <a:spLocks noGrp="1"/>
          </p:cNvSpPr>
          <p:nvPr>
            <p:ph type="sldNum" sz="quarter" idx="12"/>
          </p:nvPr>
        </p:nvSpPr>
        <p:spPr/>
        <p:txBody>
          <a:bodyPr/>
          <a:lstStyle/>
          <a:p>
            <a:fld id="{B9886E4C-2580-433D-90AF-4A35CC4FBB40}" type="slidenum">
              <a:rPr lang="it-IT" smtClean="0"/>
              <a:pPr/>
              <a:t>62</a:t>
            </a:fld>
            <a:endParaRPr lang="it-IT"/>
          </a:p>
        </p:txBody>
      </p:sp>
    </p:spTree>
    <p:extLst>
      <p:ext uri="{BB962C8B-B14F-4D97-AF65-F5344CB8AC3E}">
        <p14:creationId xmlns:p14="http://schemas.microsoft.com/office/powerpoint/2010/main" val="3321968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745152"/>
          </a:xfrm>
        </p:spPr>
        <p:txBody>
          <a:bodyPr>
            <a:normAutofit fontScale="90000"/>
          </a:bodyPr>
          <a:lstStyle/>
          <a:p>
            <a:pPr algn="ctr"/>
            <a:r>
              <a:rPr lang="it-IT" sz="5400" dirty="0">
                <a:solidFill>
                  <a:prstClr val="black"/>
                </a:solidFill>
                <a:latin typeface="Algerian" pitchFamily="82" charset="0"/>
              </a:rPr>
              <a:t>Le frodi «</a:t>
            </a:r>
            <a:r>
              <a:rPr lang="it-IT" sz="54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a:xfrm>
            <a:off x="1043492" y="1628800"/>
            <a:ext cx="7200916" cy="4059813"/>
          </a:xfrm>
        </p:spPr>
        <p:txBody>
          <a:bodyPr>
            <a:normAutofit fontScale="85000" lnSpcReduction="10000"/>
          </a:bodyPr>
          <a:lstStyle/>
          <a:p>
            <a:pPr marL="68580" indent="0">
              <a:buNone/>
            </a:pPr>
            <a:r>
              <a:rPr lang="it-IT" dirty="0" smtClean="0"/>
              <a:t>Nei meccanismi fraudolenti (esempio di base):</a:t>
            </a:r>
          </a:p>
          <a:p>
            <a:pPr algn="just"/>
            <a:r>
              <a:rPr lang="it-IT" dirty="0" smtClean="0"/>
              <a:t>Tizio, soggetto comunitario, vende a Caio, soggetto filtro, al prezzo di €. 100,00 in regime di esenzione Iva; </a:t>
            </a:r>
          </a:p>
          <a:p>
            <a:pPr algn="just"/>
            <a:r>
              <a:rPr lang="it-IT" dirty="0" smtClean="0"/>
              <a:t>Caio, che non ha alcun interesse  a guadagnare, rivende al grossista ad un prezzo inferiore, per esempio ad € 85,00, più Iva, e quindi ad €. 102,00</a:t>
            </a:r>
          </a:p>
          <a:p>
            <a:pPr algn="just"/>
            <a:r>
              <a:rPr lang="it-IT" dirty="0" smtClean="0"/>
              <a:t>Il grossista «filtro» rivenderà al commerciante ad un prezzo appena superiore, per esempio €. 90,00 più Iva, per un prezzo di €. 108,00</a:t>
            </a:r>
          </a:p>
          <a:p>
            <a:pPr algn="just"/>
            <a:r>
              <a:rPr lang="it-IT" dirty="0"/>
              <a:t>N</a:t>
            </a:r>
            <a:r>
              <a:rPr lang="it-IT" dirty="0" smtClean="0"/>
              <a:t>ell’ipotesi di successiva rivendita del bene (nei casi di frode complessa sono coinvolti più soggetti) il bene arriverà sul mercato ad un prezzo comunque notevolmente inferiore  </a:t>
            </a:r>
          </a:p>
          <a:p>
            <a:endParaRPr lang="it-IT" dirty="0" smtClean="0"/>
          </a:p>
          <a:p>
            <a:endParaRPr lang="it-IT" dirty="0"/>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7</a:t>
            </a:fld>
            <a:endParaRPr lang="it-IT" dirty="0"/>
          </a:p>
        </p:txBody>
      </p:sp>
    </p:spTree>
    <p:extLst>
      <p:ext uri="{BB962C8B-B14F-4D97-AF65-F5344CB8AC3E}">
        <p14:creationId xmlns:p14="http://schemas.microsoft.com/office/powerpoint/2010/main" val="40331153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5400" dirty="0">
                <a:solidFill>
                  <a:prstClr val="black"/>
                </a:solidFill>
                <a:latin typeface="Algerian" pitchFamily="82" charset="0"/>
              </a:rPr>
              <a:t>Le frodi «</a:t>
            </a:r>
            <a:r>
              <a:rPr lang="it-IT" sz="54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p:txBody>
          <a:bodyPr>
            <a:normAutofit lnSpcReduction="10000"/>
          </a:bodyPr>
          <a:lstStyle/>
          <a:p>
            <a:pPr algn="just"/>
            <a:r>
              <a:rPr lang="it-IT" dirty="0" smtClean="0"/>
              <a:t>Ulteriore consistente vantaggio è ovviamente il fatto che i soggetti interposti (sia le persone fisiche che le società) sono in genere soggetti nullatenenti o irreperibili, quando esistenti, il che comporta che l’Iva portata a debito non sarà mai versata da alcuno.</a:t>
            </a:r>
          </a:p>
          <a:p>
            <a:pPr algn="just"/>
            <a:r>
              <a:rPr lang="it-IT" dirty="0" smtClean="0"/>
              <a:t>Nell’esempio fatto, sia la somma di €. 17,00 che quella successiva di €. 18,00 non saranno mai versati dai soggetti filtro.</a:t>
            </a:r>
            <a:endParaRPr lang="it-IT" dirty="0"/>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8</a:t>
            </a:fld>
            <a:endParaRPr lang="it-IT" dirty="0"/>
          </a:p>
        </p:txBody>
      </p:sp>
    </p:spTree>
    <p:extLst>
      <p:ext uri="{BB962C8B-B14F-4D97-AF65-F5344CB8AC3E}">
        <p14:creationId xmlns:p14="http://schemas.microsoft.com/office/powerpoint/2010/main" val="40331153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5400" dirty="0">
                <a:solidFill>
                  <a:prstClr val="black"/>
                </a:solidFill>
                <a:latin typeface="Algerian" pitchFamily="82" charset="0"/>
              </a:rPr>
              <a:t>Le frodi «</a:t>
            </a:r>
            <a:r>
              <a:rPr lang="it-IT" sz="5400" dirty="0" smtClean="0">
                <a:solidFill>
                  <a:prstClr val="black"/>
                </a:solidFill>
                <a:latin typeface="Algerian" pitchFamily="82" charset="0"/>
              </a:rPr>
              <a:t>carosello»</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smtClean="0"/>
              <a:t>Nelle ipotesi più complesse (da qui il nome «carosello») l’ultimo soggetto non è il rivenditore al consumatore, ma un soggetto «filtro» il quale a sua volta fa ripartire il giro rivendendo la merce ad un soggetto «UE» (in alcuni casi proprio il primo) al quale quindi non può applicare l’Iva; </a:t>
            </a:r>
          </a:p>
          <a:p>
            <a:pPr algn="just"/>
            <a:r>
              <a:rPr lang="it-IT" dirty="0" smtClean="0"/>
              <a:t>Di conseguenza, avendola lui stesso pagata (anche solo fittiziamente) e avendola annotata in contabilità, risulterà a credito di Iva di cui può persino chiedere il rimborso.</a:t>
            </a:r>
            <a:endParaRPr lang="it-IT" dirty="0"/>
          </a:p>
        </p:txBody>
      </p:sp>
      <p:sp>
        <p:nvSpPr>
          <p:cNvPr id="4" name="Segnaposto piè di pagina 3"/>
          <p:cNvSpPr>
            <a:spLocks noGrp="1"/>
          </p:cNvSpPr>
          <p:nvPr>
            <p:ph type="ftr" sz="quarter" idx="11"/>
          </p:nvPr>
        </p:nvSpPr>
        <p:spPr/>
        <p:txBody>
          <a:bodyPr/>
          <a:lstStyle/>
          <a:p>
            <a:r>
              <a:rPr lang="it-IT" dirty="0" smtClean="0"/>
              <a:t>Pescara, 25-26 settembre 2015</a:t>
            </a:r>
            <a:endParaRPr lang="it-IT" dirty="0"/>
          </a:p>
        </p:txBody>
      </p:sp>
      <p:sp>
        <p:nvSpPr>
          <p:cNvPr id="6" name="Segnaposto numero diapositiva 5"/>
          <p:cNvSpPr>
            <a:spLocks noGrp="1"/>
          </p:cNvSpPr>
          <p:nvPr>
            <p:ph type="sldNum" sz="quarter" idx="12"/>
          </p:nvPr>
        </p:nvSpPr>
        <p:spPr/>
        <p:txBody>
          <a:bodyPr/>
          <a:lstStyle/>
          <a:p>
            <a:fld id="{B9886E4C-2580-433D-90AF-4A35CC4FBB40}" type="slidenum">
              <a:rPr lang="it-IT" smtClean="0"/>
              <a:pPr/>
              <a:t>9</a:t>
            </a:fld>
            <a:endParaRPr lang="it-IT" dirty="0"/>
          </a:p>
        </p:txBody>
      </p:sp>
    </p:spTree>
    <p:extLst>
      <p:ext uri="{BB962C8B-B14F-4D97-AF65-F5344CB8AC3E}">
        <p14:creationId xmlns:p14="http://schemas.microsoft.com/office/powerpoint/2010/main" val="14368007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14_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TotalTime>
  <Words>6007</Words>
  <Application>Microsoft Office PowerPoint</Application>
  <PresentationFormat>Presentazione su schermo (4:3)</PresentationFormat>
  <Paragraphs>357</Paragraphs>
  <Slides>62</Slides>
  <Notes>0</Notes>
  <HiddenSlides>0</HiddenSlides>
  <MMClips>0</MMClips>
  <ScaleCrop>false</ScaleCrop>
  <HeadingPairs>
    <vt:vector size="4" baseType="variant">
      <vt:variant>
        <vt:lpstr>Tema</vt:lpstr>
      </vt:variant>
      <vt:variant>
        <vt:i4>3</vt:i4>
      </vt:variant>
      <vt:variant>
        <vt:lpstr>Titoli diapositive</vt:lpstr>
      </vt:variant>
      <vt:variant>
        <vt:i4>62</vt:i4>
      </vt:variant>
    </vt:vector>
  </HeadingPairs>
  <TitlesOfParts>
    <vt:vector size="65" baseType="lpstr">
      <vt:lpstr>1_Austin</vt:lpstr>
      <vt:lpstr>14_Austin</vt:lpstr>
      <vt:lpstr>Austin</vt:lpstr>
      <vt:lpstr>Le cd. frodi «CAROSELLO» </vt:lpstr>
      <vt:lpstr>Le frodi «carosello» </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vt:lpstr>
      <vt:lpstr>Le frodi carosello (ai fini delle imposte dirette)</vt:lpstr>
      <vt:lpstr>Le frodi carosello (ai fini delle imposte dirette)</vt:lpstr>
      <vt:lpstr>Le frodi carosello (ai fini delle imposte dirette)</vt:lpstr>
      <vt:lpstr>Le frodi carosello (ai fini delle imposte dirette)</vt:lpstr>
      <vt:lpstr>Dichiarazione fraudolenta mediante uso di fatture o altri documenti per operazioni inesistenti (art. 2. D.L.vo 74/2000) </vt:lpstr>
      <vt:lpstr>Il fine di evadere le imposte (art. 2. D.L.vo 74/2000) </vt:lpstr>
      <vt:lpstr>Fatture o altri documenti per operazioni inesistenti (art. 2. D.L.vo 74/2000) </vt:lpstr>
      <vt:lpstr>Fatture o altri documenti per operazioni inesistenti (art. 2. D.L.vo 74/2000) </vt:lpstr>
      <vt:lpstr>Fatture o altri documenti per operazioni inesistenti</vt:lpstr>
      <vt:lpstr>Dichiarazione fraudolenta mediante uso di fatture o altri documenti per operazioni inesistenti (art. 2. D.L.vo 74/2000) </vt:lpstr>
      <vt:lpstr>Dichiarazione fraudolenta mediante altri artifici (art. 3  D.L.vo 74/2000) </vt:lpstr>
      <vt:lpstr>L’emissione di fatture o altri documenti per operazioni inesistenti (art. 8 D.l.vo 74/2000) </vt:lpstr>
      <vt:lpstr>L’emissione di fatture o altri documenti per operazioni inesistenti (art. 8 D.l.vo 74/2000) </vt:lpstr>
      <vt:lpstr>L’emissione di fatture o altri documenti per operazioni inesistenti (art. 8 D.l. vo 74/2000) </vt:lpstr>
      <vt:lpstr>L’emissione di fatture o altri documenti per operazioni inesistenti (art. 8 D.l. vo 74/2000) </vt:lpstr>
      <vt:lpstr>L’emissione di fatture o altri documenti per operazioni inesistenti (art. 8 D.l. vo 74/2000)  </vt:lpstr>
      <vt:lpstr>L’emissione di fatture o altri documenti per operazioni inesistenti  (art. 8 D.l. vo 74/2000) </vt:lpstr>
      <vt:lpstr>L’emissione di fatture o altri documenti per operazioni inesistenti  (art. 8 D.l. vo 74/2000) </vt:lpstr>
      <vt:lpstr>L’emissione di fatture o altri documenti per operazioni inesistenti  (art. 8 D.l. vo 74/2000) </vt:lpstr>
      <vt:lpstr>L’emissione di fatture o altri documenti per operazioni inesistenti (art. 8 D.l. vo 74/2000)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Giuseppe Paderi</cp:lastModifiedBy>
  <cp:revision>83</cp:revision>
  <dcterms:created xsi:type="dcterms:W3CDTF">2015-09-01T07:44:22Z</dcterms:created>
  <dcterms:modified xsi:type="dcterms:W3CDTF">2015-09-14T11:29:56Z</dcterms:modified>
</cp:coreProperties>
</file>