
<file path=[Content_Types].xml><?xml version="1.0" encoding="utf-8"?>
<Types xmlns="http://schemas.openxmlformats.org/package/2006/content-types">
  <Default Extension="bin"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0" r:id="rId1"/>
  </p:sldMasterIdLst>
  <p:notesMasterIdLst>
    <p:notesMasterId r:id="rId53"/>
  </p:notesMasterIdLst>
  <p:handoutMasterIdLst>
    <p:handoutMasterId r:id="rId54"/>
  </p:handoutMasterIdLst>
  <p:sldIdLst>
    <p:sldId id="257" r:id="rId2"/>
    <p:sldId id="258" r:id="rId3"/>
    <p:sldId id="359" r:id="rId4"/>
    <p:sldId id="360" r:id="rId5"/>
    <p:sldId id="314" r:id="rId6"/>
    <p:sldId id="368" r:id="rId7"/>
    <p:sldId id="369" r:id="rId8"/>
    <p:sldId id="361" r:id="rId9"/>
    <p:sldId id="362" r:id="rId10"/>
    <p:sldId id="363" r:id="rId11"/>
    <p:sldId id="365" r:id="rId12"/>
    <p:sldId id="366" r:id="rId13"/>
    <p:sldId id="367" r:id="rId14"/>
    <p:sldId id="370" r:id="rId15"/>
    <p:sldId id="371" r:id="rId16"/>
    <p:sldId id="372" r:id="rId17"/>
    <p:sldId id="373" r:id="rId18"/>
    <p:sldId id="374" r:id="rId19"/>
    <p:sldId id="375" r:id="rId20"/>
    <p:sldId id="376" r:id="rId21"/>
    <p:sldId id="377" r:id="rId22"/>
    <p:sldId id="378" r:id="rId23"/>
    <p:sldId id="379" r:id="rId24"/>
    <p:sldId id="380" r:id="rId25"/>
    <p:sldId id="381" r:id="rId26"/>
    <p:sldId id="382" r:id="rId27"/>
    <p:sldId id="384" r:id="rId28"/>
    <p:sldId id="385" r:id="rId29"/>
    <p:sldId id="386" r:id="rId30"/>
    <p:sldId id="387" r:id="rId31"/>
    <p:sldId id="388" r:id="rId32"/>
    <p:sldId id="389" r:id="rId33"/>
    <p:sldId id="391" r:id="rId34"/>
    <p:sldId id="392" r:id="rId35"/>
    <p:sldId id="393" r:id="rId36"/>
    <p:sldId id="394" r:id="rId37"/>
    <p:sldId id="395" r:id="rId38"/>
    <p:sldId id="396" r:id="rId39"/>
    <p:sldId id="397" r:id="rId40"/>
    <p:sldId id="398" r:id="rId41"/>
    <p:sldId id="399" r:id="rId42"/>
    <p:sldId id="400" r:id="rId43"/>
    <p:sldId id="401" r:id="rId44"/>
    <p:sldId id="402" r:id="rId45"/>
    <p:sldId id="403" r:id="rId46"/>
    <p:sldId id="404" r:id="rId47"/>
    <p:sldId id="406" r:id="rId48"/>
    <p:sldId id="408" r:id="rId49"/>
    <p:sldId id="411" r:id="rId50"/>
    <p:sldId id="409" r:id="rId51"/>
    <p:sldId id="410" r:id="rId52"/>
  </p:sldIdLst>
  <p:sldSz cx="9144000" cy="6858000" type="screen4x3"/>
  <p:notesSz cx="6834188" cy="997902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12"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2"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2"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2"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2" charset="-128"/>
        <a:cs typeface="+mn-cs"/>
      </a:defRPr>
    </a:lvl5pPr>
    <a:lvl6pPr marL="2286000" algn="l" defTabSz="914400" rtl="0" eaLnBrk="1" latinLnBrk="0" hangingPunct="1">
      <a:defRPr kern="1200">
        <a:solidFill>
          <a:schemeClr val="tx1"/>
        </a:solidFill>
        <a:latin typeface="Arial" charset="0"/>
        <a:ea typeface="ＭＳ Ｐゴシック" pitchFamily="-112" charset="-128"/>
        <a:cs typeface="+mn-cs"/>
      </a:defRPr>
    </a:lvl6pPr>
    <a:lvl7pPr marL="2743200" algn="l" defTabSz="914400" rtl="0" eaLnBrk="1" latinLnBrk="0" hangingPunct="1">
      <a:defRPr kern="1200">
        <a:solidFill>
          <a:schemeClr val="tx1"/>
        </a:solidFill>
        <a:latin typeface="Arial" charset="0"/>
        <a:ea typeface="ＭＳ Ｐゴシック" pitchFamily="-112" charset="-128"/>
        <a:cs typeface="+mn-cs"/>
      </a:defRPr>
    </a:lvl7pPr>
    <a:lvl8pPr marL="3200400" algn="l" defTabSz="914400" rtl="0" eaLnBrk="1" latinLnBrk="0" hangingPunct="1">
      <a:defRPr kern="1200">
        <a:solidFill>
          <a:schemeClr val="tx1"/>
        </a:solidFill>
        <a:latin typeface="Arial" charset="0"/>
        <a:ea typeface="ＭＳ Ｐゴシック" pitchFamily="-112" charset="-128"/>
        <a:cs typeface="+mn-cs"/>
      </a:defRPr>
    </a:lvl8pPr>
    <a:lvl9pPr marL="3657600" algn="l" defTabSz="914400" rtl="0" eaLnBrk="1" latinLnBrk="0" hangingPunct="1">
      <a:defRPr kern="1200">
        <a:solidFill>
          <a:schemeClr val="tx1"/>
        </a:solidFill>
        <a:latin typeface="Arial" charset="0"/>
        <a:ea typeface="ＭＳ Ｐゴシック" pitchFamily="-112"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72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5346E7-279E-4BE5-8C55-C509B20CD436}" type="doc">
      <dgm:prSet loTypeId="urn:microsoft.com/office/officeart/2005/8/layout/hList6" loCatId="list" qsTypeId="urn:microsoft.com/office/officeart/2005/8/quickstyle/simple1" qsCatId="simple" csTypeId="urn:microsoft.com/office/officeart/2005/8/colors/colorful2" csCatId="colorful" phldr="1"/>
      <dgm:spPr/>
      <dgm:t>
        <a:bodyPr/>
        <a:lstStyle/>
        <a:p>
          <a:endParaRPr lang="en-IN"/>
        </a:p>
      </dgm:t>
    </dgm:pt>
    <dgm:pt modelId="{C81BA675-4BC7-4039-9318-4DCABBA1C7CA}">
      <dgm:prSet phldrT="[Text]"/>
      <dgm:spPr/>
      <dgm:t>
        <a:bodyPr/>
        <a:lstStyle/>
        <a:p>
          <a:pPr rtl="0"/>
          <a:r>
            <a:rPr lang="en-GB" b="1">
              <a:solidFill>
                <a:schemeClr val="bg1"/>
              </a:solidFill>
              <a:latin typeface="+mj-lt"/>
            </a:rPr>
            <a:t>Action 2 </a:t>
          </a:r>
        </a:p>
        <a:p>
          <a:pPr rtl="0"/>
          <a:r>
            <a:rPr lang="en-GB">
              <a:solidFill>
                <a:schemeClr val="bg1"/>
              </a:solidFill>
              <a:latin typeface="+mj-lt"/>
            </a:rPr>
            <a:t>Hybrid Mismatches</a:t>
          </a:r>
          <a:endParaRPr lang="en-IN" dirty="0">
            <a:solidFill>
              <a:schemeClr val="bg1"/>
            </a:solidFill>
          </a:endParaRPr>
        </a:p>
      </dgm:t>
    </dgm:pt>
    <dgm:pt modelId="{D777AE1E-3FB2-4F53-9D9D-051ECBE52033}" type="parTrans" cxnId="{62BC7FE7-9C33-45CB-B2BD-111C6AB89039}">
      <dgm:prSet/>
      <dgm:spPr/>
      <dgm:t>
        <a:bodyPr/>
        <a:lstStyle/>
        <a:p>
          <a:endParaRPr lang="en-IN">
            <a:solidFill>
              <a:schemeClr val="bg1"/>
            </a:solidFill>
          </a:endParaRPr>
        </a:p>
      </dgm:t>
    </dgm:pt>
    <dgm:pt modelId="{0FFFE028-BAE7-41D5-A386-F49D6AAD3AC9}" type="sibTrans" cxnId="{62BC7FE7-9C33-45CB-B2BD-111C6AB89039}">
      <dgm:prSet/>
      <dgm:spPr/>
      <dgm:t>
        <a:bodyPr/>
        <a:lstStyle/>
        <a:p>
          <a:endParaRPr lang="en-IN">
            <a:solidFill>
              <a:schemeClr val="bg1"/>
            </a:solidFill>
          </a:endParaRPr>
        </a:p>
      </dgm:t>
    </dgm:pt>
    <dgm:pt modelId="{68DA0078-531F-403C-A95A-D17D7B21DE93}">
      <dgm:prSet phldrT="[Text]"/>
      <dgm:spPr/>
      <dgm:t>
        <a:bodyPr/>
        <a:lstStyle/>
        <a:p>
          <a:pPr rtl="0"/>
          <a:r>
            <a:rPr lang="en-GB" b="1">
              <a:solidFill>
                <a:schemeClr val="bg1"/>
              </a:solidFill>
              <a:latin typeface="+mj-lt"/>
            </a:rPr>
            <a:t>Action 6</a:t>
          </a:r>
          <a:r>
            <a:rPr lang="en-GB">
              <a:solidFill>
                <a:schemeClr val="bg1"/>
              </a:solidFill>
              <a:latin typeface="+mj-lt"/>
            </a:rPr>
            <a:t> </a:t>
          </a:r>
        </a:p>
        <a:p>
          <a:pPr rtl="0"/>
          <a:r>
            <a:rPr lang="en-GB">
              <a:solidFill>
                <a:schemeClr val="bg1"/>
              </a:solidFill>
              <a:latin typeface="+mj-lt"/>
            </a:rPr>
            <a:t>Prevention of Treaty Abuse</a:t>
          </a:r>
        </a:p>
        <a:p>
          <a:pPr rtl="0"/>
          <a:endParaRPr lang="en-GB">
            <a:solidFill>
              <a:schemeClr val="bg1"/>
            </a:solidFill>
            <a:latin typeface="+mj-lt"/>
          </a:endParaRPr>
        </a:p>
        <a:p>
          <a:pPr rtl="0"/>
          <a:r>
            <a:rPr lang="en-GB" b="1">
              <a:solidFill>
                <a:schemeClr val="bg1"/>
              </a:solidFill>
              <a:latin typeface="+mj-lt"/>
            </a:rPr>
            <a:t>AGREED MINIMUM STANDARD</a:t>
          </a:r>
          <a:endParaRPr lang="en-IN" dirty="0">
            <a:solidFill>
              <a:schemeClr val="bg1"/>
            </a:solidFill>
          </a:endParaRPr>
        </a:p>
      </dgm:t>
    </dgm:pt>
    <dgm:pt modelId="{61182A88-B704-4F45-948E-B2878A57904F}" type="parTrans" cxnId="{A75596DA-E7BA-4E91-B0A1-818E423D51CD}">
      <dgm:prSet/>
      <dgm:spPr/>
      <dgm:t>
        <a:bodyPr/>
        <a:lstStyle/>
        <a:p>
          <a:endParaRPr lang="en-IN">
            <a:solidFill>
              <a:schemeClr val="bg1"/>
            </a:solidFill>
          </a:endParaRPr>
        </a:p>
      </dgm:t>
    </dgm:pt>
    <dgm:pt modelId="{34EC6A33-FD31-47B0-93E9-9C14806A23D2}" type="sibTrans" cxnId="{A75596DA-E7BA-4E91-B0A1-818E423D51CD}">
      <dgm:prSet/>
      <dgm:spPr/>
      <dgm:t>
        <a:bodyPr/>
        <a:lstStyle/>
        <a:p>
          <a:endParaRPr lang="en-IN">
            <a:solidFill>
              <a:schemeClr val="bg1"/>
            </a:solidFill>
          </a:endParaRPr>
        </a:p>
      </dgm:t>
    </dgm:pt>
    <dgm:pt modelId="{64425432-5DFF-4391-8771-41A19CC2FCFA}">
      <dgm:prSet phldrT="[Text]"/>
      <dgm:spPr/>
      <dgm:t>
        <a:bodyPr/>
        <a:lstStyle/>
        <a:p>
          <a:pPr rtl="0"/>
          <a:r>
            <a:rPr lang="en-GB" b="1">
              <a:solidFill>
                <a:schemeClr val="bg1"/>
              </a:solidFill>
              <a:latin typeface="+mj-lt"/>
            </a:rPr>
            <a:t>Action 7</a:t>
          </a:r>
          <a:r>
            <a:rPr lang="en-GB">
              <a:solidFill>
                <a:schemeClr val="bg1"/>
              </a:solidFill>
              <a:latin typeface="+mj-lt"/>
            </a:rPr>
            <a:t> </a:t>
          </a:r>
        </a:p>
        <a:p>
          <a:pPr rtl="0"/>
          <a:r>
            <a:rPr lang="en-GB">
              <a:solidFill>
                <a:schemeClr val="bg1"/>
              </a:solidFill>
              <a:latin typeface="+mj-lt"/>
            </a:rPr>
            <a:t>Avoidance of Permanent Establishment Status</a:t>
          </a:r>
          <a:endParaRPr lang="en-IN" dirty="0">
            <a:solidFill>
              <a:schemeClr val="bg1"/>
            </a:solidFill>
          </a:endParaRPr>
        </a:p>
      </dgm:t>
    </dgm:pt>
    <dgm:pt modelId="{574D164D-CF11-4434-ABD8-75CFB6C6BBBE}" type="parTrans" cxnId="{ADB28467-B900-4463-B609-1DC427CBA044}">
      <dgm:prSet/>
      <dgm:spPr/>
      <dgm:t>
        <a:bodyPr/>
        <a:lstStyle/>
        <a:p>
          <a:endParaRPr lang="en-IN">
            <a:solidFill>
              <a:schemeClr val="bg1"/>
            </a:solidFill>
          </a:endParaRPr>
        </a:p>
      </dgm:t>
    </dgm:pt>
    <dgm:pt modelId="{E1A454CC-55D6-4EB3-A6C5-EF81B87BBDAD}" type="sibTrans" cxnId="{ADB28467-B900-4463-B609-1DC427CBA044}">
      <dgm:prSet/>
      <dgm:spPr/>
      <dgm:t>
        <a:bodyPr/>
        <a:lstStyle/>
        <a:p>
          <a:endParaRPr lang="en-IN">
            <a:solidFill>
              <a:schemeClr val="bg1"/>
            </a:solidFill>
          </a:endParaRPr>
        </a:p>
      </dgm:t>
    </dgm:pt>
    <dgm:pt modelId="{EF902E08-3FE1-460E-8733-FEBA0F914339}">
      <dgm:prSet/>
      <dgm:spPr/>
      <dgm:t>
        <a:bodyPr/>
        <a:lstStyle/>
        <a:p>
          <a:pPr rtl="0"/>
          <a:r>
            <a:rPr lang="en-GB" b="1" dirty="0">
              <a:solidFill>
                <a:schemeClr val="bg1"/>
              </a:solidFill>
              <a:latin typeface="+mj-lt"/>
            </a:rPr>
            <a:t>Action 14</a:t>
          </a:r>
        </a:p>
        <a:p>
          <a:pPr rtl="0"/>
          <a:endParaRPr lang="en-GB" b="1" dirty="0">
            <a:solidFill>
              <a:schemeClr val="bg1"/>
            </a:solidFill>
            <a:latin typeface="+mj-lt"/>
          </a:endParaRPr>
        </a:p>
        <a:p>
          <a:pPr rtl="0"/>
          <a:r>
            <a:rPr lang="en-GB" dirty="0">
              <a:solidFill>
                <a:schemeClr val="bg1"/>
              </a:solidFill>
              <a:latin typeface="+mj-lt"/>
            </a:rPr>
            <a:t>Improving Dispute Resolution</a:t>
          </a:r>
        </a:p>
        <a:p>
          <a:pPr rtl="0"/>
          <a:endParaRPr lang="en-GB" b="1" dirty="0">
            <a:solidFill>
              <a:schemeClr val="bg1"/>
            </a:solidFill>
            <a:latin typeface="+mj-lt"/>
          </a:endParaRPr>
        </a:p>
        <a:p>
          <a:pPr rtl="0"/>
          <a:r>
            <a:rPr lang="en-GB" b="1" dirty="0">
              <a:solidFill>
                <a:schemeClr val="bg1"/>
              </a:solidFill>
              <a:latin typeface="+mj-lt"/>
            </a:rPr>
            <a:t>AGREED MINIMUM STANDARD </a:t>
          </a:r>
          <a:endParaRPr lang="en-IN" dirty="0">
            <a:solidFill>
              <a:schemeClr val="bg1"/>
            </a:solidFill>
          </a:endParaRPr>
        </a:p>
      </dgm:t>
    </dgm:pt>
    <dgm:pt modelId="{A26E960D-E3BB-4A35-857E-1D2E5FA7967F}" type="parTrans" cxnId="{9A748D49-1172-42D9-931F-180F37DB7D61}">
      <dgm:prSet/>
      <dgm:spPr/>
      <dgm:t>
        <a:bodyPr/>
        <a:lstStyle/>
        <a:p>
          <a:endParaRPr lang="en-IN">
            <a:solidFill>
              <a:schemeClr val="bg1"/>
            </a:solidFill>
          </a:endParaRPr>
        </a:p>
      </dgm:t>
    </dgm:pt>
    <dgm:pt modelId="{FA38EE66-1975-4055-B527-905D54FB01F5}" type="sibTrans" cxnId="{9A748D49-1172-42D9-931F-180F37DB7D61}">
      <dgm:prSet/>
      <dgm:spPr/>
      <dgm:t>
        <a:bodyPr/>
        <a:lstStyle/>
        <a:p>
          <a:endParaRPr lang="en-IN">
            <a:solidFill>
              <a:schemeClr val="bg1"/>
            </a:solidFill>
          </a:endParaRPr>
        </a:p>
      </dgm:t>
    </dgm:pt>
    <dgm:pt modelId="{5E343EF4-1C0F-4AF0-BFA9-20E03E701ED9}" type="pres">
      <dgm:prSet presAssocID="{415346E7-279E-4BE5-8C55-C509B20CD436}" presName="Name0" presStyleCnt="0">
        <dgm:presLayoutVars>
          <dgm:dir/>
          <dgm:resizeHandles val="exact"/>
        </dgm:presLayoutVars>
      </dgm:prSet>
      <dgm:spPr/>
    </dgm:pt>
    <dgm:pt modelId="{10A9F91F-C41F-4632-B580-B80C7217630A}" type="pres">
      <dgm:prSet presAssocID="{C81BA675-4BC7-4039-9318-4DCABBA1C7CA}" presName="node" presStyleLbl="node1" presStyleIdx="0" presStyleCnt="4">
        <dgm:presLayoutVars>
          <dgm:bulletEnabled val="1"/>
        </dgm:presLayoutVars>
      </dgm:prSet>
      <dgm:spPr/>
    </dgm:pt>
    <dgm:pt modelId="{3AB1BDBD-3350-4F27-97E3-C30DCCB74AA4}" type="pres">
      <dgm:prSet presAssocID="{0FFFE028-BAE7-41D5-A386-F49D6AAD3AC9}" presName="sibTrans" presStyleCnt="0"/>
      <dgm:spPr/>
    </dgm:pt>
    <dgm:pt modelId="{BC65973F-C3B1-4F23-92A3-A280ADBC3705}" type="pres">
      <dgm:prSet presAssocID="{68DA0078-531F-403C-A95A-D17D7B21DE93}" presName="node" presStyleLbl="node1" presStyleIdx="1" presStyleCnt="4">
        <dgm:presLayoutVars>
          <dgm:bulletEnabled val="1"/>
        </dgm:presLayoutVars>
      </dgm:prSet>
      <dgm:spPr/>
    </dgm:pt>
    <dgm:pt modelId="{1FE2C36A-F13C-41BB-B408-BC8E5FF3DA6D}" type="pres">
      <dgm:prSet presAssocID="{34EC6A33-FD31-47B0-93E9-9C14806A23D2}" presName="sibTrans" presStyleCnt="0"/>
      <dgm:spPr/>
    </dgm:pt>
    <dgm:pt modelId="{DE43E20C-0774-406F-99B7-8505B9F3D312}" type="pres">
      <dgm:prSet presAssocID="{64425432-5DFF-4391-8771-41A19CC2FCFA}" presName="node" presStyleLbl="node1" presStyleIdx="2" presStyleCnt="4">
        <dgm:presLayoutVars>
          <dgm:bulletEnabled val="1"/>
        </dgm:presLayoutVars>
      </dgm:prSet>
      <dgm:spPr/>
    </dgm:pt>
    <dgm:pt modelId="{4F53141A-FC81-40E4-AB62-F0E9A9456C36}" type="pres">
      <dgm:prSet presAssocID="{E1A454CC-55D6-4EB3-A6C5-EF81B87BBDAD}" presName="sibTrans" presStyleCnt="0"/>
      <dgm:spPr/>
    </dgm:pt>
    <dgm:pt modelId="{B86DFA6A-873D-4D85-B952-D7D73E2C3EEA}" type="pres">
      <dgm:prSet presAssocID="{EF902E08-3FE1-460E-8733-FEBA0F914339}" presName="node" presStyleLbl="node1" presStyleIdx="3" presStyleCnt="4">
        <dgm:presLayoutVars>
          <dgm:bulletEnabled val="1"/>
        </dgm:presLayoutVars>
      </dgm:prSet>
      <dgm:spPr/>
    </dgm:pt>
  </dgm:ptLst>
  <dgm:cxnLst>
    <dgm:cxn modelId="{A35CBF09-7350-40F2-9D06-F552C644A520}" type="presOf" srcId="{68DA0078-531F-403C-A95A-D17D7B21DE93}" destId="{BC65973F-C3B1-4F23-92A3-A280ADBC3705}" srcOrd="0" destOrd="0" presId="urn:microsoft.com/office/officeart/2005/8/layout/hList6"/>
    <dgm:cxn modelId="{15CF3411-ED12-454C-BD57-436D07DF9F77}" type="presOf" srcId="{415346E7-279E-4BE5-8C55-C509B20CD436}" destId="{5E343EF4-1C0F-4AF0-BFA9-20E03E701ED9}" srcOrd="0" destOrd="0" presId="urn:microsoft.com/office/officeart/2005/8/layout/hList6"/>
    <dgm:cxn modelId="{6BD73E42-AB1C-4428-9F67-6C0F96295E7C}" type="presOf" srcId="{C81BA675-4BC7-4039-9318-4DCABBA1C7CA}" destId="{10A9F91F-C41F-4632-B580-B80C7217630A}" srcOrd="0" destOrd="0" presId="urn:microsoft.com/office/officeart/2005/8/layout/hList6"/>
    <dgm:cxn modelId="{ADB28467-B900-4463-B609-1DC427CBA044}" srcId="{415346E7-279E-4BE5-8C55-C509B20CD436}" destId="{64425432-5DFF-4391-8771-41A19CC2FCFA}" srcOrd="2" destOrd="0" parTransId="{574D164D-CF11-4434-ABD8-75CFB6C6BBBE}" sibTransId="{E1A454CC-55D6-4EB3-A6C5-EF81B87BBDAD}"/>
    <dgm:cxn modelId="{9A748D49-1172-42D9-931F-180F37DB7D61}" srcId="{415346E7-279E-4BE5-8C55-C509B20CD436}" destId="{EF902E08-3FE1-460E-8733-FEBA0F914339}" srcOrd="3" destOrd="0" parTransId="{A26E960D-E3BB-4A35-857E-1D2E5FA7967F}" sibTransId="{FA38EE66-1975-4055-B527-905D54FB01F5}"/>
    <dgm:cxn modelId="{589EDF59-CFDD-46AD-8A81-CB85019E0326}" type="presOf" srcId="{64425432-5DFF-4391-8771-41A19CC2FCFA}" destId="{DE43E20C-0774-406F-99B7-8505B9F3D312}" srcOrd="0" destOrd="0" presId="urn:microsoft.com/office/officeart/2005/8/layout/hList6"/>
    <dgm:cxn modelId="{0785D9A9-79AC-40F9-BABA-98E332A80A99}" type="presOf" srcId="{EF902E08-3FE1-460E-8733-FEBA0F914339}" destId="{B86DFA6A-873D-4D85-B952-D7D73E2C3EEA}" srcOrd="0" destOrd="0" presId="urn:microsoft.com/office/officeart/2005/8/layout/hList6"/>
    <dgm:cxn modelId="{A75596DA-E7BA-4E91-B0A1-818E423D51CD}" srcId="{415346E7-279E-4BE5-8C55-C509B20CD436}" destId="{68DA0078-531F-403C-A95A-D17D7B21DE93}" srcOrd="1" destOrd="0" parTransId="{61182A88-B704-4F45-948E-B2878A57904F}" sibTransId="{34EC6A33-FD31-47B0-93E9-9C14806A23D2}"/>
    <dgm:cxn modelId="{62BC7FE7-9C33-45CB-B2BD-111C6AB89039}" srcId="{415346E7-279E-4BE5-8C55-C509B20CD436}" destId="{C81BA675-4BC7-4039-9318-4DCABBA1C7CA}" srcOrd="0" destOrd="0" parTransId="{D777AE1E-3FB2-4F53-9D9D-051ECBE52033}" sibTransId="{0FFFE028-BAE7-41D5-A386-F49D6AAD3AC9}"/>
    <dgm:cxn modelId="{99FD2CF5-8EA0-44A3-A2A8-6E76E7C0A752}" type="presParOf" srcId="{5E343EF4-1C0F-4AF0-BFA9-20E03E701ED9}" destId="{10A9F91F-C41F-4632-B580-B80C7217630A}" srcOrd="0" destOrd="0" presId="urn:microsoft.com/office/officeart/2005/8/layout/hList6"/>
    <dgm:cxn modelId="{1D889398-4F03-4486-88B3-FE252B9DD2B4}" type="presParOf" srcId="{5E343EF4-1C0F-4AF0-BFA9-20E03E701ED9}" destId="{3AB1BDBD-3350-4F27-97E3-C30DCCB74AA4}" srcOrd="1" destOrd="0" presId="urn:microsoft.com/office/officeart/2005/8/layout/hList6"/>
    <dgm:cxn modelId="{659D1870-0374-4E79-96EB-E345BDB8CD67}" type="presParOf" srcId="{5E343EF4-1C0F-4AF0-BFA9-20E03E701ED9}" destId="{BC65973F-C3B1-4F23-92A3-A280ADBC3705}" srcOrd="2" destOrd="0" presId="urn:microsoft.com/office/officeart/2005/8/layout/hList6"/>
    <dgm:cxn modelId="{771ADF06-AF1E-45A6-B055-404DB63094FD}" type="presParOf" srcId="{5E343EF4-1C0F-4AF0-BFA9-20E03E701ED9}" destId="{1FE2C36A-F13C-41BB-B408-BC8E5FF3DA6D}" srcOrd="3" destOrd="0" presId="urn:microsoft.com/office/officeart/2005/8/layout/hList6"/>
    <dgm:cxn modelId="{872A7F35-E5F9-4E8E-BEED-2038F40129EA}" type="presParOf" srcId="{5E343EF4-1C0F-4AF0-BFA9-20E03E701ED9}" destId="{DE43E20C-0774-406F-99B7-8505B9F3D312}" srcOrd="4" destOrd="0" presId="urn:microsoft.com/office/officeart/2005/8/layout/hList6"/>
    <dgm:cxn modelId="{647D2E76-7611-4CBE-917D-77583DBF8AA2}" type="presParOf" srcId="{5E343EF4-1C0F-4AF0-BFA9-20E03E701ED9}" destId="{4F53141A-FC81-40E4-AB62-F0E9A9456C36}" srcOrd="5" destOrd="0" presId="urn:microsoft.com/office/officeart/2005/8/layout/hList6"/>
    <dgm:cxn modelId="{4F0F642F-1F30-4FF9-91C3-AA9F621B6964}" type="presParOf" srcId="{5E343EF4-1C0F-4AF0-BFA9-20E03E701ED9}" destId="{B86DFA6A-873D-4D85-B952-D7D73E2C3EEA}"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6BEE32-F2E6-4E32-B05F-FBA034EE596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IN"/>
        </a:p>
      </dgm:t>
    </dgm:pt>
    <dgm:pt modelId="{CCAA5806-4543-46E3-ADD9-92B3FF50BF96}">
      <dgm:prSet/>
      <dgm:spPr/>
      <dgm:t>
        <a:bodyPr/>
        <a:lstStyle/>
        <a:p>
          <a:pPr rtl="0"/>
          <a:r>
            <a:rPr lang="en-GB" b="1" dirty="0">
              <a:solidFill>
                <a:schemeClr val="bg1"/>
              </a:solidFill>
            </a:rPr>
            <a:t>Developed by more than 100 countries and jurisdictions: Ad-hoc Group of Experts</a:t>
          </a:r>
          <a:endParaRPr lang="en-IN" b="1" dirty="0">
            <a:solidFill>
              <a:schemeClr val="bg1"/>
            </a:solidFill>
          </a:endParaRPr>
        </a:p>
      </dgm:t>
    </dgm:pt>
    <dgm:pt modelId="{0C6D4086-FC4C-4E3C-81A7-F5B0B6545F51}" type="parTrans" cxnId="{CFA405C5-E4C9-4FDC-B349-196C2C43E2DC}">
      <dgm:prSet/>
      <dgm:spPr/>
      <dgm:t>
        <a:bodyPr/>
        <a:lstStyle/>
        <a:p>
          <a:endParaRPr lang="en-IN" b="1">
            <a:solidFill>
              <a:schemeClr val="bg1"/>
            </a:solidFill>
          </a:endParaRPr>
        </a:p>
      </dgm:t>
    </dgm:pt>
    <dgm:pt modelId="{AAA7828F-AF94-4C26-9010-4D262802F62D}" type="sibTrans" cxnId="{CFA405C5-E4C9-4FDC-B349-196C2C43E2DC}">
      <dgm:prSet/>
      <dgm:spPr/>
      <dgm:t>
        <a:bodyPr/>
        <a:lstStyle/>
        <a:p>
          <a:endParaRPr lang="en-IN" b="1">
            <a:solidFill>
              <a:schemeClr val="bg1"/>
            </a:solidFill>
          </a:endParaRPr>
        </a:p>
      </dgm:t>
    </dgm:pt>
    <dgm:pt modelId="{38E68605-FB9B-4DF6-9B1C-16B499F610D2}">
      <dgm:prSet/>
      <dgm:spPr/>
      <dgm:t>
        <a:bodyPr/>
        <a:lstStyle/>
        <a:p>
          <a:pPr rtl="0"/>
          <a:r>
            <a:rPr lang="en-GB" b="1" dirty="0">
              <a:solidFill>
                <a:schemeClr val="bg1"/>
              </a:solidFill>
            </a:rPr>
            <a:t>Modification of thousands of existing tax treaties</a:t>
          </a:r>
          <a:endParaRPr lang="en-IN" b="1" dirty="0">
            <a:solidFill>
              <a:schemeClr val="bg1"/>
            </a:solidFill>
          </a:endParaRPr>
        </a:p>
      </dgm:t>
    </dgm:pt>
    <dgm:pt modelId="{9781B172-5874-44F1-91C7-CCB43EBE3124}" type="parTrans" cxnId="{8D14B7ED-0783-4435-A913-0F209E9FA6E6}">
      <dgm:prSet/>
      <dgm:spPr/>
      <dgm:t>
        <a:bodyPr/>
        <a:lstStyle/>
        <a:p>
          <a:endParaRPr lang="en-IN" b="1">
            <a:solidFill>
              <a:schemeClr val="bg1"/>
            </a:solidFill>
          </a:endParaRPr>
        </a:p>
      </dgm:t>
    </dgm:pt>
    <dgm:pt modelId="{898DC295-7A44-4A04-9D26-2C6CB5CFCA4F}" type="sibTrans" cxnId="{8D14B7ED-0783-4435-A913-0F209E9FA6E6}">
      <dgm:prSet/>
      <dgm:spPr/>
      <dgm:t>
        <a:bodyPr/>
        <a:lstStyle/>
        <a:p>
          <a:endParaRPr lang="en-IN" b="1">
            <a:solidFill>
              <a:schemeClr val="bg1"/>
            </a:solidFill>
          </a:endParaRPr>
        </a:p>
      </dgm:t>
    </dgm:pt>
    <dgm:pt modelId="{6A76D2DB-3821-4610-85B7-A1A218BAD100}">
      <dgm:prSet/>
      <dgm:spPr/>
      <dgm:t>
        <a:bodyPr/>
        <a:lstStyle/>
        <a:p>
          <a:pPr rtl="0"/>
          <a:r>
            <a:rPr lang="en-GB" b="1">
              <a:solidFill>
                <a:schemeClr val="bg1"/>
              </a:solidFill>
            </a:rPr>
            <a:t>Accommodation of different tax treaty policies </a:t>
          </a:r>
          <a:endParaRPr lang="en-IN" b="1">
            <a:solidFill>
              <a:schemeClr val="bg1"/>
            </a:solidFill>
          </a:endParaRPr>
        </a:p>
      </dgm:t>
    </dgm:pt>
    <dgm:pt modelId="{1B9FFF96-2FA2-4530-9987-8225514F707E}" type="parTrans" cxnId="{DA3EF297-6C5D-4ED7-BE46-56145C7F4925}">
      <dgm:prSet/>
      <dgm:spPr/>
      <dgm:t>
        <a:bodyPr/>
        <a:lstStyle/>
        <a:p>
          <a:endParaRPr lang="en-IN" b="1">
            <a:solidFill>
              <a:schemeClr val="bg1"/>
            </a:solidFill>
          </a:endParaRPr>
        </a:p>
      </dgm:t>
    </dgm:pt>
    <dgm:pt modelId="{D6DAD07E-EC33-4550-9E12-E5D576EF05B7}" type="sibTrans" cxnId="{DA3EF297-6C5D-4ED7-BE46-56145C7F4925}">
      <dgm:prSet/>
      <dgm:spPr/>
      <dgm:t>
        <a:bodyPr/>
        <a:lstStyle/>
        <a:p>
          <a:endParaRPr lang="en-IN" b="1">
            <a:solidFill>
              <a:schemeClr val="bg1"/>
            </a:solidFill>
          </a:endParaRPr>
        </a:p>
      </dgm:t>
    </dgm:pt>
    <dgm:pt modelId="{396D7D78-AF61-4063-A647-976D6BF93663}">
      <dgm:prSet/>
      <dgm:spPr/>
      <dgm:t>
        <a:bodyPr/>
        <a:lstStyle/>
        <a:p>
          <a:pPr rtl="0"/>
          <a:r>
            <a:rPr lang="en-GB" b="1">
              <a:solidFill>
                <a:schemeClr val="bg1"/>
              </a:solidFill>
            </a:rPr>
            <a:t>English and French text authentic</a:t>
          </a:r>
        </a:p>
        <a:p>
          <a:pPr rtl="0"/>
          <a:r>
            <a:rPr lang="en-GB" b="1" i="1">
              <a:solidFill>
                <a:schemeClr val="bg1"/>
              </a:solidFill>
            </a:rPr>
            <a:t>(Countries are preparing additional language versions)</a:t>
          </a:r>
          <a:endParaRPr lang="en-IN" b="1" dirty="0">
            <a:solidFill>
              <a:schemeClr val="bg1"/>
            </a:solidFill>
          </a:endParaRPr>
        </a:p>
      </dgm:t>
    </dgm:pt>
    <dgm:pt modelId="{11B46142-9DA2-45AB-AA6B-7D9B115914FE}" type="parTrans" cxnId="{BB2DE385-3A93-46F8-8654-590DB2A32D96}">
      <dgm:prSet/>
      <dgm:spPr/>
      <dgm:t>
        <a:bodyPr/>
        <a:lstStyle/>
        <a:p>
          <a:endParaRPr lang="en-IN" b="1">
            <a:solidFill>
              <a:schemeClr val="bg1"/>
            </a:solidFill>
          </a:endParaRPr>
        </a:p>
      </dgm:t>
    </dgm:pt>
    <dgm:pt modelId="{88961F94-BB50-4C5F-AD18-6B38080AADE2}" type="sibTrans" cxnId="{BB2DE385-3A93-46F8-8654-590DB2A32D96}">
      <dgm:prSet/>
      <dgm:spPr/>
      <dgm:t>
        <a:bodyPr/>
        <a:lstStyle/>
        <a:p>
          <a:endParaRPr lang="en-IN" b="1">
            <a:solidFill>
              <a:schemeClr val="bg1"/>
            </a:solidFill>
          </a:endParaRPr>
        </a:p>
      </dgm:t>
    </dgm:pt>
    <dgm:pt modelId="{1EAA0512-057B-4B5F-A44C-C475932AA493}" type="pres">
      <dgm:prSet presAssocID="{456BEE32-F2E6-4E32-B05F-FBA034EE5968}" presName="linear" presStyleCnt="0">
        <dgm:presLayoutVars>
          <dgm:animLvl val="lvl"/>
          <dgm:resizeHandles val="exact"/>
        </dgm:presLayoutVars>
      </dgm:prSet>
      <dgm:spPr/>
    </dgm:pt>
    <dgm:pt modelId="{ED5F4334-D8C6-4BD7-8DC8-3B2968E5A1B2}" type="pres">
      <dgm:prSet presAssocID="{CCAA5806-4543-46E3-ADD9-92B3FF50BF96}" presName="parentText" presStyleLbl="node1" presStyleIdx="0" presStyleCnt="4" custLinFactNeighborY="41998">
        <dgm:presLayoutVars>
          <dgm:chMax val="0"/>
          <dgm:bulletEnabled val="1"/>
        </dgm:presLayoutVars>
      </dgm:prSet>
      <dgm:spPr/>
    </dgm:pt>
    <dgm:pt modelId="{A0C7D922-7AB1-46C0-BE7B-B131E92FCB8A}" type="pres">
      <dgm:prSet presAssocID="{AAA7828F-AF94-4C26-9010-4D262802F62D}" presName="spacer" presStyleCnt="0"/>
      <dgm:spPr/>
    </dgm:pt>
    <dgm:pt modelId="{3BFE1FA0-D291-4ACF-8714-6E2F2D42C2C3}" type="pres">
      <dgm:prSet presAssocID="{38E68605-FB9B-4DF6-9B1C-16B499F610D2}" presName="parentText" presStyleLbl="node1" presStyleIdx="1" presStyleCnt="4">
        <dgm:presLayoutVars>
          <dgm:chMax val="0"/>
          <dgm:bulletEnabled val="1"/>
        </dgm:presLayoutVars>
      </dgm:prSet>
      <dgm:spPr/>
    </dgm:pt>
    <dgm:pt modelId="{447E81D1-ECFA-403D-95FD-A27CFF03CB3C}" type="pres">
      <dgm:prSet presAssocID="{898DC295-7A44-4A04-9D26-2C6CB5CFCA4F}" presName="spacer" presStyleCnt="0"/>
      <dgm:spPr/>
    </dgm:pt>
    <dgm:pt modelId="{99FC7255-572D-4602-AAA9-F1E568670D05}" type="pres">
      <dgm:prSet presAssocID="{6A76D2DB-3821-4610-85B7-A1A218BAD100}" presName="parentText" presStyleLbl="node1" presStyleIdx="2" presStyleCnt="4">
        <dgm:presLayoutVars>
          <dgm:chMax val="0"/>
          <dgm:bulletEnabled val="1"/>
        </dgm:presLayoutVars>
      </dgm:prSet>
      <dgm:spPr/>
    </dgm:pt>
    <dgm:pt modelId="{485BB368-86EA-4104-8E13-26F48E6A63F2}" type="pres">
      <dgm:prSet presAssocID="{D6DAD07E-EC33-4550-9E12-E5D576EF05B7}" presName="spacer" presStyleCnt="0"/>
      <dgm:spPr/>
    </dgm:pt>
    <dgm:pt modelId="{CC40FF80-FA8B-409F-8DB8-4D48A9D31907}" type="pres">
      <dgm:prSet presAssocID="{396D7D78-AF61-4063-A647-976D6BF93663}" presName="parentText" presStyleLbl="node1" presStyleIdx="3" presStyleCnt="4">
        <dgm:presLayoutVars>
          <dgm:chMax val="0"/>
          <dgm:bulletEnabled val="1"/>
        </dgm:presLayoutVars>
      </dgm:prSet>
      <dgm:spPr/>
    </dgm:pt>
  </dgm:ptLst>
  <dgm:cxnLst>
    <dgm:cxn modelId="{AA3AEC1B-CB8D-46B5-9F36-CB14CFF9AA5C}" type="presOf" srcId="{396D7D78-AF61-4063-A647-976D6BF93663}" destId="{CC40FF80-FA8B-409F-8DB8-4D48A9D31907}" srcOrd="0" destOrd="0" presId="urn:microsoft.com/office/officeart/2005/8/layout/vList2"/>
    <dgm:cxn modelId="{BB92FB63-64BF-47DA-B6D4-AEEBFB11F760}" type="presOf" srcId="{456BEE32-F2E6-4E32-B05F-FBA034EE5968}" destId="{1EAA0512-057B-4B5F-A44C-C475932AA493}" srcOrd="0" destOrd="0" presId="urn:microsoft.com/office/officeart/2005/8/layout/vList2"/>
    <dgm:cxn modelId="{53B83485-E363-438B-9EB9-67029C1B9DEF}" type="presOf" srcId="{38E68605-FB9B-4DF6-9B1C-16B499F610D2}" destId="{3BFE1FA0-D291-4ACF-8714-6E2F2D42C2C3}" srcOrd="0" destOrd="0" presId="urn:microsoft.com/office/officeart/2005/8/layout/vList2"/>
    <dgm:cxn modelId="{BB2DE385-3A93-46F8-8654-590DB2A32D96}" srcId="{456BEE32-F2E6-4E32-B05F-FBA034EE5968}" destId="{396D7D78-AF61-4063-A647-976D6BF93663}" srcOrd="3" destOrd="0" parTransId="{11B46142-9DA2-45AB-AA6B-7D9B115914FE}" sibTransId="{88961F94-BB50-4C5F-AD18-6B38080AADE2}"/>
    <dgm:cxn modelId="{11ECD188-8B6F-40B2-8FD9-57F8B6BB28EB}" type="presOf" srcId="{6A76D2DB-3821-4610-85B7-A1A218BAD100}" destId="{99FC7255-572D-4602-AAA9-F1E568670D05}" srcOrd="0" destOrd="0" presId="urn:microsoft.com/office/officeart/2005/8/layout/vList2"/>
    <dgm:cxn modelId="{DA3EF297-6C5D-4ED7-BE46-56145C7F4925}" srcId="{456BEE32-F2E6-4E32-B05F-FBA034EE5968}" destId="{6A76D2DB-3821-4610-85B7-A1A218BAD100}" srcOrd="2" destOrd="0" parTransId="{1B9FFF96-2FA2-4530-9987-8225514F707E}" sibTransId="{D6DAD07E-EC33-4550-9E12-E5D576EF05B7}"/>
    <dgm:cxn modelId="{6E7421A1-E52B-4BDC-B891-19936176B3FC}" type="presOf" srcId="{CCAA5806-4543-46E3-ADD9-92B3FF50BF96}" destId="{ED5F4334-D8C6-4BD7-8DC8-3B2968E5A1B2}" srcOrd="0" destOrd="0" presId="urn:microsoft.com/office/officeart/2005/8/layout/vList2"/>
    <dgm:cxn modelId="{CFA405C5-E4C9-4FDC-B349-196C2C43E2DC}" srcId="{456BEE32-F2E6-4E32-B05F-FBA034EE5968}" destId="{CCAA5806-4543-46E3-ADD9-92B3FF50BF96}" srcOrd="0" destOrd="0" parTransId="{0C6D4086-FC4C-4E3C-81A7-F5B0B6545F51}" sibTransId="{AAA7828F-AF94-4C26-9010-4D262802F62D}"/>
    <dgm:cxn modelId="{8D14B7ED-0783-4435-A913-0F209E9FA6E6}" srcId="{456BEE32-F2E6-4E32-B05F-FBA034EE5968}" destId="{38E68605-FB9B-4DF6-9B1C-16B499F610D2}" srcOrd="1" destOrd="0" parTransId="{9781B172-5874-44F1-91C7-CCB43EBE3124}" sibTransId="{898DC295-7A44-4A04-9D26-2C6CB5CFCA4F}"/>
    <dgm:cxn modelId="{EC4E551C-0EDA-4932-91C7-7AFE845D068A}" type="presParOf" srcId="{1EAA0512-057B-4B5F-A44C-C475932AA493}" destId="{ED5F4334-D8C6-4BD7-8DC8-3B2968E5A1B2}" srcOrd="0" destOrd="0" presId="urn:microsoft.com/office/officeart/2005/8/layout/vList2"/>
    <dgm:cxn modelId="{6587F8B3-31F1-440C-93A6-9EABBD7DBB78}" type="presParOf" srcId="{1EAA0512-057B-4B5F-A44C-C475932AA493}" destId="{A0C7D922-7AB1-46C0-BE7B-B131E92FCB8A}" srcOrd="1" destOrd="0" presId="urn:microsoft.com/office/officeart/2005/8/layout/vList2"/>
    <dgm:cxn modelId="{2C3FBC62-17AE-49E8-A238-F4864B9CC94A}" type="presParOf" srcId="{1EAA0512-057B-4B5F-A44C-C475932AA493}" destId="{3BFE1FA0-D291-4ACF-8714-6E2F2D42C2C3}" srcOrd="2" destOrd="0" presId="urn:microsoft.com/office/officeart/2005/8/layout/vList2"/>
    <dgm:cxn modelId="{8A226D3A-16E4-44C2-B55D-61BDAF8F5674}" type="presParOf" srcId="{1EAA0512-057B-4B5F-A44C-C475932AA493}" destId="{447E81D1-ECFA-403D-95FD-A27CFF03CB3C}" srcOrd="3" destOrd="0" presId="urn:microsoft.com/office/officeart/2005/8/layout/vList2"/>
    <dgm:cxn modelId="{7FB5F972-E4BA-48C6-B0B8-A2BD4AE5B2BC}" type="presParOf" srcId="{1EAA0512-057B-4B5F-A44C-C475932AA493}" destId="{99FC7255-572D-4602-AAA9-F1E568670D05}" srcOrd="4" destOrd="0" presId="urn:microsoft.com/office/officeart/2005/8/layout/vList2"/>
    <dgm:cxn modelId="{74F458C3-C8D3-4104-BEC8-75B18F2F5234}" type="presParOf" srcId="{1EAA0512-057B-4B5F-A44C-C475932AA493}" destId="{485BB368-86EA-4104-8E13-26F48E6A63F2}" srcOrd="5" destOrd="0" presId="urn:microsoft.com/office/officeart/2005/8/layout/vList2"/>
    <dgm:cxn modelId="{F2E39C47-EC01-4517-B5E4-C7F42492FCE5}" type="presParOf" srcId="{1EAA0512-057B-4B5F-A44C-C475932AA493}" destId="{CC40FF80-FA8B-409F-8DB8-4D48A9D3190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C10F03-EC41-4E38-83CA-E58FE84C10C0}" type="doc">
      <dgm:prSet loTypeId="urn:microsoft.com/office/officeart/2005/8/layout/hierarchy4" loCatId="list" qsTypeId="urn:microsoft.com/office/officeart/2005/8/quickstyle/simple1" qsCatId="simple" csTypeId="urn:microsoft.com/office/officeart/2005/8/colors/colorful3" csCatId="colorful" phldr="1"/>
      <dgm:spPr/>
      <dgm:t>
        <a:bodyPr/>
        <a:lstStyle/>
        <a:p>
          <a:endParaRPr lang="en-IN"/>
        </a:p>
      </dgm:t>
    </dgm:pt>
    <dgm:pt modelId="{D2F896F3-01BB-416B-A782-19BA6354C5DF}">
      <dgm:prSet custT="1"/>
      <dgm:spPr/>
      <dgm:t>
        <a:bodyPr/>
        <a:lstStyle/>
        <a:p>
          <a:pPr rtl="0"/>
          <a:r>
            <a:rPr lang="en-GB" sz="1500" b="1" dirty="0"/>
            <a:t>Specifying tax treaties covered</a:t>
          </a:r>
          <a:endParaRPr lang="en-IN" sz="1500" dirty="0"/>
        </a:p>
      </dgm:t>
    </dgm:pt>
    <dgm:pt modelId="{C7704050-FE50-41B9-A954-89350CBCF03C}" type="parTrans" cxnId="{4CF6F20F-FF8F-4ED5-89A8-870C4CD57933}">
      <dgm:prSet/>
      <dgm:spPr/>
      <dgm:t>
        <a:bodyPr/>
        <a:lstStyle/>
        <a:p>
          <a:endParaRPr lang="en-IN" sz="1500">
            <a:solidFill>
              <a:schemeClr val="bg1"/>
            </a:solidFill>
          </a:endParaRPr>
        </a:p>
      </dgm:t>
    </dgm:pt>
    <dgm:pt modelId="{773C1DB2-727F-4AFB-8624-82D1BCBD0888}" type="sibTrans" cxnId="{4CF6F20F-FF8F-4ED5-89A8-870C4CD57933}">
      <dgm:prSet/>
      <dgm:spPr/>
      <dgm:t>
        <a:bodyPr/>
        <a:lstStyle/>
        <a:p>
          <a:endParaRPr lang="en-IN" sz="1500">
            <a:solidFill>
              <a:schemeClr val="bg1"/>
            </a:solidFill>
          </a:endParaRPr>
        </a:p>
      </dgm:t>
    </dgm:pt>
    <dgm:pt modelId="{6826A6B1-6AB1-484F-8866-BE88BD1B24BE}">
      <dgm:prSet custT="1"/>
      <dgm:spPr/>
      <dgm:t>
        <a:bodyPr/>
        <a:lstStyle/>
        <a:p>
          <a:pPr rtl="0"/>
          <a:r>
            <a:rPr lang="en-GB" sz="1500" b="1" dirty="0"/>
            <a:t>Flexibility with respect to minimum standard provisions</a:t>
          </a:r>
          <a:endParaRPr lang="en-IN" sz="1500" dirty="0"/>
        </a:p>
      </dgm:t>
    </dgm:pt>
    <dgm:pt modelId="{6B470125-AD9B-4E8C-8FD1-3CB5793F918A}" type="parTrans" cxnId="{2F234F3D-B2E1-419A-AEC1-DD734D36B226}">
      <dgm:prSet/>
      <dgm:spPr/>
      <dgm:t>
        <a:bodyPr/>
        <a:lstStyle/>
        <a:p>
          <a:endParaRPr lang="en-IN" sz="1500">
            <a:solidFill>
              <a:schemeClr val="bg1"/>
            </a:solidFill>
          </a:endParaRPr>
        </a:p>
      </dgm:t>
    </dgm:pt>
    <dgm:pt modelId="{45EA7D59-1757-4CC9-8FC3-9A39DE45558F}" type="sibTrans" cxnId="{2F234F3D-B2E1-419A-AEC1-DD734D36B226}">
      <dgm:prSet/>
      <dgm:spPr/>
      <dgm:t>
        <a:bodyPr/>
        <a:lstStyle/>
        <a:p>
          <a:endParaRPr lang="en-IN" sz="1500">
            <a:solidFill>
              <a:schemeClr val="bg1"/>
            </a:solidFill>
          </a:endParaRPr>
        </a:p>
      </dgm:t>
    </dgm:pt>
    <dgm:pt modelId="{975E6100-7BAB-42FB-B35E-A3F330D2BCE7}">
      <dgm:prSet custT="1"/>
      <dgm:spPr/>
      <dgm:t>
        <a:bodyPr/>
        <a:lstStyle/>
        <a:p>
          <a:pPr rtl="0"/>
          <a:r>
            <a:rPr lang="en-GB" sz="1500" b="1" dirty="0"/>
            <a:t>Opting out of non-minimum standard provisions</a:t>
          </a:r>
          <a:endParaRPr lang="en-IN" sz="1500" dirty="0"/>
        </a:p>
      </dgm:t>
    </dgm:pt>
    <dgm:pt modelId="{77468AC4-4F4A-436A-AA0D-148CFD2DED45}" type="parTrans" cxnId="{94F6D336-265F-4061-B29F-F9D535E3528B}">
      <dgm:prSet/>
      <dgm:spPr/>
      <dgm:t>
        <a:bodyPr/>
        <a:lstStyle/>
        <a:p>
          <a:endParaRPr lang="en-IN" sz="1500">
            <a:solidFill>
              <a:schemeClr val="bg1"/>
            </a:solidFill>
          </a:endParaRPr>
        </a:p>
      </dgm:t>
    </dgm:pt>
    <dgm:pt modelId="{63A5F628-C759-4206-A99C-E6205D3DD7CC}" type="sibTrans" cxnId="{94F6D336-265F-4061-B29F-F9D535E3528B}">
      <dgm:prSet/>
      <dgm:spPr/>
      <dgm:t>
        <a:bodyPr/>
        <a:lstStyle/>
        <a:p>
          <a:endParaRPr lang="en-IN" sz="1500">
            <a:solidFill>
              <a:schemeClr val="bg1"/>
            </a:solidFill>
          </a:endParaRPr>
        </a:p>
      </dgm:t>
    </dgm:pt>
    <dgm:pt modelId="{F792BFA9-E736-4F39-B3B8-9DC1EBE9E113}">
      <dgm:prSet custT="1"/>
      <dgm:spPr/>
      <dgm:t>
        <a:bodyPr/>
        <a:lstStyle/>
        <a:p>
          <a:pPr rtl="0"/>
          <a:r>
            <a:rPr lang="en-GB" sz="1500" b="1" dirty="0"/>
            <a:t>Opting out of provisions for treaties that contain certain existing provisions with specific characteristics</a:t>
          </a:r>
          <a:endParaRPr lang="en-IN" sz="1500" dirty="0"/>
        </a:p>
      </dgm:t>
    </dgm:pt>
    <dgm:pt modelId="{C69887F9-2AC1-4B15-9BE7-0D539C6A4757}" type="parTrans" cxnId="{E424B517-BDFE-4034-953C-CDA1D25723A2}">
      <dgm:prSet/>
      <dgm:spPr/>
      <dgm:t>
        <a:bodyPr/>
        <a:lstStyle/>
        <a:p>
          <a:endParaRPr lang="en-IN" sz="1500">
            <a:solidFill>
              <a:schemeClr val="bg1"/>
            </a:solidFill>
          </a:endParaRPr>
        </a:p>
      </dgm:t>
    </dgm:pt>
    <dgm:pt modelId="{62C9D73F-2F06-45BC-AF80-A941154762E3}" type="sibTrans" cxnId="{E424B517-BDFE-4034-953C-CDA1D25723A2}">
      <dgm:prSet/>
      <dgm:spPr/>
      <dgm:t>
        <a:bodyPr/>
        <a:lstStyle/>
        <a:p>
          <a:endParaRPr lang="en-IN" sz="1500">
            <a:solidFill>
              <a:schemeClr val="bg1"/>
            </a:solidFill>
          </a:endParaRPr>
        </a:p>
      </dgm:t>
    </dgm:pt>
    <dgm:pt modelId="{2A2876F1-453B-40B0-B432-17792986C7F1}">
      <dgm:prSet custT="1"/>
      <dgm:spPr/>
      <dgm:t>
        <a:bodyPr/>
        <a:lstStyle/>
        <a:p>
          <a:pPr rtl="0"/>
          <a:r>
            <a:rPr lang="en-GB" sz="1500" b="1" dirty="0"/>
            <a:t>Choices to apply optional and alternative provisions </a:t>
          </a:r>
          <a:br>
            <a:rPr lang="en-GB" sz="1500" b="1" dirty="0"/>
          </a:br>
          <a:r>
            <a:rPr lang="en-GB" sz="1500" b="1" dirty="0"/>
            <a:t>(including opting in to Part VI on Arbitration)</a:t>
          </a:r>
          <a:endParaRPr lang="en-IN" sz="1500" dirty="0"/>
        </a:p>
      </dgm:t>
    </dgm:pt>
    <dgm:pt modelId="{5014358B-F34C-4EB7-BB30-E396164C250B}" type="parTrans" cxnId="{B9561F19-F5C3-4847-A7FB-EB4905FF272A}">
      <dgm:prSet/>
      <dgm:spPr/>
      <dgm:t>
        <a:bodyPr/>
        <a:lstStyle/>
        <a:p>
          <a:endParaRPr lang="en-IN" sz="1500">
            <a:solidFill>
              <a:schemeClr val="bg1"/>
            </a:solidFill>
          </a:endParaRPr>
        </a:p>
      </dgm:t>
    </dgm:pt>
    <dgm:pt modelId="{F7A295A5-6C88-4DC1-B8F4-431C6EDBE433}" type="sibTrans" cxnId="{B9561F19-F5C3-4847-A7FB-EB4905FF272A}">
      <dgm:prSet/>
      <dgm:spPr/>
      <dgm:t>
        <a:bodyPr/>
        <a:lstStyle/>
        <a:p>
          <a:endParaRPr lang="en-IN" sz="1500">
            <a:solidFill>
              <a:schemeClr val="bg1"/>
            </a:solidFill>
          </a:endParaRPr>
        </a:p>
      </dgm:t>
    </dgm:pt>
    <dgm:pt modelId="{3575C748-40EC-43A1-8728-BFE87E74BC14}" type="pres">
      <dgm:prSet presAssocID="{90C10F03-EC41-4E38-83CA-E58FE84C10C0}" presName="Name0" presStyleCnt="0">
        <dgm:presLayoutVars>
          <dgm:chPref val="1"/>
          <dgm:dir/>
          <dgm:animOne val="branch"/>
          <dgm:animLvl val="lvl"/>
          <dgm:resizeHandles/>
        </dgm:presLayoutVars>
      </dgm:prSet>
      <dgm:spPr/>
    </dgm:pt>
    <dgm:pt modelId="{023FBDCE-7ABB-47C7-9B24-5C738028BA3B}" type="pres">
      <dgm:prSet presAssocID="{D2F896F3-01BB-416B-A782-19BA6354C5DF}" presName="vertOne" presStyleCnt="0"/>
      <dgm:spPr/>
    </dgm:pt>
    <dgm:pt modelId="{59EFC53C-B82E-456E-82EB-2A9FF3FCA909}" type="pres">
      <dgm:prSet presAssocID="{D2F896F3-01BB-416B-A782-19BA6354C5DF}" presName="txOne" presStyleLbl="node0" presStyleIdx="0" presStyleCnt="1">
        <dgm:presLayoutVars>
          <dgm:chPref val="3"/>
        </dgm:presLayoutVars>
      </dgm:prSet>
      <dgm:spPr/>
    </dgm:pt>
    <dgm:pt modelId="{1FDAAF0A-0F24-4358-A2A9-BBB5CE3C2B10}" type="pres">
      <dgm:prSet presAssocID="{D2F896F3-01BB-416B-A782-19BA6354C5DF}" presName="parTransOne" presStyleCnt="0"/>
      <dgm:spPr/>
    </dgm:pt>
    <dgm:pt modelId="{22442D18-88A7-46E3-9A2E-98F5DE72E8B3}" type="pres">
      <dgm:prSet presAssocID="{D2F896F3-01BB-416B-A782-19BA6354C5DF}" presName="horzOne" presStyleCnt="0"/>
      <dgm:spPr/>
    </dgm:pt>
    <dgm:pt modelId="{B13EDE9B-0655-4D17-92F8-EE75B8D56BAD}" type="pres">
      <dgm:prSet presAssocID="{6826A6B1-6AB1-484F-8866-BE88BD1B24BE}" presName="vertTwo" presStyleCnt="0"/>
      <dgm:spPr/>
    </dgm:pt>
    <dgm:pt modelId="{57A61AA3-BCAE-4FA6-B411-F3B6A120B588}" type="pres">
      <dgm:prSet presAssocID="{6826A6B1-6AB1-484F-8866-BE88BD1B24BE}" presName="txTwo" presStyleLbl="node2" presStyleIdx="0" presStyleCnt="1">
        <dgm:presLayoutVars>
          <dgm:chPref val="3"/>
        </dgm:presLayoutVars>
      </dgm:prSet>
      <dgm:spPr/>
    </dgm:pt>
    <dgm:pt modelId="{5710196B-2798-4CA4-ADE8-6816ABB57484}" type="pres">
      <dgm:prSet presAssocID="{6826A6B1-6AB1-484F-8866-BE88BD1B24BE}" presName="parTransTwo" presStyleCnt="0"/>
      <dgm:spPr/>
    </dgm:pt>
    <dgm:pt modelId="{A1F1535F-7288-4FA8-A0CC-A81602F454A0}" type="pres">
      <dgm:prSet presAssocID="{6826A6B1-6AB1-484F-8866-BE88BD1B24BE}" presName="horzTwo" presStyleCnt="0"/>
      <dgm:spPr/>
    </dgm:pt>
    <dgm:pt modelId="{5BA8231C-DE01-4D47-A5F9-68AABA4ADA1D}" type="pres">
      <dgm:prSet presAssocID="{975E6100-7BAB-42FB-B35E-A3F330D2BCE7}" presName="vertThree" presStyleCnt="0"/>
      <dgm:spPr/>
    </dgm:pt>
    <dgm:pt modelId="{623DDB62-2357-47B7-813C-27DAB0AA4F32}" type="pres">
      <dgm:prSet presAssocID="{975E6100-7BAB-42FB-B35E-A3F330D2BCE7}" presName="txThree" presStyleLbl="node3" presStyleIdx="0" presStyleCnt="1">
        <dgm:presLayoutVars>
          <dgm:chPref val="3"/>
        </dgm:presLayoutVars>
      </dgm:prSet>
      <dgm:spPr/>
    </dgm:pt>
    <dgm:pt modelId="{5B3394AA-B441-4086-A028-BDA1EBD1D73F}" type="pres">
      <dgm:prSet presAssocID="{975E6100-7BAB-42FB-B35E-A3F330D2BCE7}" presName="parTransThree" presStyleCnt="0"/>
      <dgm:spPr/>
    </dgm:pt>
    <dgm:pt modelId="{5D44F9F8-83C8-48DF-BD73-B5A64C18BFAB}" type="pres">
      <dgm:prSet presAssocID="{975E6100-7BAB-42FB-B35E-A3F330D2BCE7}" presName="horzThree" presStyleCnt="0"/>
      <dgm:spPr/>
    </dgm:pt>
    <dgm:pt modelId="{D8CBB14D-8C97-43D3-A849-7AD0E1CB0838}" type="pres">
      <dgm:prSet presAssocID="{F792BFA9-E736-4F39-B3B8-9DC1EBE9E113}" presName="vertFour" presStyleCnt="0">
        <dgm:presLayoutVars>
          <dgm:chPref val="3"/>
        </dgm:presLayoutVars>
      </dgm:prSet>
      <dgm:spPr/>
    </dgm:pt>
    <dgm:pt modelId="{FA3DA0F4-3841-4C87-8927-F7CE16AC3811}" type="pres">
      <dgm:prSet presAssocID="{F792BFA9-E736-4F39-B3B8-9DC1EBE9E113}" presName="txFour" presStyleLbl="node4" presStyleIdx="0" presStyleCnt="2">
        <dgm:presLayoutVars>
          <dgm:chPref val="3"/>
        </dgm:presLayoutVars>
      </dgm:prSet>
      <dgm:spPr/>
    </dgm:pt>
    <dgm:pt modelId="{71470BF3-E015-4959-93D5-93D4A3FAFDC9}" type="pres">
      <dgm:prSet presAssocID="{F792BFA9-E736-4F39-B3B8-9DC1EBE9E113}" presName="parTransFour" presStyleCnt="0"/>
      <dgm:spPr/>
    </dgm:pt>
    <dgm:pt modelId="{843C4C2C-DE51-4DFF-9FE0-022D0E163280}" type="pres">
      <dgm:prSet presAssocID="{F792BFA9-E736-4F39-B3B8-9DC1EBE9E113}" presName="horzFour" presStyleCnt="0"/>
      <dgm:spPr/>
    </dgm:pt>
    <dgm:pt modelId="{FE585BE1-15C9-4F59-888C-22F3D5230C84}" type="pres">
      <dgm:prSet presAssocID="{2A2876F1-453B-40B0-B432-17792986C7F1}" presName="vertFour" presStyleCnt="0">
        <dgm:presLayoutVars>
          <dgm:chPref val="3"/>
        </dgm:presLayoutVars>
      </dgm:prSet>
      <dgm:spPr/>
    </dgm:pt>
    <dgm:pt modelId="{CAD8FAE7-0C72-4BBB-A808-E42412378F90}" type="pres">
      <dgm:prSet presAssocID="{2A2876F1-453B-40B0-B432-17792986C7F1}" presName="txFour" presStyleLbl="node4" presStyleIdx="1" presStyleCnt="2">
        <dgm:presLayoutVars>
          <dgm:chPref val="3"/>
        </dgm:presLayoutVars>
      </dgm:prSet>
      <dgm:spPr/>
    </dgm:pt>
    <dgm:pt modelId="{5301F846-20F3-4405-AE9B-34D369B6B7C6}" type="pres">
      <dgm:prSet presAssocID="{2A2876F1-453B-40B0-B432-17792986C7F1}" presName="horzFour" presStyleCnt="0"/>
      <dgm:spPr/>
    </dgm:pt>
  </dgm:ptLst>
  <dgm:cxnLst>
    <dgm:cxn modelId="{4CF6F20F-FF8F-4ED5-89A8-870C4CD57933}" srcId="{90C10F03-EC41-4E38-83CA-E58FE84C10C0}" destId="{D2F896F3-01BB-416B-A782-19BA6354C5DF}" srcOrd="0" destOrd="0" parTransId="{C7704050-FE50-41B9-A954-89350CBCF03C}" sibTransId="{773C1DB2-727F-4AFB-8624-82D1BCBD0888}"/>
    <dgm:cxn modelId="{E424B517-BDFE-4034-953C-CDA1D25723A2}" srcId="{975E6100-7BAB-42FB-B35E-A3F330D2BCE7}" destId="{F792BFA9-E736-4F39-B3B8-9DC1EBE9E113}" srcOrd="0" destOrd="0" parTransId="{C69887F9-2AC1-4B15-9BE7-0D539C6A4757}" sibTransId="{62C9D73F-2F06-45BC-AF80-A941154762E3}"/>
    <dgm:cxn modelId="{B9561F19-F5C3-4847-A7FB-EB4905FF272A}" srcId="{F792BFA9-E736-4F39-B3B8-9DC1EBE9E113}" destId="{2A2876F1-453B-40B0-B432-17792986C7F1}" srcOrd="0" destOrd="0" parTransId="{5014358B-F34C-4EB7-BB30-E396164C250B}" sibTransId="{F7A295A5-6C88-4DC1-B8F4-431C6EDBE433}"/>
    <dgm:cxn modelId="{889B2126-CC59-418F-8868-1730CB4F4792}" type="presOf" srcId="{90C10F03-EC41-4E38-83CA-E58FE84C10C0}" destId="{3575C748-40EC-43A1-8728-BFE87E74BC14}" srcOrd="0" destOrd="0" presId="urn:microsoft.com/office/officeart/2005/8/layout/hierarchy4"/>
    <dgm:cxn modelId="{C27DE42D-D913-4401-AD23-A6608A6C3183}" type="presOf" srcId="{2A2876F1-453B-40B0-B432-17792986C7F1}" destId="{CAD8FAE7-0C72-4BBB-A808-E42412378F90}" srcOrd="0" destOrd="0" presId="urn:microsoft.com/office/officeart/2005/8/layout/hierarchy4"/>
    <dgm:cxn modelId="{94F6D336-265F-4061-B29F-F9D535E3528B}" srcId="{6826A6B1-6AB1-484F-8866-BE88BD1B24BE}" destId="{975E6100-7BAB-42FB-B35E-A3F330D2BCE7}" srcOrd="0" destOrd="0" parTransId="{77468AC4-4F4A-436A-AA0D-148CFD2DED45}" sibTransId="{63A5F628-C759-4206-A99C-E6205D3DD7CC}"/>
    <dgm:cxn modelId="{2F234F3D-B2E1-419A-AEC1-DD734D36B226}" srcId="{D2F896F3-01BB-416B-A782-19BA6354C5DF}" destId="{6826A6B1-6AB1-484F-8866-BE88BD1B24BE}" srcOrd="0" destOrd="0" parTransId="{6B470125-AD9B-4E8C-8FD1-3CB5793F918A}" sibTransId="{45EA7D59-1757-4CC9-8FC3-9A39DE45558F}"/>
    <dgm:cxn modelId="{B5818E62-5B7A-40DA-9E80-69AE45C713D6}" type="presOf" srcId="{6826A6B1-6AB1-484F-8866-BE88BD1B24BE}" destId="{57A61AA3-BCAE-4FA6-B411-F3B6A120B588}" srcOrd="0" destOrd="0" presId="urn:microsoft.com/office/officeart/2005/8/layout/hierarchy4"/>
    <dgm:cxn modelId="{1C17D0A0-A516-4E3D-BE9F-C89F5616467A}" type="presOf" srcId="{975E6100-7BAB-42FB-B35E-A3F330D2BCE7}" destId="{623DDB62-2357-47B7-813C-27DAB0AA4F32}" srcOrd="0" destOrd="0" presId="urn:microsoft.com/office/officeart/2005/8/layout/hierarchy4"/>
    <dgm:cxn modelId="{710955A7-8EC2-47B4-9ECE-AEC65C07FA1B}" type="presOf" srcId="{F792BFA9-E736-4F39-B3B8-9DC1EBE9E113}" destId="{FA3DA0F4-3841-4C87-8927-F7CE16AC3811}" srcOrd="0" destOrd="0" presId="urn:microsoft.com/office/officeart/2005/8/layout/hierarchy4"/>
    <dgm:cxn modelId="{172D8FB3-BCA3-4076-B9AB-83B3BE583930}" type="presOf" srcId="{D2F896F3-01BB-416B-A782-19BA6354C5DF}" destId="{59EFC53C-B82E-456E-82EB-2A9FF3FCA909}" srcOrd="0" destOrd="0" presId="urn:microsoft.com/office/officeart/2005/8/layout/hierarchy4"/>
    <dgm:cxn modelId="{020AC629-C4B2-47D8-A463-94B473E277B0}" type="presParOf" srcId="{3575C748-40EC-43A1-8728-BFE87E74BC14}" destId="{023FBDCE-7ABB-47C7-9B24-5C738028BA3B}" srcOrd="0" destOrd="0" presId="urn:microsoft.com/office/officeart/2005/8/layout/hierarchy4"/>
    <dgm:cxn modelId="{D0F2F685-FA0D-46C6-A153-F08F4E62BA4B}" type="presParOf" srcId="{023FBDCE-7ABB-47C7-9B24-5C738028BA3B}" destId="{59EFC53C-B82E-456E-82EB-2A9FF3FCA909}" srcOrd="0" destOrd="0" presId="urn:microsoft.com/office/officeart/2005/8/layout/hierarchy4"/>
    <dgm:cxn modelId="{C4F82EEB-4829-4215-BC39-0581B3E3D71E}" type="presParOf" srcId="{023FBDCE-7ABB-47C7-9B24-5C738028BA3B}" destId="{1FDAAF0A-0F24-4358-A2A9-BBB5CE3C2B10}" srcOrd="1" destOrd="0" presId="urn:microsoft.com/office/officeart/2005/8/layout/hierarchy4"/>
    <dgm:cxn modelId="{8F300A25-4704-4A61-B954-237624DC68C4}" type="presParOf" srcId="{023FBDCE-7ABB-47C7-9B24-5C738028BA3B}" destId="{22442D18-88A7-46E3-9A2E-98F5DE72E8B3}" srcOrd="2" destOrd="0" presId="urn:microsoft.com/office/officeart/2005/8/layout/hierarchy4"/>
    <dgm:cxn modelId="{2FA329B8-050B-4D74-AD89-AC1422A8CBA7}" type="presParOf" srcId="{22442D18-88A7-46E3-9A2E-98F5DE72E8B3}" destId="{B13EDE9B-0655-4D17-92F8-EE75B8D56BAD}" srcOrd="0" destOrd="0" presId="urn:microsoft.com/office/officeart/2005/8/layout/hierarchy4"/>
    <dgm:cxn modelId="{1F4DFD11-8857-4C4A-B5CE-0F667C90A01D}" type="presParOf" srcId="{B13EDE9B-0655-4D17-92F8-EE75B8D56BAD}" destId="{57A61AA3-BCAE-4FA6-B411-F3B6A120B588}" srcOrd="0" destOrd="0" presId="urn:microsoft.com/office/officeart/2005/8/layout/hierarchy4"/>
    <dgm:cxn modelId="{93D5DE05-7EFB-4606-9A03-9BF17CA4DE3D}" type="presParOf" srcId="{B13EDE9B-0655-4D17-92F8-EE75B8D56BAD}" destId="{5710196B-2798-4CA4-ADE8-6816ABB57484}" srcOrd="1" destOrd="0" presId="urn:microsoft.com/office/officeart/2005/8/layout/hierarchy4"/>
    <dgm:cxn modelId="{320673DF-9540-4DA7-B419-05A0D5FD4F13}" type="presParOf" srcId="{B13EDE9B-0655-4D17-92F8-EE75B8D56BAD}" destId="{A1F1535F-7288-4FA8-A0CC-A81602F454A0}" srcOrd="2" destOrd="0" presId="urn:microsoft.com/office/officeart/2005/8/layout/hierarchy4"/>
    <dgm:cxn modelId="{D83794EB-9287-4DF1-9553-5F20F00CF897}" type="presParOf" srcId="{A1F1535F-7288-4FA8-A0CC-A81602F454A0}" destId="{5BA8231C-DE01-4D47-A5F9-68AABA4ADA1D}" srcOrd="0" destOrd="0" presId="urn:microsoft.com/office/officeart/2005/8/layout/hierarchy4"/>
    <dgm:cxn modelId="{49F1A3DD-1BFE-435F-AC6D-26D94B4CDC5B}" type="presParOf" srcId="{5BA8231C-DE01-4D47-A5F9-68AABA4ADA1D}" destId="{623DDB62-2357-47B7-813C-27DAB0AA4F32}" srcOrd="0" destOrd="0" presId="urn:microsoft.com/office/officeart/2005/8/layout/hierarchy4"/>
    <dgm:cxn modelId="{0175645B-985A-4AA3-A7A9-2E19E58B88EE}" type="presParOf" srcId="{5BA8231C-DE01-4D47-A5F9-68AABA4ADA1D}" destId="{5B3394AA-B441-4086-A028-BDA1EBD1D73F}" srcOrd="1" destOrd="0" presId="urn:microsoft.com/office/officeart/2005/8/layout/hierarchy4"/>
    <dgm:cxn modelId="{B1EE3617-F2EA-474A-B10F-AC106895CBC2}" type="presParOf" srcId="{5BA8231C-DE01-4D47-A5F9-68AABA4ADA1D}" destId="{5D44F9F8-83C8-48DF-BD73-B5A64C18BFAB}" srcOrd="2" destOrd="0" presId="urn:microsoft.com/office/officeart/2005/8/layout/hierarchy4"/>
    <dgm:cxn modelId="{6CA6794C-8DA9-4BED-A4D8-4F105D3CCBD9}" type="presParOf" srcId="{5D44F9F8-83C8-48DF-BD73-B5A64C18BFAB}" destId="{D8CBB14D-8C97-43D3-A849-7AD0E1CB0838}" srcOrd="0" destOrd="0" presId="urn:microsoft.com/office/officeart/2005/8/layout/hierarchy4"/>
    <dgm:cxn modelId="{5D1C735A-0C9D-41B2-A214-0AC73D364AD6}" type="presParOf" srcId="{D8CBB14D-8C97-43D3-A849-7AD0E1CB0838}" destId="{FA3DA0F4-3841-4C87-8927-F7CE16AC3811}" srcOrd="0" destOrd="0" presId="urn:microsoft.com/office/officeart/2005/8/layout/hierarchy4"/>
    <dgm:cxn modelId="{D945F0D8-ED8B-40C1-81A8-C558926E01D3}" type="presParOf" srcId="{D8CBB14D-8C97-43D3-A849-7AD0E1CB0838}" destId="{71470BF3-E015-4959-93D5-93D4A3FAFDC9}" srcOrd="1" destOrd="0" presId="urn:microsoft.com/office/officeart/2005/8/layout/hierarchy4"/>
    <dgm:cxn modelId="{190228D7-E655-49B9-B5C6-83D6B0950CA3}" type="presParOf" srcId="{D8CBB14D-8C97-43D3-A849-7AD0E1CB0838}" destId="{843C4C2C-DE51-4DFF-9FE0-022D0E163280}" srcOrd="2" destOrd="0" presId="urn:microsoft.com/office/officeart/2005/8/layout/hierarchy4"/>
    <dgm:cxn modelId="{65776E68-E843-4D49-812C-69A17DE21077}" type="presParOf" srcId="{843C4C2C-DE51-4DFF-9FE0-022D0E163280}" destId="{FE585BE1-15C9-4F59-888C-22F3D5230C84}" srcOrd="0" destOrd="0" presId="urn:microsoft.com/office/officeart/2005/8/layout/hierarchy4"/>
    <dgm:cxn modelId="{D9F7C8A4-5AC8-4A1F-AFF2-0DA183F6F947}" type="presParOf" srcId="{FE585BE1-15C9-4F59-888C-22F3D5230C84}" destId="{CAD8FAE7-0C72-4BBB-A808-E42412378F90}" srcOrd="0" destOrd="0" presId="urn:microsoft.com/office/officeart/2005/8/layout/hierarchy4"/>
    <dgm:cxn modelId="{4DA5746A-6CDF-4832-9F79-F32C6AAB4D8A}" type="presParOf" srcId="{FE585BE1-15C9-4F59-888C-22F3D5230C84}" destId="{5301F846-20F3-4405-AE9B-34D369B6B7C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9F91F-C41F-4632-B580-B80C7217630A}">
      <dsp:nvSpPr>
        <dsp:cNvPr id="0" name=""/>
        <dsp:cNvSpPr/>
      </dsp:nvSpPr>
      <dsp:spPr>
        <a:xfrm rot="16200000">
          <a:off x="-1309458" y="1310927"/>
          <a:ext cx="4064000" cy="1442144"/>
        </a:xfrm>
        <a:prstGeom prst="flowChartManualOperation">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5307" bIns="0" numCol="1" spcCol="1270" anchor="ctr" anchorCtr="0">
          <a:noAutofit/>
        </a:bodyPr>
        <a:lstStyle/>
        <a:p>
          <a:pPr marL="0" lvl="0" indent="0" algn="ctr" defTabSz="577850" rtl="0">
            <a:lnSpc>
              <a:spcPct val="90000"/>
            </a:lnSpc>
            <a:spcBef>
              <a:spcPct val="0"/>
            </a:spcBef>
            <a:spcAft>
              <a:spcPct val="35000"/>
            </a:spcAft>
            <a:buNone/>
          </a:pPr>
          <a:r>
            <a:rPr lang="en-GB" sz="1300" b="1" kern="1200">
              <a:solidFill>
                <a:schemeClr val="bg1"/>
              </a:solidFill>
              <a:latin typeface="+mj-lt"/>
            </a:rPr>
            <a:t>Action 2 </a:t>
          </a:r>
        </a:p>
        <a:p>
          <a:pPr marL="0" lvl="0" indent="0" algn="ctr" defTabSz="577850" rtl="0">
            <a:lnSpc>
              <a:spcPct val="90000"/>
            </a:lnSpc>
            <a:spcBef>
              <a:spcPct val="0"/>
            </a:spcBef>
            <a:spcAft>
              <a:spcPct val="35000"/>
            </a:spcAft>
            <a:buNone/>
          </a:pPr>
          <a:r>
            <a:rPr lang="en-GB" sz="1300" kern="1200">
              <a:solidFill>
                <a:schemeClr val="bg1"/>
              </a:solidFill>
              <a:latin typeface="+mj-lt"/>
            </a:rPr>
            <a:t>Hybrid Mismatches</a:t>
          </a:r>
          <a:endParaRPr lang="en-IN" sz="1300" kern="1200" dirty="0">
            <a:solidFill>
              <a:schemeClr val="bg1"/>
            </a:solidFill>
          </a:endParaRPr>
        </a:p>
      </dsp:txBody>
      <dsp:txXfrm rot="5400000">
        <a:off x="1470" y="812799"/>
        <a:ext cx="1442144" cy="2438400"/>
      </dsp:txXfrm>
    </dsp:sp>
    <dsp:sp modelId="{BC65973F-C3B1-4F23-92A3-A280ADBC3705}">
      <dsp:nvSpPr>
        <dsp:cNvPr id="0" name=""/>
        <dsp:cNvSpPr/>
      </dsp:nvSpPr>
      <dsp:spPr>
        <a:xfrm rot="16200000">
          <a:off x="240847" y="1310927"/>
          <a:ext cx="4064000" cy="1442144"/>
        </a:xfrm>
        <a:prstGeom prst="flowChartManualOperation">
          <a:avLst/>
        </a:prstGeom>
        <a:solidFill>
          <a:schemeClr val="accent2">
            <a:hueOff val="-6721062"/>
            <a:satOff val="2923"/>
            <a:lumOff val="85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5307" bIns="0" numCol="1" spcCol="1270" anchor="ctr" anchorCtr="0">
          <a:noAutofit/>
        </a:bodyPr>
        <a:lstStyle/>
        <a:p>
          <a:pPr marL="0" lvl="0" indent="0" algn="ctr" defTabSz="577850" rtl="0">
            <a:lnSpc>
              <a:spcPct val="90000"/>
            </a:lnSpc>
            <a:spcBef>
              <a:spcPct val="0"/>
            </a:spcBef>
            <a:spcAft>
              <a:spcPct val="35000"/>
            </a:spcAft>
            <a:buNone/>
          </a:pPr>
          <a:r>
            <a:rPr lang="en-GB" sz="1300" b="1" kern="1200">
              <a:solidFill>
                <a:schemeClr val="bg1"/>
              </a:solidFill>
              <a:latin typeface="+mj-lt"/>
            </a:rPr>
            <a:t>Action 6</a:t>
          </a:r>
          <a:r>
            <a:rPr lang="en-GB" sz="1300" kern="1200">
              <a:solidFill>
                <a:schemeClr val="bg1"/>
              </a:solidFill>
              <a:latin typeface="+mj-lt"/>
            </a:rPr>
            <a:t> </a:t>
          </a:r>
        </a:p>
        <a:p>
          <a:pPr marL="0" lvl="0" indent="0" algn="ctr" defTabSz="577850" rtl="0">
            <a:lnSpc>
              <a:spcPct val="90000"/>
            </a:lnSpc>
            <a:spcBef>
              <a:spcPct val="0"/>
            </a:spcBef>
            <a:spcAft>
              <a:spcPct val="35000"/>
            </a:spcAft>
            <a:buNone/>
          </a:pPr>
          <a:r>
            <a:rPr lang="en-GB" sz="1300" kern="1200">
              <a:solidFill>
                <a:schemeClr val="bg1"/>
              </a:solidFill>
              <a:latin typeface="+mj-lt"/>
            </a:rPr>
            <a:t>Prevention of Treaty Abuse</a:t>
          </a:r>
        </a:p>
        <a:p>
          <a:pPr marL="0" lvl="0" indent="0" algn="ctr" defTabSz="577850" rtl="0">
            <a:lnSpc>
              <a:spcPct val="90000"/>
            </a:lnSpc>
            <a:spcBef>
              <a:spcPct val="0"/>
            </a:spcBef>
            <a:spcAft>
              <a:spcPct val="35000"/>
            </a:spcAft>
            <a:buNone/>
          </a:pPr>
          <a:endParaRPr lang="en-GB" sz="1300" kern="1200">
            <a:solidFill>
              <a:schemeClr val="bg1"/>
            </a:solidFill>
            <a:latin typeface="+mj-lt"/>
          </a:endParaRPr>
        </a:p>
        <a:p>
          <a:pPr marL="0" lvl="0" indent="0" algn="ctr" defTabSz="577850" rtl="0">
            <a:lnSpc>
              <a:spcPct val="90000"/>
            </a:lnSpc>
            <a:spcBef>
              <a:spcPct val="0"/>
            </a:spcBef>
            <a:spcAft>
              <a:spcPct val="35000"/>
            </a:spcAft>
            <a:buNone/>
          </a:pPr>
          <a:r>
            <a:rPr lang="en-GB" sz="1300" b="1" kern="1200">
              <a:solidFill>
                <a:schemeClr val="bg1"/>
              </a:solidFill>
              <a:latin typeface="+mj-lt"/>
            </a:rPr>
            <a:t>AGREED MINIMUM STANDARD</a:t>
          </a:r>
          <a:endParaRPr lang="en-IN" sz="1300" kern="1200" dirty="0">
            <a:solidFill>
              <a:schemeClr val="bg1"/>
            </a:solidFill>
          </a:endParaRPr>
        </a:p>
      </dsp:txBody>
      <dsp:txXfrm rot="5400000">
        <a:off x="1551775" y="812799"/>
        <a:ext cx="1442144" cy="2438400"/>
      </dsp:txXfrm>
    </dsp:sp>
    <dsp:sp modelId="{DE43E20C-0774-406F-99B7-8505B9F3D312}">
      <dsp:nvSpPr>
        <dsp:cNvPr id="0" name=""/>
        <dsp:cNvSpPr/>
      </dsp:nvSpPr>
      <dsp:spPr>
        <a:xfrm rot="16200000">
          <a:off x="1791152" y="1310927"/>
          <a:ext cx="4064000" cy="1442144"/>
        </a:xfrm>
        <a:prstGeom prst="flowChartManualOperation">
          <a:avLst/>
        </a:prstGeom>
        <a:solidFill>
          <a:schemeClr val="accent2">
            <a:hueOff val="-13442124"/>
            <a:satOff val="5846"/>
            <a:lumOff val="170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5307" bIns="0" numCol="1" spcCol="1270" anchor="ctr" anchorCtr="0">
          <a:noAutofit/>
        </a:bodyPr>
        <a:lstStyle/>
        <a:p>
          <a:pPr marL="0" lvl="0" indent="0" algn="ctr" defTabSz="577850" rtl="0">
            <a:lnSpc>
              <a:spcPct val="90000"/>
            </a:lnSpc>
            <a:spcBef>
              <a:spcPct val="0"/>
            </a:spcBef>
            <a:spcAft>
              <a:spcPct val="35000"/>
            </a:spcAft>
            <a:buNone/>
          </a:pPr>
          <a:r>
            <a:rPr lang="en-GB" sz="1300" b="1" kern="1200">
              <a:solidFill>
                <a:schemeClr val="bg1"/>
              </a:solidFill>
              <a:latin typeface="+mj-lt"/>
            </a:rPr>
            <a:t>Action 7</a:t>
          </a:r>
          <a:r>
            <a:rPr lang="en-GB" sz="1300" kern="1200">
              <a:solidFill>
                <a:schemeClr val="bg1"/>
              </a:solidFill>
              <a:latin typeface="+mj-lt"/>
            </a:rPr>
            <a:t> </a:t>
          </a:r>
        </a:p>
        <a:p>
          <a:pPr marL="0" lvl="0" indent="0" algn="ctr" defTabSz="577850" rtl="0">
            <a:lnSpc>
              <a:spcPct val="90000"/>
            </a:lnSpc>
            <a:spcBef>
              <a:spcPct val="0"/>
            </a:spcBef>
            <a:spcAft>
              <a:spcPct val="35000"/>
            </a:spcAft>
            <a:buNone/>
          </a:pPr>
          <a:r>
            <a:rPr lang="en-GB" sz="1300" kern="1200">
              <a:solidFill>
                <a:schemeClr val="bg1"/>
              </a:solidFill>
              <a:latin typeface="+mj-lt"/>
            </a:rPr>
            <a:t>Avoidance of Permanent Establishment Status</a:t>
          </a:r>
          <a:endParaRPr lang="en-IN" sz="1300" kern="1200" dirty="0">
            <a:solidFill>
              <a:schemeClr val="bg1"/>
            </a:solidFill>
          </a:endParaRPr>
        </a:p>
      </dsp:txBody>
      <dsp:txXfrm rot="5400000">
        <a:off x="3102080" y="812799"/>
        <a:ext cx="1442144" cy="2438400"/>
      </dsp:txXfrm>
    </dsp:sp>
    <dsp:sp modelId="{B86DFA6A-873D-4D85-B952-D7D73E2C3EEA}">
      <dsp:nvSpPr>
        <dsp:cNvPr id="0" name=""/>
        <dsp:cNvSpPr/>
      </dsp:nvSpPr>
      <dsp:spPr>
        <a:xfrm rot="16200000">
          <a:off x="3341458" y="1310927"/>
          <a:ext cx="4064000" cy="1442144"/>
        </a:xfrm>
        <a:prstGeom prst="flowChartManualOperation">
          <a:avLst/>
        </a:prstGeom>
        <a:solidFill>
          <a:schemeClr val="accent2">
            <a:hueOff val="-20163186"/>
            <a:satOff val="8769"/>
            <a:lumOff val="255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5307" bIns="0" numCol="1" spcCol="1270" anchor="ctr" anchorCtr="0">
          <a:noAutofit/>
        </a:bodyPr>
        <a:lstStyle/>
        <a:p>
          <a:pPr marL="0" lvl="0" indent="0" algn="ctr" defTabSz="577850" rtl="0">
            <a:lnSpc>
              <a:spcPct val="90000"/>
            </a:lnSpc>
            <a:spcBef>
              <a:spcPct val="0"/>
            </a:spcBef>
            <a:spcAft>
              <a:spcPct val="35000"/>
            </a:spcAft>
            <a:buNone/>
          </a:pPr>
          <a:r>
            <a:rPr lang="en-GB" sz="1300" b="1" kern="1200" dirty="0">
              <a:solidFill>
                <a:schemeClr val="bg1"/>
              </a:solidFill>
              <a:latin typeface="+mj-lt"/>
            </a:rPr>
            <a:t>Action 14</a:t>
          </a:r>
        </a:p>
        <a:p>
          <a:pPr marL="0" lvl="0" indent="0" algn="ctr" defTabSz="577850" rtl="0">
            <a:lnSpc>
              <a:spcPct val="90000"/>
            </a:lnSpc>
            <a:spcBef>
              <a:spcPct val="0"/>
            </a:spcBef>
            <a:spcAft>
              <a:spcPct val="35000"/>
            </a:spcAft>
            <a:buNone/>
          </a:pPr>
          <a:endParaRPr lang="en-GB" sz="1300" b="1" kern="1200" dirty="0">
            <a:solidFill>
              <a:schemeClr val="bg1"/>
            </a:solidFill>
            <a:latin typeface="+mj-lt"/>
          </a:endParaRPr>
        </a:p>
        <a:p>
          <a:pPr marL="0" lvl="0" indent="0" algn="ctr" defTabSz="577850" rtl="0">
            <a:lnSpc>
              <a:spcPct val="90000"/>
            </a:lnSpc>
            <a:spcBef>
              <a:spcPct val="0"/>
            </a:spcBef>
            <a:spcAft>
              <a:spcPct val="35000"/>
            </a:spcAft>
            <a:buNone/>
          </a:pPr>
          <a:r>
            <a:rPr lang="en-GB" sz="1300" kern="1200" dirty="0">
              <a:solidFill>
                <a:schemeClr val="bg1"/>
              </a:solidFill>
              <a:latin typeface="+mj-lt"/>
            </a:rPr>
            <a:t>Improving Dispute Resolution</a:t>
          </a:r>
        </a:p>
        <a:p>
          <a:pPr marL="0" lvl="0" indent="0" algn="ctr" defTabSz="577850" rtl="0">
            <a:lnSpc>
              <a:spcPct val="90000"/>
            </a:lnSpc>
            <a:spcBef>
              <a:spcPct val="0"/>
            </a:spcBef>
            <a:spcAft>
              <a:spcPct val="35000"/>
            </a:spcAft>
            <a:buNone/>
          </a:pPr>
          <a:endParaRPr lang="en-GB" sz="1300" b="1" kern="1200" dirty="0">
            <a:solidFill>
              <a:schemeClr val="bg1"/>
            </a:solidFill>
            <a:latin typeface="+mj-lt"/>
          </a:endParaRPr>
        </a:p>
        <a:p>
          <a:pPr marL="0" lvl="0" indent="0" algn="ctr" defTabSz="577850" rtl="0">
            <a:lnSpc>
              <a:spcPct val="90000"/>
            </a:lnSpc>
            <a:spcBef>
              <a:spcPct val="0"/>
            </a:spcBef>
            <a:spcAft>
              <a:spcPct val="35000"/>
            </a:spcAft>
            <a:buNone/>
          </a:pPr>
          <a:r>
            <a:rPr lang="en-GB" sz="1300" b="1" kern="1200" dirty="0">
              <a:solidFill>
                <a:schemeClr val="bg1"/>
              </a:solidFill>
              <a:latin typeface="+mj-lt"/>
            </a:rPr>
            <a:t>AGREED MINIMUM STANDARD </a:t>
          </a:r>
          <a:endParaRPr lang="en-IN" sz="1300" kern="1200" dirty="0">
            <a:solidFill>
              <a:schemeClr val="bg1"/>
            </a:solidFill>
          </a:endParaRPr>
        </a:p>
      </dsp:txBody>
      <dsp:txXfrm rot="5400000">
        <a:off x="4652386" y="812799"/>
        <a:ext cx="1442144" cy="2438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F4334-D8C6-4BD7-8DC8-3B2968E5A1B2}">
      <dsp:nvSpPr>
        <dsp:cNvPr id="0" name=""/>
        <dsp:cNvSpPr/>
      </dsp:nvSpPr>
      <dsp:spPr>
        <a:xfrm>
          <a:off x="0" y="44103"/>
          <a:ext cx="5973062" cy="721049"/>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rtl="0">
            <a:lnSpc>
              <a:spcPct val="90000"/>
            </a:lnSpc>
            <a:spcBef>
              <a:spcPct val="0"/>
            </a:spcBef>
            <a:spcAft>
              <a:spcPct val="35000"/>
            </a:spcAft>
            <a:buNone/>
          </a:pPr>
          <a:r>
            <a:rPr lang="en-GB" sz="1300" b="1" kern="1200" dirty="0">
              <a:solidFill>
                <a:schemeClr val="bg1"/>
              </a:solidFill>
            </a:rPr>
            <a:t>Developed by more than 100 countries and jurisdictions: Ad-hoc Group of Experts</a:t>
          </a:r>
          <a:endParaRPr lang="en-IN" sz="1300" b="1" kern="1200" dirty="0">
            <a:solidFill>
              <a:schemeClr val="bg1"/>
            </a:solidFill>
          </a:endParaRPr>
        </a:p>
      </dsp:txBody>
      <dsp:txXfrm>
        <a:off x="35199" y="79302"/>
        <a:ext cx="5902664" cy="650651"/>
      </dsp:txXfrm>
    </dsp:sp>
    <dsp:sp modelId="{3BFE1FA0-D291-4ACF-8714-6E2F2D42C2C3}">
      <dsp:nvSpPr>
        <dsp:cNvPr id="0" name=""/>
        <dsp:cNvSpPr/>
      </dsp:nvSpPr>
      <dsp:spPr>
        <a:xfrm>
          <a:off x="0" y="786868"/>
          <a:ext cx="5973062" cy="721049"/>
        </a:xfrm>
        <a:prstGeom prst="round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rtl="0">
            <a:lnSpc>
              <a:spcPct val="90000"/>
            </a:lnSpc>
            <a:spcBef>
              <a:spcPct val="0"/>
            </a:spcBef>
            <a:spcAft>
              <a:spcPct val="35000"/>
            </a:spcAft>
            <a:buNone/>
          </a:pPr>
          <a:r>
            <a:rPr lang="en-GB" sz="1300" b="1" kern="1200" dirty="0">
              <a:solidFill>
                <a:schemeClr val="bg1"/>
              </a:solidFill>
            </a:rPr>
            <a:t>Modification of thousands of existing tax treaties</a:t>
          </a:r>
          <a:endParaRPr lang="en-IN" sz="1300" b="1" kern="1200" dirty="0">
            <a:solidFill>
              <a:schemeClr val="bg1"/>
            </a:solidFill>
          </a:endParaRPr>
        </a:p>
      </dsp:txBody>
      <dsp:txXfrm>
        <a:off x="35199" y="822067"/>
        <a:ext cx="5902664" cy="650651"/>
      </dsp:txXfrm>
    </dsp:sp>
    <dsp:sp modelId="{99FC7255-572D-4602-AAA9-F1E568670D05}">
      <dsp:nvSpPr>
        <dsp:cNvPr id="0" name=""/>
        <dsp:cNvSpPr/>
      </dsp:nvSpPr>
      <dsp:spPr>
        <a:xfrm>
          <a:off x="0" y="1545357"/>
          <a:ext cx="5973062" cy="721049"/>
        </a:xfrm>
        <a:prstGeom prst="round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rtl="0">
            <a:lnSpc>
              <a:spcPct val="90000"/>
            </a:lnSpc>
            <a:spcBef>
              <a:spcPct val="0"/>
            </a:spcBef>
            <a:spcAft>
              <a:spcPct val="35000"/>
            </a:spcAft>
            <a:buNone/>
          </a:pPr>
          <a:r>
            <a:rPr lang="en-GB" sz="1300" b="1" kern="1200">
              <a:solidFill>
                <a:schemeClr val="bg1"/>
              </a:solidFill>
            </a:rPr>
            <a:t>Accommodation of different tax treaty policies </a:t>
          </a:r>
          <a:endParaRPr lang="en-IN" sz="1300" b="1" kern="1200">
            <a:solidFill>
              <a:schemeClr val="bg1"/>
            </a:solidFill>
          </a:endParaRPr>
        </a:p>
      </dsp:txBody>
      <dsp:txXfrm>
        <a:off x="35199" y="1580556"/>
        <a:ext cx="5902664" cy="650651"/>
      </dsp:txXfrm>
    </dsp:sp>
    <dsp:sp modelId="{CC40FF80-FA8B-409F-8DB8-4D48A9D31907}">
      <dsp:nvSpPr>
        <dsp:cNvPr id="0" name=""/>
        <dsp:cNvSpPr/>
      </dsp:nvSpPr>
      <dsp:spPr>
        <a:xfrm>
          <a:off x="0" y="2303847"/>
          <a:ext cx="5973062" cy="721049"/>
        </a:xfrm>
        <a:prstGeom prst="round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rtl="0">
            <a:lnSpc>
              <a:spcPct val="90000"/>
            </a:lnSpc>
            <a:spcBef>
              <a:spcPct val="0"/>
            </a:spcBef>
            <a:spcAft>
              <a:spcPct val="35000"/>
            </a:spcAft>
            <a:buNone/>
          </a:pPr>
          <a:r>
            <a:rPr lang="en-GB" sz="1300" b="1" kern="1200">
              <a:solidFill>
                <a:schemeClr val="bg1"/>
              </a:solidFill>
            </a:rPr>
            <a:t>English and French text authentic</a:t>
          </a:r>
        </a:p>
        <a:p>
          <a:pPr marL="0" lvl="0" indent="0" algn="l" defTabSz="577850" rtl="0">
            <a:lnSpc>
              <a:spcPct val="90000"/>
            </a:lnSpc>
            <a:spcBef>
              <a:spcPct val="0"/>
            </a:spcBef>
            <a:spcAft>
              <a:spcPct val="35000"/>
            </a:spcAft>
            <a:buNone/>
          </a:pPr>
          <a:r>
            <a:rPr lang="en-GB" sz="1300" b="1" i="1" kern="1200">
              <a:solidFill>
                <a:schemeClr val="bg1"/>
              </a:solidFill>
            </a:rPr>
            <a:t>(Countries are preparing additional language versions)</a:t>
          </a:r>
          <a:endParaRPr lang="en-IN" sz="1300" b="1" kern="1200" dirty="0">
            <a:solidFill>
              <a:schemeClr val="bg1"/>
            </a:solidFill>
          </a:endParaRPr>
        </a:p>
      </dsp:txBody>
      <dsp:txXfrm>
        <a:off x="35199" y="2339046"/>
        <a:ext cx="5902664" cy="6506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FC53C-B82E-456E-82EB-2A9FF3FCA909}">
      <dsp:nvSpPr>
        <dsp:cNvPr id="0" name=""/>
        <dsp:cNvSpPr/>
      </dsp:nvSpPr>
      <dsp:spPr>
        <a:xfrm>
          <a:off x="2967" y="1276"/>
          <a:ext cx="6070611" cy="709853"/>
        </a:xfrm>
        <a:prstGeom prst="roundRect">
          <a:avLst>
            <a:gd name="adj" fmla="val 10000"/>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GB" sz="1500" b="1" kern="1200" dirty="0"/>
            <a:t>Specifying tax treaties covered</a:t>
          </a:r>
          <a:endParaRPr lang="en-IN" sz="1500" kern="1200" dirty="0"/>
        </a:p>
      </dsp:txBody>
      <dsp:txXfrm>
        <a:off x="23758" y="22067"/>
        <a:ext cx="6029029" cy="668271"/>
      </dsp:txXfrm>
    </dsp:sp>
    <dsp:sp modelId="{57A61AA3-BCAE-4FA6-B411-F3B6A120B588}">
      <dsp:nvSpPr>
        <dsp:cNvPr id="0" name=""/>
        <dsp:cNvSpPr/>
      </dsp:nvSpPr>
      <dsp:spPr>
        <a:xfrm>
          <a:off x="2967" y="774601"/>
          <a:ext cx="6070611" cy="709853"/>
        </a:xfrm>
        <a:prstGeom prst="roundRect">
          <a:avLst>
            <a:gd name="adj" fmla="val 10000"/>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GB" sz="1500" b="1" kern="1200" dirty="0"/>
            <a:t>Flexibility with respect to minimum standard provisions</a:t>
          </a:r>
          <a:endParaRPr lang="en-IN" sz="1500" kern="1200" dirty="0"/>
        </a:p>
      </dsp:txBody>
      <dsp:txXfrm>
        <a:off x="23758" y="795392"/>
        <a:ext cx="6029029" cy="668271"/>
      </dsp:txXfrm>
    </dsp:sp>
    <dsp:sp modelId="{623DDB62-2357-47B7-813C-27DAB0AA4F32}">
      <dsp:nvSpPr>
        <dsp:cNvPr id="0" name=""/>
        <dsp:cNvSpPr/>
      </dsp:nvSpPr>
      <dsp:spPr>
        <a:xfrm>
          <a:off x="2967" y="1547926"/>
          <a:ext cx="6070611" cy="709853"/>
        </a:xfrm>
        <a:prstGeom prst="roundRect">
          <a:avLst>
            <a:gd name="adj" fmla="val 10000"/>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GB" sz="1500" b="1" kern="1200" dirty="0"/>
            <a:t>Opting out of non-minimum standard provisions</a:t>
          </a:r>
          <a:endParaRPr lang="en-IN" sz="1500" kern="1200" dirty="0"/>
        </a:p>
      </dsp:txBody>
      <dsp:txXfrm>
        <a:off x="23758" y="1568717"/>
        <a:ext cx="6029029" cy="668271"/>
      </dsp:txXfrm>
    </dsp:sp>
    <dsp:sp modelId="{FA3DA0F4-3841-4C87-8927-F7CE16AC3811}">
      <dsp:nvSpPr>
        <dsp:cNvPr id="0" name=""/>
        <dsp:cNvSpPr/>
      </dsp:nvSpPr>
      <dsp:spPr>
        <a:xfrm>
          <a:off x="2967" y="2321251"/>
          <a:ext cx="6070611" cy="709853"/>
        </a:xfrm>
        <a:prstGeom prst="roundRect">
          <a:avLst>
            <a:gd name="adj" fmla="val 10000"/>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GB" sz="1500" b="1" kern="1200" dirty="0"/>
            <a:t>Opting out of provisions for treaties that contain certain existing provisions with specific characteristics</a:t>
          </a:r>
          <a:endParaRPr lang="en-IN" sz="1500" kern="1200" dirty="0"/>
        </a:p>
      </dsp:txBody>
      <dsp:txXfrm>
        <a:off x="23758" y="2342042"/>
        <a:ext cx="6029029" cy="668271"/>
      </dsp:txXfrm>
    </dsp:sp>
    <dsp:sp modelId="{CAD8FAE7-0C72-4BBB-A808-E42412378F90}">
      <dsp:nvSpPr>
        <dsp:cNvPr id="0" name=""/>
        <dsp:cNvSpPr/>
      </dsp:nvSpPr>
      <dsp:spPr>
        <a:xfrm>
          <a:off x="2967" y="3094576"/>
          <a:ext cx="6070611" cy="709853"/>
        </a:xfrm>
        <a:prstGeom prst="roundRect">
          <a:avLst>
            <a:gd name="adj" fmla="val 10000"/>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GB" sz="1500" b="1" kern="1200" dirty="0"/>
            <a:t>Choices to apply optional and alternative provisions </a:t>
          </a:r>
          <a:br>
            <a:rPr lang="en-GB" sz="1500" b="1" kern="1200" dirty="0"/>
          </a:br>
          <a:r>
            <a:rPr lang="en-GB" sz="1500" b="1" kern="1200" dirty="0"/>
            <a:t>(including opting in to Part VI on Arbitration)</a:t>
          </a:r>
          <a:endParaRPr lang="en-IN" sz="1500" kern="1200" dirty="0"/>
        </a:p>
      </dsp:txBody>
      <dsp:txXfrm>
        <a:off x="23758" y="3115367"/>
        <a:ext cx="6029029" cy="668271"/>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0688" cy="498475"/>
          </a:xfrm>
          <a:prstGeom prst="rect">
            <a:avLst/>
          </a:prstGeom>
        </p:spPr>
        <p:txBody>
          <a:bodyPr vert="horz" lIns="91440" tIns="45720" rIns="91440" bIns="45720" rtlCol="0"/>
          <a:lstStyle>
            <a:lvl1pPr algn="l">
              <a:defRPr sz="1200"/>
            </a:lvl1pPr>
          </a:lstStyle>
          <a:p>
            <a:pPr>
              <a:defRPr/>
            </a:pPr>
            <a:endParaRPr lang="en-IN"/>
          </a:p>
        </p:txBody>
      </p:sp>
      <p:sp>
        <p:nvSpPr>
          <p:cNvPr id="3" name="Date Placeholder 2"/>
          <p:cNvSpPr>
            <a:spLocks noGrp="1"/>
          </p:cNvSpPr>
          <p:nvPr>
            <p:ph type="dt" sz="quarter" idx="1"/>
          </p:nvPr>
        </p:nvSpPr>
        <p:spPr>
          <a:xfrm>
            <a:off x="3871913" y="0"/>
            <a:ext cx="2960687" cy="498475"/>
          </a:xfrm>
          <a:prstGeom prst="rect">
            <a:avLst/>
          </a:prstGeom>
        </p:spPr>
        <p:txBody>
          <a:bodyPr vert="horz" lIns="91440" tIns="45720" rIns="91440" bIns="45720" rtlCol="0"/>
          <a:lstStyle>
            <a:lvl1pPr algn="r">
              <a:defRPr sz="1200"/>
            </a:lvl1pPr>
          </a:lstStyle>
          <a:p>
            <a:pPr>
              <a:defRPr/>
            </a:pPr>
            <a:fld id="{42EB4023-FBE2-4B76-914B-58969CF8D5BE}" type="datetimeFigureOut">
              <a:rPr lang="en-IN"/>
              <a:pPr>
                <a:defRPr/>
              </a:pPr>
              <a:t>28-09-2017</a:t>
            </a:fld>
            <a:endParaRPr lang="en-IN"/>
          </a:p>
        </p:txBody>
      </p:sp>
      <p:sp>
        <p:nvSpPr>
          <p:cNvPr id="4" name="Footer Placeholder 3"/>
          <p:cNvSpPr>
            <a:spLocks noGrp="1"/>
          </p:cNvSpPr>
          <p:nvPr>
            <p:ph type="ftr" sz="quarter" idx="2"/>
          </p:nvPr>
        </p:nvSpPr>
        <p:spPr>
          <a:xfrm>
            <a:off x="0" y="9478963"/>
            <a:ext cx="2960688" cy="498475"/>
          </a:xfrm>
          <a:prstGeom prst="rect">
            <a:avLst/>
          </a:prstGeom>
        </p:spPr>
        <p:txBody>
          <a:bodyPr vert="horz" lIns="91440" tIns="45720" rIns="91440" bIns="45720" rtlCol="0" anchor="b"/>
          <a:lstStyle>
            <a:lvl1pPr algn="l">
              <a:defRPr sz="1200"/>
            </a:lvl1pPr>
          </a:lstStyle>
          <a:p>
            <a:pPr>
              <a:defRPr/>
            </a:pPr>
            <a:endParaRPr lang="en-IN"/>
          </a:p>
        </p:txBody>
      </p:sp>
      <p:sp>
        <p:nvSpPr>
          <p:cNvPr id="5" name="Slide Number Placeholder 4"/>
          <p:cNvSpPr>
            <a:spLocks noGrp="1"/>
          </p:cNvSpPr>
          <p:nvPr>
            <p:ph type="sldNum" sz="quarter" idx="3"/>
          </p:nvPr>
        </p:nvSpPr>
        <p:spPr>
          <a:xfrm>
            <a:off x="3871913" y="9478963"/>
            <a:ext cx="2960687" cy="498475"/>
          </a:xfrm>
          <a:prstGeom prst="rect">
            <a:avLst/>
          </a:prstGeom>
        </p:spPr>
        <p:txBody>
          <a:bodyPr vert="horz" lIns="91440" tIns="45720" rIns="91440" bIns="45720" rtlCol="0" anchor="b"/>
          <a:lstStyle>
            <a:lvl1pPr algn="r">
              <a:defRPr sz="1200"/>
            </a:lvl1pPr>
          </a:lstStyle>
          <a:p>
            <a:pPr>
              <a:defRPr/>
            </a:pPr>
            <a:fld id="{433D3D0C-2F48-4682-AA8F-7D47B7BCDD31}" type="slidenum">
              <a:rPr lang="en-IN"/>
              <a:pPr>
                <a:defRPr/>
              </a:pPr>
              <a:t>‹#›</a:t>
            </a:fld>
            <a:endParaRPr lang="en-IN"/>
          </a:p>
        </p:txBody>
      </p:sp>
    </p:spTree>
    <p:extLst>
      <p:ext uri="{BB962C8B-B14F-4D97-AF65-F5344CB8AC3E}">
        <p14:creationId xmlns:p14="http://schemas.microsoft.com/office/powerpoint/2010/main" val="2766892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0688" cy="498475"/>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71913" y="0"/>
            <a:ext cx="2960687" cy="498475"/>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12" charset="0"/>
              </a:defRPr>
            </a:lvl1pPr>
          </a:lstStyle>
          <a:p>
            <a:pPr>
              <a:defRPr/>
            </a:pPr>
            <a:fld id="{3288886E-7BE7-4652-BF9C-E949E5AA3C8E}" type="datetime1">
              <a:rPr lang="en-US"/>
              <a:pPr>
                <a:defRPr/>
              </a:pPr>
              <a:t>9/28/2017</a:t>
            </a:fld>
            <a:endParaRPr lang="en-US"/>
          </a:p>
        </p:txBody>
      </p:sp>
      <p:sp>
        <p:nvSpPr>
          <p:cNvPr id="4" name="Slide Image Placeholder 3"/>
          <p:cNvSpPr>
            <a:spLocks noGrp="1" noRot="1" noChangeAspect="1"/>
          </p:cNvSpPr>
          <p:nvPr>
            <p:ph type="sldImg" idx="2"/>
          </p:nvPr>
        </p:nvSpPr>
        <p:spPr>
          <a:xfrm>
            <a:off x="922338" y="747713"/>
            <a:ext cx="4991100" cy="37433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4213" y="4740275"/>
            <a:ext cx="5467350" cy="44910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78963"/>
            <a:ext cx="2960688" cy="49847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71913" y="9478963"/>
            <a:ext cx="2960687" cy="498475"/>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12" charset="0"/>
              </a:defRPr>
            </a:lvl1pPr>
          </a:lstStyle>
          <a:p>
            <a:pPr>
              <a:defRPr/>
            </a:pPr>
            <a:fld id="{BCB53EFF-D713-413A-B710-AB0FDC8686D9}" type="slidenum">
              <a:rPr lang="en-US"/>
              <a:pPr>
                <a:defRPr/>
              </a:pPr>
              <a:t>‹#›</a:t>
            </a:fld>
            <a:endParaRPr lang="en-US"/>
          </a:p>
        </p:txBody>
      </p:sp>
    </p:spTree>
    <p:extLst>
      <p:ext uri="{BB962C8B-B14F-4D97-AF65-F5344CB8AC3E}">
        <p14:creationId xmlns:p14="http://schemas.microsoft.com/office/powerpoint/2010/main" val="141134204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CB53EFF-D713-413A-B710-AB0FDC8686D9}" type="slidenum">
              <a:rPr lang="en-US" smtClean="0"/>
              <a:pPr>
                <a:defRPr/>
              </a:pPr>
              <a:t>1</a:t>
            </a:fld>
            <a:endParaRPr lang="en-US"/>
          </a:p>
        </p:txBody>
      </p:sp>
    </p:spTree>
    <p:extLst>
      <p:ext uri="{BB962C8B-B14F-4D97-AF65-F5344CB8AC3E}">
        <p14:creationId xmlns:p14="http://schemas.microsoft.com/office/powerpoint/2010/main" val="2714678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ED5AC33D-193E-4582-8F73-7181F27D85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E3F3C248-AE44-4B79-B6E1-89896937E4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b="1"/>
          </a:p>
        </p:txBody>
      </p:sp>
      <p:sp>
        <p:nvSpPr>
          <p:cNvPr id="10244" name="Slide Number Placeholder 3">
            <a:extLst>
              <a:ext uri="{FF2B5EF4-FFF2-40B4-BE49-F238E27FC236}">
                <a16:creationId xmlns:a16="http://schemas.microsoft.com/office/drawing/2014/main" id="{E5675171-59C0-4EF9-BD52-5579FB4CB6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55650" indent="-290513">
              <a:defRPr>
                <a:solidFill>
                  <a:schemeClr val="tx1"/>
                </a:solidFill>
                <a:latin typeface="Century Gothic" panose="020B0502020202020204" pitchFamily="34" charset="0"/>
              </a:defRPr>
            </a:lvl2pPr>
            <a:lvl3pPr marL="1163638" indent="-231775">
              <a:defRPr>
                <a:solidFill>
                  <a:schemeClr val="tx1"/>
                </a:solidFill>
                <a:latin typeface="Century Gothic" panose="020B0502020202020204" pitchFamily="34" charset="0"/>
              </a:defRPr>
            </a:lvl3pPr>
            <a:lvl4pPr marL="1630363" indent="-231775">
              <a:defRPr>
                <a:solidFill>
                  <a:schemeClr val="tx1"/>
                </a:solidFill>
                <a:latin typeface="Century Gothic" panose="020B0502020202020204" pitchFamily="34" charset="0"/>
              </a:defRPr>
            </a:lvl4pPr>
            <a:lvl5pPr marL="2095500" indent="-231775">
              <a:defRPr>
                <a:solidFill>
                  <a:schemeClr val="tx1"/>
                </a:solidFill>
                <a:latin typeface="Century Gothic" panose="020B0502020202020204" pitchFamily="34" charset="0"/>
              </a:defRPr>
            </a:lvl5pPr>
            <a:lvl6pPr marL="2552700" indent="-231775" eaLnBrk="0" fontAlgn="base" hangingPunct="0">
              <a:spcBef>
                <a:spcPct val="0"/>
              </a:spcBef>
              <a:spcAft>
                <a:spcPct val="0"/>
              </a:spcAft>
              <a:defRPr>
                <a:solidFill>
                  <a:schemeClr val="tx1"/>
                </a:solidFill>
                <a:latin typeface="Century Gothic" panose="020B0502020202020204" pitchFamily="34" charset="0"/>
              </a:defRPr>
            </a:lvl6pPr>
            <a:lvl7pPr marL="3009900" indent="-231775" eaLnBrk="0" fontAlgn="base" hangingPunct="0">
              <a:spcBef>
                <a:spcPct val="0"/>
              </a:spcBef>
              <a:spcAft>
                <a:spcPct val="0"/>
              </a:spcAft>
              <a:defRPr>
                <a:solidFill>
                  <a:schemeClr val="tx1"/>
                </a:solidFill>
                <a:latin typeface="Century Gothic" panose="020B0502020202020204" pitchFamily="34" charset="0"/>
              </a:defRPr>
            </a:lvl7pPr>
            <a:lvl8pPr marL="3467100" indent="-231775" eaLnBrk="0" fontAlgn="base" hangingPunct="0">
              <a:spcBef>
                <a:spcPct val="0"/>
              </a:spcBef>
              <a:spcAft>
                <a:spcPct val="0"/>
              </a:spcAft>
              <a:defRPr>
                <a:solidFill>
                  <a:schemeClr val="tx1"/>
                </a:solidFill>
                <a:latin typeface="Century Gothic" panose="020B0502020202020204" pitchFamily="34" charset="0"/>
              </a:defRPr>
            </a:lvl8pPr>
            <a:lvl9pPr marL="3924300" indent="-231775" eaLnBrk="0" fontAlgn="base" hangingPunct="0">
              <a:spcBef>
                <a:spcPct val="0"/>
              </a:spcBef>
              <a:spcAft>
                <a:spcPct val="0"/>
              </a:spcAft>
              <a:defRPr>
                <a:solidFill>
                  <a:schemeClr val="tx1"/>
                </a:solidFill>
                <a:latin typeface="Century Gothic" panose="020B0502020202020204" pitchFamily="34" charset="0"/>
              </a:defRPr>
            </a:lvl9pPr>
          </a:lstStyle>
          <a:p>
            <a:fld id="{001F72AE-5FF6-4497-951D-B9CD4BE74499}" type="slidenum">
              <a:rPr lang="nl-NL" altLang="en-US">
                <a:solidFill>
                  <a:srgbClr val="000000"/>
                </a:solidFill>
                <a:latin typeface="Calibri" panose="020F0502020204030204" pitchFamily="34" charset="0"/>
              </a:rPr>
              <a:pPr/>
              <a:t>35</a:t>
            </a:fld>
            <a:endParaRPr lang="nl-NL"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14222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B11FC0E3-3681-4625-AD4F-C48F3BC063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541DDBB-0A12-4D0E-84AB-792D657F36ED}"/>
              </a:ext>
            </a:extLst>
          </p:cNvPr>
          <p:cNvSpPr>
            <a:spLocks noGrp="1"/>
          </p:cNvSpPr>
          <p:nvPr>
            <p:ph type="body" idx="1"/>
          </p:nvPr>
        </p:nvSpPr>
        <p:spPr/>
        <p:txBody>
          <a:bodyPr/>
          <a:lstStyle/>
          <a:p>
            <a:pPr eaLnBrk="1" fontAlgn="auto" hangingPunct="1">
              <a:spcBef>
                <a:spcPts val="0"/>
              </a:spcBef>
              <a:spcAft>
                <a:spcPts val="0"/>
              </a:spcAft>
              <a:defRPr/>
            </a:pPr>
            <a:r>
              <a:rPr lang="en-GB" b="1" dirty="0"/>
              <a:t>This is to give an overview of the provisions. Part I and Part VII are general and procedural. </a:t>
            </a:r>
          </a:p>
          <a:p>
            <a:pPr eaLnBrk="1" fontAlgn="auto" hangingPunct="1">
              <a:spcBef>
                <a:spcPts val="0"/>
              </a:spcBef>
              <a:spcAft>
                <a:spcPts val="0"/>
              </a:spcAft>
              <a:defRPr/>
            </a:pPr>
            <a:r>
              <a:rPr lang="en-GB" b="1" dirty="0"/>
              <a:t>When making policy decisions, the focus will be on Part II-VI that implement the treaty related BEPS measures.</a:t>
            </a:r>
          </a:p>
          <a:p>
            <a:pPr eaLnBrk="1" fontAlgn="auto" hangingPunct="1">
              <a:spcBef>
                <a:spcPts val="0"/>
              </a:spcBef>
              <a:spcAft>
                <a:spcPts val="0"/>
              </a:spcAft>
              <a:defRPr/>
            </a:pPr>
            <a:r>
              <a:rPr lang="en-GB" b="1" dirty="0"/>
              <a:t>Announce that we will focus on the BEPS minimum standards:</a:t>
            </a:r>
          </a:p>
          <a:p>
            <a:pPr marL="174708" indent="-174708" eaLnBrk="1" fontAlgn="auto" hangingPunct="1">
              <a:spcBef>
                <a:spcPts val="0"/>
              </a:spcBef>
              <a:spcAft>
                <a:spcPts val="0"/>
              </a:spcAft>
              <a:buFontTx/>
              <a:buChar char="-"/>
              <a:defRPr/>
            </a:pPr>
            <a:r>
              <a:rPr lang="en-GB" b="1" dirty="0"/>
              <a:t>Those developed under Action 6 are included in Part III</a:t>
            </a:r>
          </a:p>
          <a:p>
            <a:pPr marL="174708" indent="-174708" eaLnBrk="1" fontAlgn="auto" hangingPunct="1">
              <a:spcBef>
                <a:spcPts val="0"/>
              </a:spcBef>
              <a:spcAft>
                <a:spcPts val="0"/>
              </a:spcAft>
              <a:buFontTx/>
              <a:buChar char="-"/>
              <a:defRPr/>
            </a:pPr>
            <a:r>
              <a:rPr lang="en-GB" b="1" dirty="0"/>
              <a:t>Those developed under Action 14 are included in Part V </a:t>
            </a:r>
          </a:p>
          <a:p>
            <a:pPr eaLnBrk="1" fontAlgn="auto" hangingPunct="1">
              <a:spcBef>
                <a:spcPts val="0"/>
              </a:spcBef>
              <a:spcAft>
                <a:spcPts val="0"/>
              </a:spcAft>
              <a:defRPr/>
            </a:pPr>
            <a:endParaRPr lang="en-GB" b="1" dirty="0"/>
          </a:p>
          <a:p>
            <a:pPr eaLnBrk="1" fontAlgn="auto" hangingPunct="1">
              <a:spcBef>
                <a:spcPts val="0"/>
              </a:spcBef>
              <a:spcAft>
                <a:spcPts val="0"/>
              </a:spcAft>
              <a:defRPr/>
            </a:pPr>
            <a:r>
              <a:rPr lang="en-GB" b="1" dirty="0"/>
              <a:t>Next, we will have a look at the implementation of the minimum standards/</a:t>
            </a:r>
          </a:p>
        </p:txBody>
      </p:sp>
      <p:sp>
        <p:nvSpPr>
          <p:cNvPr id="12292" name="Slide Number Placeholder 3">
            <a:extLst>
              <a:ext uri="{FF2B5EF4-FFF2-40B4-BE49-F238E27FC236}">
                <a16:creationId xmlns:a16="http://schemas.microsoft.com/office/drawing/2014/main" id="{82E5DA5C-E7DC-4F44-BEA2-04463DEDD7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55650" indent="-290513">
              <a:defRPr>
                <a:solidFill>
                  <a:schemeClr val="tx1"/>
                </a:solidFill>
                <a:latin typeface="Century Gothic" panose="020B0502020202020204" pitchFamily="34" charset="0"/>
              </a:defRPr>
            </a:lvl2pPr>
            <a:lvl3pPr marL="1163638" indent="-231775">
              <a:defRPr>
                <a:solidFill>
                  <a:schemeClr val="tx1"/>
                </a:solidFill>
                <a:latin typeface="Century Gothic" panose="020B0502020202020204" pitchFamily="34" charset="0"/>
              </a:defRPr>
            </a:lvl3pPr>
            <a:lvl4pPr marL="1630363" indent="-231775">
              <a:defRPr>
                <a:solidFill>
                  <a:schemeClr val="tx1"/>
                </a:solidFill>
                <a:latin typeface="Century Gothic" panose="020B0502020202020204" pitchFamily="34" charset="0"/>
              </a:defRPr>
            </a:lvl4pPr>
            <a:lvl5pPr marL="2095500" indent="-231775">
              <a:defRPr>
                <a:solidFill>
                  <a:schemeClr val="tx1"/>
                </a:solidFill>
                <a:latin typeface="Century Gothic" panose="020B0502020202020204" pitchFamily="34" charset="0"/>
              </a:defRPr>
            </a:lvl5pPr>
            <a:lvl6pPr marL="2552700" indent="-231775" eaLnBrk="0" fontAlgn="base" hangingPunct="0">
              <a:spcBef>
                <a:spcPct val="0"/>
              </a:spcBef>
              <a:spcAft>
                <a:spcPct val="0"/>
              </a:spcAft>
              <a:defRPr>
                <a:solidFill>
                  <a:schemeClr val="tx1"/>
                </a:solidFill>
                <a:latin typeface="Century Gothic" panose="020B0502020202020204" pitchFamily="34" charset="0"/>
              </a:defRPr>
            </a:lvl6pPr>
            <a:lvl7pPr marL="3009900" indent="-231775" eaLnBrk="0" fontAlgn="base" hangingPunct="0">
              <a:spcBef>
                <a:spcPct val="0"/>
              </a:spcBef>
              <a:spcAft>
                <a:spcPct val="0"/>
              </a:spcAft>
              <a:defRPr>
                <a:solidFill>
                  <a:schemeClr val="tx1"/>
                </a:solidFill>
                <a:latin typeface="Century Gothic" panose="020B0502020202020204" pitchFamily="34" charset="0"/>
              </a:defRPr>
            </a:lvl7pPr>
            <a:lvl8pPr marL="3467100" indent="-231775" eaLnBrk="0" fontAlgn="base" hangingPunct="0">
              <a:spcBef>
                <a:spcPct val="0"/>
              </a:spcBef>
              <a:spcAft>
                <a:spcPct val="0"/>
              </a:spcAft>
              <a:defRPr>
                <a:solidFill>
                  <a:schemeClr val="tx1"/>
                </a:solidFill>
                <a:latin typeface="Century Gothic" panose="020B0502020202020204" pitchFamily="34" charset="0"/>
              </a:defRPr>
            </a:lvl8pPr>
            <a:lvl9pPr marL="3924300" indent="-231775" eaLnBrk="0" fontAlgn="base" hangingPunct="0">
              <a:spcBef>
                <a:spcPct val="0"/>
              </a:spcBef>
              <a:spcAft>
                <a:spcPct val="0"/>
              </a:spcAft>
              <a:defRPr>
                <a:solidFill>
                  <a:schemeClr val="tx1"/>
                </a:solidFill>
                <a:latin typeface="Century Gothic" panose="020B0502020202020204" pitchFamily="34" charset="0"/>
              </a:defRPr>
            </a:lvl9pPr>
          </a:lstStyle>
          <a:p>
            <a:fld id="{8E454177-0BA2-48F4-AB0E-A28A7CC53811}" type="slidenum">
              <a:rPr lang="nl-NL" altLang="en-US">
                <a:solidFill>
                  <a:srgbClr val="000000"/>
                </a:solidFill>
                <a:latin typeface="Calibri" panose="020F0502020204030204" pitchFamily="34" charset="0"/>
              </a:rPr>
              <a:pPr/>
              <a:t>36</a:t>
            </a:fld>
            <a:endParaRPr lang="nl-NL"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4048133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BDD9861B-7231-40FE-AE83-0FEE1B441A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53FEC0C4-37E4-40C7-9B34-09591BF91A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4340" name="Slide Number Placeholder 3">
            <a:extLst>
              <a:ext uri="{FF2B5EF4-FFF2-40B4-BE49-F238E27FC236}">
                <a16:creationId xmlns:a16="http://schemas.microsoft.com/office/drawing/2014/main" id="{1C3F68F1-7F27-4C25-8871-9ABDEA74D5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55650" indent="-290513">
              <a:defRPr>
                <a:solidFill>
                  <a:schemeClr val="tx1"/>
                </a:solidFill>
                <a:latin typeface="Century Gothic" panose="020B0502020202020204" pitchFamily="34" charset="0"/>
              </a:defRPr>
            </a:lvl2pPr>
            <a:lvl3pPr marL="1163638" indent="-231775">
              <a:defRPr>
                <a:solidFill>
                  <a:schemeClr val="tx1"/>
                </a:solidFill>
                <a:latin typeface="Century Gothic" panose="020B0502020202020204" pitchFamily="34" charset="0"/>
              </a:defRPr>
            </a:lvl3pPr>
            <a:lvl4pPr marL="1630363" indent="-231775">
              <a:defRPr>
                <a:solidFill>
                  <a:schemeClr val="tx1"/>
                </a:solidFill>
                <a:latin typeface="Century Gothic" panose="020B0502020202020204" pitchFamily="34" charset="0"/>
              </a:defRPr>
            </a:lvl4pPr>
            <a:lvl5pPr marL="2095500" indent="-231775">
              <a:defRPr>
                <a:solidFill>
                  <a:schemeClr val="tx1"/>
                </a:solidFill>
                <a:latin typeface="Century Gothic" panose="020B0502020202020204" pitchFamily="34" charset="0"/>
              </a:defRPr>
            </a:lvl5pPr>
            <a:lvl6pPr marL="2552700" indent="-231775" eaLnBrk="0" fontAlgn="base" hangingPunct="0">
              <a:spcBef>
                <a:spcPct val="0"/>
              </a:spcBef>
              <a:spcAft>
                <a:spcPct val="0"/>
              </a:spcAft>
              <a:defRPr>
                <a:solidFill>
                  <a:schemeClr val="tx1"/>
                </a:solidFill>
                <a:latin typeface="Century Gothic" panose="020B0502020202020204" pitchFamily="34" charset="0"/>
              </a:defRPr>
            </a:lvl6pPr>
            <a:lvl7pPr marL="3009900" indent="-231775" eaLnBrk="0" fontAlgn="base" hangingPunct="0">
              <a:spcBef>
                <a:spcPct val="0"/>
              </a:spcBef>
              <a:spcAft>
                <a:spcPct val="0"/>
              </a:spcAft>
              <a:defRPr>
                <a:solidFill>
                  <a:schemeClr val="tx1"/>
                </a:solidFill>
                <a:latin typeface="Century Gothic" panose="020B0502020202020204" pitchFamily="34" charset="0"/>
              </a:defRPr>
            </a:lvl7pPr>
            <a:lvl8pPr marL="3467100" indent="-231775" eaLnBrk="0" fontAlgn="base" hangingPunct="0">
              <a:spcBef>
                <a:spcPct val="0"/>
              </a:spcBef>
              <a:spcAft>
                <a:spcPct val="0"/>
              </a:spcAft>
              <a:defRPr>
                <a:solidFill>
                  <a:schemeClr val="tx1"/>
                </a:solidFill>
                <a:latin typeface="Century Gothic" panose="020B0502020202020204" pitchFamily="34" charset="0"/>
              </a:defRPr>
            </a:lvl8pPr>
            <a:lvl9pPr marL="3924300" indent="-231775" eaLnBrk="0" fontAlgn="base" hangingPunct="0">
              <a:spcBef>
                <a:spcPct val="0"/>
              </a:spcBef>
              <a:spcAft>
                <a:spcPct val="0"/>
              </a:spcAft>
              <a:defRPr>
                <a:solidFill>
                  <a:schemeClr val="tx1"/>
                </a:solidFill>
                <a:latin typeface="Century Gothic" panose="020B0502020202020204" pitchFamily="34" charset="0"/>
              </a:defRPr>
            </a:lvl9pPr>
          </a:lstStyle>
          <a:p>
            <a:fld id="{FFAAD077-2582-481E-82B9-4C18D2FD5007}" type="slidenum">
              <a:rPr lang="nl-NL" altLang="en-US">
                <a:solidFill>
                  <a:srgbClr val="000000"/>
                </a:solidFill>
                <a:latin typeface="Calibri" panose="020F0502020204030204" pitchFamily="34" charset="0"/>
              </a:rPr>
              <a:pPr/>
              <a:t>37</a:t>
            </a:fld>
            <a:endParaRPr lang="nl-NL"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580080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7CEA86F-B170-412A-924D-0F896205D5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6BDCD7A6-BFAB-411A-8B68-BA7C8EE0D2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6388" name="Slide Number Placeholder 3">
            <a:extLst>
              <a:ext uri="{FF2B5EF4-FFF2-40B4-BE49-F238E27FC236}">
                <a16:creationId xmlns:a16="http://schemas.microsoft.com/office/drawing/2014/main" id="{5E674B58-E84C-476F-88A6-59C14FB76C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55650" indent="-290513">
              <a:defRPr>
                <a:solidFill>
                  <a:schemeClr val="tx1"/>
                </a:solidFill>
                <a:latin typeface="Century Gothic" panose="020B0502020202020204" pitchFamily="34" charset="0"/>
              </a:defRPr>
            </a:lvl2pPr>
            <a:lvl3pPr marL="1163638" indent="-231775">
              <a:defRPr>
                <a:solidFill>
                  <a:schemeClr val="tx1"/>
                </a:solidFill>
                <a:latin typeface="Century Gothic" panose="020B0502020202020204" pitchFamily="34" charset="0"/>
              </a:defRPr>
            </a:lvl3pPr>
            <a:lvl4pPr marL="1630363" indent="-231775">
              <a:defRPr>
                <a:solidFill>
                  <a:schemeClr val="tx1"/>
                </a:solidFill>
                <a:latin typeface="Century Gothic" panose="020B0502020202020204" pitchFamily="34" charset="0"/>
              </a:defRPr>
            </a:lvl4pPr>
            <a:lvl5pPr marL="2095500" indent="-231775">
              <a:defRPr>
                <a:solidFill>
                  <a:schemeClr val="tx1"/>
                </a:solidFill>
                <a:latin typeface="Century Gothic" panose="020B0502020202020204" pitchFamily="34" charset="0"/>
              </a:defRPr>
            </a:lvl5pPr>
            <a:lvl6pPr marL="2552700" indent="-231775" eaLnBrk="0" fontAlgn="base" hangingPunct="0">
              <a:spcBef>
                <a:spcPct val="0"/>
              </a:spcBef>
              <a:spcAft>
                <a:spcPct val="0"/>
              </a:spcAft>
              <a:defRPr>
                <a:solidFill>
                  <a:schemeClr val="tx1"/>
                </a:solidFill>
                <a:latin typeface="Century Gothic" panose="020B0502020202020204" pitchFamily="34" charset="0"/>
              </a:defRPr>
            </a:lvl6pPr>
            <a:lvl7pPr marL="3009900" indent="-231775" eaLnBrk="0" fontAlgn="base" hangingPunct="0">
              <a:spcBef>
                <a:spcPct val="0"/>
              </a:spcBef>
              <a:spcAft>
                <a:spcPct val="0"/>
              </a:spcAft>
              <a:defRPr>
                <a:solidFill>
                  <a:schemeClr val="tx1"/>
                </a:solidFill>
                <a:latin typeface="Century Gothic" panose="020B0502020202020204" pitchFamily="34" charset="0"/>
              </a:defRPr>
            </a:lvl7pPr>
            <a:lvl8pPr marL="3467100" indent="-231775" eaLnBrk="0" fontAlgn="base" hangingPunct="0">
              <a:spcBef>
                <a:spcPct val="0"/>
              </a:spcBef>
              <a:spcAft>
                <a:spcPct val="0"/>
              </a:spcAft>
              <a:defRPr>
                <a:solidFill>
                  <a:schemeClr val="tx1"/>
                </a:solidFill>
                <a:latin typeface="Century Gothic" panose="020B0502020202020204" pitchFamily="34" charset="0"/>
              </a:defRPr>
            </a:lvl8pPr>
            <a:lvl9pPr marL="3924300" indent="-231775" eaLnBrk="0" fontAlgn="base" hangingPunct="0">
              <a:spcBef>
                <a:spcPct val="0"/>
              </a:spcBef>
              <a:spcAft>
                <a:spcPct val="0"/>
              </a:spcAft>
              <a:defRPr>
                <a:solidFill>
                  <a:schemeClr val="tx1"/>
                </a:solidFill>
                <a:latin typeface="Century Gothic" panose="020B0502020202020204" pitchFamily="34" charset="0"/>
              </a:defRPr>
            </a:lvl9pPr>
          </a:lstStyle>
          <a:p>
            <a:fld id="{6DAAE7DF-0EDE-4276-9688-DA8FC8E5A34C}" type="slidenum">
              <a:rPr lang="nl-NL" altLang="en-US">
                <a:latin typeface="Calibri" panose="020F0502020204030204" pitchFamily="34" charset="0"/>
              </a:rPr>
              <a:pPr/>
              <a:t>38</a:t>
            </a:fld>
            <a:endParaRPr lang="nl-NL" altLang="en-US">
              <a:latin typeface="Calibri" panose="020F0502020204030204" pitchFamily="34" charset="0"/>
            </a:endParaRPr>
          </a:p>
        </p:txBody>
      </p:sp>
    </p:spTree>
    <p:extLst>
      <p:ext uri="{BB962C8B-B14F-4D97-AF65-F5344CB8AC3E}">
        <p14:creationId xmlns:p14="http://schemas.microsoft.com/office/powerpoint/2010/main" val="32044075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bin"/><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bin"/><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bin"/><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bin"/><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18"/>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1330642500 h 528"/>
                <a:gd name="T6" fmla="*/ 12003212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IN"/>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5DB944B2-1B33-4A49-A88D-9C69FBC908F8}" type="datetime1">
              <a:rPr lang="en-US"/>
              <a:pPr>
                <a:defRPr/>
              </a:pPr>
              <a:t>9/28/2017</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D8FC4B28-3BE5-4CE6-A97B-86526D5637E9}" type="slidenum">
              <a:rPr lang="en-US"/>
              <a:pPr>
                <a:defRPr/>
              </a:pPr>
              <a:t>‹#›</a:t>
            </a:fld>
            <a:endParaRPr lang="en-US"/>
          </a:p>
        </p:txBody>
      </p:sp>
    </p:spTree>
    <p:extLst>
      <p:ext uri="{BB962C8B-B14F-4D97-AF65-F5344CB8AC3E}">
        <p14:creationId xmlns:p14="http://schemas.microsoft.com/office/powerpoint/2010/main" val="3653887094"/>
      </p:ext>
    </p:extLst>
  </p:cSld>
  <p:clrMapOvr>
    <a:masterClrMapping/>
  </p:clrMapOvr>
  <p:transition spd="slow">
    <p:random/>
    <p:sndAc>
      <p:stSnd>
        <p:snd r:embed="rId1" name="Camera"/>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extLst/>
          </a:lstStyle>
          <a:p>
            <a:pPr>
              <a:defRPr/>
            </a:pPr>
            <a:fld id="{4FD317CB-2851-4E09-B2FC-C5E6769B7BAC}" type="datetime1">
              <a:rPr lang="en-US"/>
              <a:pPr>
                <a:defRPr/>
              </a:pPr>
              <a:t>9/28/2017</a:t>
            </a:fld>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02B052C0-A8EE-4BCD-B163-73C4D4B68738}" type="slidenum">
              <a:rPr lang="en-US"/>
              <a:pPr>
                <a:defRPr/>
              </a:pPr>
              <a:t>‹#›</a:t>
            </a:fld>
            <a:endParaRPr lang="en-US"/>
          </a:p>
        </p:txBody>
      </p:sp>
    </p:spTree>
    <p:extLst>
      <p:ext uri="{BB962C8B-B14F-4D97-AF65-F5344CB8AC3E}">
        <p14:creationId xmlns:p14="http://schemas.microsoft.com/office/powerpoint/2010/main" val="237124207"/>
      </p:ext>
    </p:extLst>
  </p:cSld>
  <p:clrMapOvr>
    <a:masterClrMapping/>
  </p:clrMapOvr>
  <p:transition spd="slow">
    <p:random/>
    <p:sndAc>
      <p:stSnd>
        <p:snd r:embed="rId1" name="Camera"/>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extLst/>
          </a:lstStyle>
          <a:p>
            <a:pPr>
              <a:defRPr/>
            </a:pPr>
            <a:fld id="{1C07A871-F714-43DD-80C9-B9CDF8963616}" type="datetime1">
              <a:rPr lang="en-US"/>
              <a:pPr>
                <a:defRPr/>
              </a:pPr>
              <a:t>9/28/2017</a:t>
            </a:fld>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4B5642A6-9D0A-4F86-8335-635BF985C316}" type="slidenum">
              <a:rPr lang="en-US"/>
              <a:pPr>
                <a:defRPr/>
              </a:pPr>
              <a:t>‹#›</a:t>
            </a:fld>
            <a:endParaRPr lang="en-US"/>
          </a:p>
        </p:txBody>
      </p:sp>
    </p:spTree>
    <p:extLst>
      <p:ext uri="{BB962C8B-B14F-4D97-AF65-F5344CB8AC3E}">
        <p14:creationId xmlns:p14="http://schemas.microsoft.com/office/powerpoint/2010/main" val="1563940467"/>
      </p:ext>
    </p:extLst>
  </p:cSld>
  <p:clrMapOvr>
    <a:masterClrMapping/>
  </p:clrMapOvr>
  <p:transition spd="slow">
    <p:random/>
    <p:sndAc>
      <p:stSnd>
        <p:snd r:embed="rId1" name="Camera"/>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3"/>
          <p:cNvSpPr>
            <a:spLocks noGrp="1"/>
          </p:cNvSpPr>
          <p:nvPr>
            <p:ph type="dt" sz="half" idx="10"/>
          </p:nvPr>
        </p:nvSpPr>
        <p:spPr/>
        <p:txBody>
          <a:bodyPr/>
          <a:lstStyle>
            <a:lvl1pPr>
              <a:defRPr/>
            </a:lvl1pPr>
            <a:extLst/>
          </a:lstStyle>
          <a:p>
            <a:pPr>
              <a:defRPr/>
            </a:pPr>
            <a:fld id="{5340B81A-CE36-4EC1-BA5C-00E0E3E10AA9}" type="datetime1">
              <a:rPr lang="en-US"/>
              <a:pPr>
                <a:defRPr/>
              </a:pPr>
              <a:t>9/28/2017</a:t>
            </a:fld>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94312155-783C-41B7-B162-66ECEAD20715}" type="slidenum">
              <a:rPr lang="en-US"/>
              <a:pPr>
                <a:defRPr/>
              </a:pPr>
              <a:t>‹#›</a:t>
            </a:fld>
            <a:endParaRPr lang="en-US"/>
          </a:p>
        </p:txBody>
      </p:sp>
    </p:spTree>
    <p:extLst>
      <p:ext uri="{BB962C8B-B14F-4D97-AF65-F5344CB8AC3E}">
        <p14:creationId xmlns:p14="http://schemas.microsoft.com/office/powerpoint/2010/main" val="4088569095"/>
      </p:ext>
    </p:extLst>
  </p:cSld>
  <p:clrMapOvr>
    <a:masterClrMapping/>
  </p:clrMapOvr>
  <p:transition spd="slow">
    <p:random/>
    <p:sndAc>
      <p:stSnd>
        <p:snd r:embed="rId1" name="Camera"/>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3535E1A8-A465-4776-818C-03951967E7E6}" type="datetime1">
              <a:rPr lang="en-US"/>
              <a:pPr>
                <a:defRPr/>
              </a:pPr>
              <a:t>9/28/2017</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B4311EB7-8575-4E2E-A7D5-F9A52E2FE388}" type="slidenum">
              <a:rPr lang="en-US"/>
              <a:pPr>
                <a:defRPr/>
              </a:pPr>
              <a:t>‹#›</a:t>
            </a:fld>
            <a:endParaRPr lang="en-US"/>
          </a:p>
        </p:txBody>
      </p:sp>
    </p:spTree>
    <p:extLst>
      <p:ext uri="{BB962C8B-B14F-4D97-AF65-F5344CB8AC3E}">
        <p14:creationId xmlns:p14="http://schemas.microsoft.com/office/powerpoint/2010/main" val="45251940"/>
      </p:ext>
    </p:extLst>
  </p:cSld>
  <p:clrMapOvr>
    <a:overrideClrMapping bg1="dk1" tx1="lt1" bg2="dk2" tx2="lt2" accent1="accent1" accent2="accent2" accent3="accent3" accent4="accent4" accent5="accent5" accent6="accent6" hlink="hlink" folHlink="folHlink"/>
  </p:clrMapOvr>
  <p:transition spd="slow">
    <p:random/>
    <p:sndAc>
      <p:stSnd>
        <p:snd r:embed="rId2" name="Camera"/>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fld id="{88AC9728-6CCF-4763-ADB1-BADE3BCEA15C}" type="datetime1">
              <a:rPr lang="en-US"/>
              <a:pPr>
                <a:defRPr/>
              </a:pPr>
              <a:t>9/28/2017</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018BDBD2-36A9-411C-A617-F2096368E11B}" type="slidenum">
              <a:rPr lang="en-US"/>
              <a:pPr>
                <a:defRPr/>
              </a:pPr>
              <a:t>‹#›</a:t>
            </a:fld>
            <a:endParaRPr lang="en-US"/>
          </a:p>
        </p:txBody>
      </p:sp>
    </p:spTree>
    <p:extLst>
      <p:ext uri="{BB962C8B-B14F-4D97-AF65-F5344CB8AC3E}">
        <p14:creationId xmlns:p14="http://schemas.microsoft.com/office/powerpoint/2010/main" val="2161559561"/>
      </p:ext>
    </p:extLst>
  </p:cSld>
  <p:clrMapOvr>
    <a:overrideClrMapping bg1="dk1" tx1="lt1" bg2="dk2" tx2="lt2" accent1="accent1" accent2="accent2" accent3="accent3" accent4="accent4" accent5="accent5" accent6="accent6" hlink="hlink" folHlink="folHlink"/>
  </p:clrMapOvr>
  <p:transition spd="slow">
    <p:random/>
    <p:sndAc>
      <p:stSnd>
        <p:snd r:embed="rId2" name="Camera"/>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fld id="{F64CD4E7-DAD0-4DFE-9FD4-3DD0A291C22A}" type="datetime1">
              <a:rPr lang="en-US"/>
              <a:pPr>
                <a:defRPr/>
              </a:pPr>
              <a:t>9/28/2017</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EE0BF34D-4C0A-44A8-8BDF-FC10EBD65AEA}" type="slidenum">
              <a:rPr lang="en-US"/>
              <a:pPr>
                <a:defRPr/>
              </a:pPr>
              <a:t>‹#›</a:t>
            </a:fld>
            <a:endParaRPr lang="en-US"/>
          </a:p>
        </p:txBody>
      </p:sp>
    </p:spTree>
    <p:extLst>
      <p:ext uri="{BB962C8B-B14F-4D97-AF65-F5344CB8AC3E}">
        <p14:creationId xmlns:p14="http://schemas.microsoft.com/office/powerpoint/2010/main" val="1674967635"/>
      </p:ext>
    </p:extLst>
  </p:cSld>
  <p:clrMapOvr>
    <a:overrideClrMapping bg1="lt1" tx1="dk1" bg2="lt2" tx2="dk2" accent1="accent1" accent2="accent2" accent3="accent3" accent4="accent4" accent5="accent5" accent6="accent6" hlink="hlink" folHlink="folHlink"/>
  </p:clrMapOvr>
  <p:transition spd="slow">
    <p:random/>
    <p:sndAc>
      <p:stSnd>
        <p:snd r:embed="rId1" name="Camera"/>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fld id="{CD54141F-6AF2-4F45-B0C7-97C21FFA96E4}" type="datetime1">
              <a:rPr lang="en-US"/>
              <a:pPr>
                <a:defRPr/>
              </a:pPr>
              <a:t>9/28/2017</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13F2BFF2-0665-4025-AD71-4637DE533246}" type="slidenum">
              <a:rPr lang="en-US"/>
              <a:pPr>
                <a:defRPr/>
              </a:pPr>
              <a:t>‹#›</a:t>
            </a:fld>
            <a:endParaRPr lang="en-US"/>
          </a:p>
        </p:txBody>
      </p:sp>
    </p:spTree>
    <p:extLst>
      <p:ext uri="{BB962C8B-B14F-4D97-AF65-F5344CB8AC3E}">
        <p14:creationId xmlns:p14="http://schemas.microsoft.com/office/powerpoint/2010/main" val="1067837066"/>
      </p:ext>
    </p:extLst>
  </p:cSld>
  <p:clrMapOvr>
    <a:overrideClrMapping bg1="dk1" tx1="lt1" bg2="dk2" tx2="lt2" accent1="accent1" accent2="accent2" accent3="accent3" accent4="accent4" accent5="accent5" accent6="accent6" hlink="hlink" folHlink="folHlink"/>
  </p:clrMapOvr>
  <p:transition spd="slow">
    <p:random/>
    <p:sndAc>
      <p:stSnd>
        <p:snd r:embed="rId2" name="Camera"/>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0FEB9F65-E08E-4191-AE4E-394703C48078}" type="datetime1">
              <a:rPr lang="en-US"/>
              <a:pPr>
                <a:defRPr/>
              </a:pPr>
              <a:t>9/28/2017</a:t>
            </a:fld>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0B5F0268-C58E-4050-A2E7-FFD248C1BD0A}" type="slidenum">
              <a:rPr lang="en-US"/>
              <a:pPr>
                <a:defRPr/>
              </a:pPr>
              <a:t>‹#›</a:t>
            </a:fld>
            <a:endParaRPr lang="en-US"/>
          </a:p>
        </p:txBody>
      </p:sp>
    </p:spTree>
    <p:extLst>
      <p:ext uri="{BB962C8B-B14F-4D97-AF65-F5344CB8AC3E}">
        <p14:creationId xmlns:p14="http://schemas.microsoft.com/office/powerpoint/2010/main" val="1554652580"/>
      </p:ext>
    </p:extLst>
  </p:cSld>
  <p:clrMapOvr>
    <a:masterClrMapping/>
  </p:clrMapOvr>
  <p:transition spd="slow">
    <p:random/>
    <p:sndAc>
      <p:stSnd>
        <p:snd r:embed="rId1" name="Camera"/>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394405FA-1C4F-4FC3-B91D-6D77E353B243}" type="datetime1">
              <a:rPr lang="en-US"/>
              <a:pPr>
                <a:defRPr/>
              </a:pPr>
              <a:t>9/28/2017</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64BA00A7-2B1B-47D0-BCBA-32450464A194}" type="slidenum">
              <a:rPr lang="en-US"/>
              <a:pPr>
                <a:defRPr/>
              </a:pPr>
              <a:t>‹#›</a:t>
            </a:fld>
            <a:endParaRPr lang="en-US"/>
          </a:p>
        </p:txBody>
      </p:sp>
    </p:spTree>
    <p:extLst>
      <p:ext uri="{BB962C8B-B14F-4D97-AF65-F5344CB8AC3E}">
        <p14:creationId xmlns:p14="http://schemas.microsoft.com/office/powerpoint/2010/main" val="620233603"/>
      </p:ext>
    </p:extLst>
  </p:cSld>
  <p:clrMapOvr>
    <a:overrideClrMapping bg1="lt1" tx1="dk1" bg2="lt2" tx2="dk2" accent1="accent1" accent2="accent2" accent3="accent3" accent4="accent4" accent5="accent5" accent6="accent6" hlink="hlink" folHlink="folHlink"/>
  </p:clrMapOvr>
  <p:transition spd="slow">
    <p:random/>
    <p:sndAc>
      <p:stSnd>
        <p:snd r:embed="rId1" name="Camera"/>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IN"/>
          </a:p>
        </p:txBody>
      </p:sp>
      <p:sp>
        <p:nvSpPr>
          <p:cNvPr id="7" name="Right Triangle 6"/>
          <p:cNvSpPr>
            <a:spLocks/>
          </p:cNvSpPr>
          <p:nvPr/>
        </p:nvSpPr>
        <p:spPr bwMode="auto">
          <a:xfrm>
            <a:off x="-6042" y="5791253"/>
            <a:ext cx="3402314"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13384B78-6293-4915-9362-CE12CB3E6EED}" type="datetime1">
              <a:rPr lang="en-US"/>
              <a:pPr>
                <a:defRPr/>
              </a:pPr>
              <a:t>9/28/2017</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85DDDA5E-F3EA-4BE1-B311-78D6BC9C519C}" type="slidenum">
              <a:rPr lang="en-US"/>
              <a:pPr>
                <a:defRPr/>
              </a:pPr>
              <a:t>‹#›</a:t>
            </a:fld>
            <a:endParaRPr lang="en-US"/>
          </a:p>
        </p:txBody>
      </p:sp>
    </p:spTree>
    <p:extLst>
      <p:ext uri="{BB962C8B-B14F-4D97-AF65-F5344CB8AC3E}">
        <p14:creationId xmlns:p14="http://schemas.microsoft.com/office/powerpoint/2010/main" val="2852793898"/>
      </p:ext>
    </p:extLst>
  </p:cSld>
  <p:clrMapOvr>
    <a:overrideClrMapping bg1="dk1" tx1="lt1" bg2="dk2" tx2="lt2" accent1="accent1" accent2="accent2" accent3="accent3" accent4="accent4" accent5="accent5" accent6="accent6" hlink="hlink" folHlink="folHlink"/>
  </p:clrMapOvr>
  <p:transition spd="slow">
    <p:random/>
    <p:sndAc>
      <p:stSnd>
        <p:snd r:embed="rId2" name="Camera"/>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IN"/>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fld id="{A7109F30-7D18-458D-AD28-098C83E41452}" type="datetime1">
              <a:rPr lang="en-US"/>
              <a:pPr>
                <a:defRPr/>
              </a:pPr>
              <a:t>9/28/2017</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F053AF32-DD7E-4B7E-B387-E0750AE9999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spd="slow">
    <p:random/>
    <p:sndAc>
      <p:stSnd>
        <p:snd r:embed="rId13" name="Camera"/>
      </p:stSnd>
    </p:sndAc>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112" charset="-52"/>
        </a:defRPr>
      </a:lvl2pPr>
      <a:lvl3pPr algn="l" rtl="0" eaLnBrk="0" fontAlgn="base" hangingPunct="0">
        <a:spcBef>
          <a:spcPct val="0"/>
        </a:spcBef>
        <a:spcAft>
          <a:spcPct val="0"/>
        </a:spcAft>
        <a:defRPr sz="4100" b="1">
          <a:solidFill>
            <a:schemeClr val="tx2"/>
          </a:solidFill>
          <a:latin typeface="Lucida Sans Unicode" pitchFamily="-112" charset="-52"/>
        </a:defRPr>
      </a:lvl3pPr>
      <a:lvl4pPr algn="l" rtl="0" eaLnBrk="0" fontAlgn="base" hangingPunct="0">
        <a:spcBef>
          <a:spcPct val="0"/>
        </a:spcBef>
        <a:spcAft>
          <a:spcPct val="0"/>
        </a:spcAft>
        <a:defRPr sz="4100" b="1">
          <a:solidFill>
            <a:schemeClr val="tx2"/>
          </a:solidFill>
          <a:latin typeface="Lucida Sans Unicode" pitchFamily="-112" charset="-52"/>
        </a:defRPr>
      </a:lvl4pPr>
      <a:lvl5pPr algn="l" rtl="0" eaLnBrk="0" fontAlgn="base" hangingPunct="0">
        <a:spcBef>
          <a:spcPct val="0"/>
        </a:spcBef>
        <a:spcAft>
          <a:spcPct val="0"/>
        </a:spcAft>
        <a:defRPr sz="4100" b="1">
          <a:solidFill>
            <a:schemeClr val="tx2"/>
          </a:solidFill>
          <a:latin typeface="Lucida Sans Unicode" pitchFamily="-112" charset="-52"/>
        </a:defRPr>
      </a:lvl5pPr>
      <a:lvl6pPr marL="457200" algn="l" rtl="0" fontAlgn="base">
        <a:spcBef>
          <a:spcPct val="0"/>
        </a:spcBef>
        <a:spcAft>
          <a:spcPct val="0"/>
        </a:spcAft>
        <a:defRPr sz="4100" b="1">
          <a:solidFill>
            <a:schemeClr val="tx2"/>
          </a:solidFill>
          <a:latin typeface="Lucida Sans Unicode" pitchFamily="-112" charset="-52"/>
        </a:defRPr>
      </a:lvl6pPr>
      <a:lvl7pPr marL="914400" algn="l" rtl="0" fontAlgn="base">
        <a:spcBef>
          <a:spcPct val="0"/>
        </a:spcBef>
        <a:spcAft>
          <a:spcPct val="0"/>
        </a:spcAft>
        <a:defRPr sz="4100" b="1">
          <a:solidFill>
            <a:schemeClr val="tx2"/>
          </a:solidFill>
          <a:latin typeface="Lucida Sans Unicode" pitchFamily="-112" charset="-52"/>
        </a:defRPr>
      </a:lvl7pPr>
      <a:lvl8pPr marL="1371600" algn="l" rtl="0" fontAlgn="base">
        <a:spcBef>
          <a:spcPct val="0"/>
        </a:spcBef>
        <a:spcAft>
          <a:spcPct val="0"/>
        </a:spcAft>
        <a:defRPr sz="4100" b="1">
          <a:solidFill>
            <a:schemeClr val="tx2"/>
          </a:solidFill>
          <a:latin typeface="Lucida Sans Unicode" pitchFamily="-112" charset="-52"/>
        </a:defRPr>
      </a:lvl8pPr>
      <a:lvl9pPr marL="1828800" algn="l" rtl="0" fontAlgn="base">
        <a:spcBef>
          <a:spcPct val="0"/>
        </a:spcBef>
        <a:spcAft>
          <a:spcPct val="0"/>
        </a:spcAft>
        <a:defRPr sz="4100" b="1">
          <a:solidFill>
            <a:schemeClr val="tx2"/>
          </a:solidFill>
          <a:latin typeface="Lucida Sans Unicode" pitchFamily="-112" charset="-52"/>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112"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12"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12"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12"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hyperlink" Target="https://www.google.fr/url?sa=i&amp;rct=j&amp;q=&amp;esrc=s&amp;source=imgres&amp;cd=&amp;cad=rja&amp;uact=8&amp;ved=0ahUKEwj1n8SnhejSAhXBaRQKHR5bB6cQjRwIBw&amp;url=https://thenounproject.com/term/negotiate/82393/&amp;psig=AFQjCNHyPKM2Klj49mFJ4R8Rqp-U2k-dHA&amp;ust=1490200955855863"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Pramod.itat@gmail.com" TargetMode="External"/><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bin"/><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3894" y="731521"/>
            <a:ext cx="8750105" cy="2011679"/>
          </a:xfrm>
        </p:spPr>
        <p:txBody>
          <a:bodyPr>
            <a:normAutofit fontScale="90000"/>
          </a:bodyPr>
          <a:lstStyle/>
          <a:p>
            <a:pPr algn="l" eaLnBrk="1" fontAlgn="auto" hangingPunct="1">
              <a:spcAft>
                <a:spcPts val="0"/>
              </a:spcAft>
              <a:defRPr/>
            </a:pPr>
            <a:r>
              <a:rPr lang="en-US" sz="4200" dirty="0"/>
              <a:t>GAAR and Multilateral Instrument</a:t>
            </a:r>
            <a:br>
              <a:rPr lang="en-US" sz="4200" dirty="0"/>
            </a:br>
            <a:r>
              <a:rPr lang="en-US" sz="4200" dirty="0"/>
              <a:t>for preventing the base erosion and profit shifting – Indian scenario</a:t>
            </a:r>
          </a:p>
        </p:txBody>
      </p:sp>
      <p:sp>
        <p:nvSpPr>
          <p:cNvPr id="13315" name="Subtitle 2"/>
          <p:cNvSpPr>
            <a:spLocks noGrp="1"/>
          </p:cNvSpPr>
          <p:nvPr>
            <p:ph type="subTitle" idx="1"/>
          </p:nvPr>
        </p:nvSpPr>
        <p:spPr>
          <a:xfrm>
            <a:off x="393895" y="3052689"/>
            <a:ext cx="8064305" cy="1758462"/>
          </a:xfrm>
        </p:spPr>
        <p:txBody>
          <a:bodyPr>
            <a:normAutofit fontScale="40000" lnSpcReduction="20000"/>
          </a:bodyPr>
          <a:lstStyle/>
          <a:p>
            <a:pPr marR="0" eaLnBrk="1" hangingPunct="1">
              <a:lnSpc>
                <a:spcPct val="60000"/>
              </a:lnSpc>
              <a:defRPr/>
            </a:pPr>
            <a:endParaRPr lang="en-US" sz="500" dirty="0"/>
          </a:p>
          <a:p>
            <a:pPr marR="0" eaLnBrk="1" hangingPunct="1">
              <a:lnSpc>
                <a:spcPct val="60000"/>
              </a:lnSpc>
              <a:defRPr/>
            </a:pPr>
            <a:endParaRPr lang="en-US" sz="500" dirty="0"/>
          </a:p>
          <a:p>
            <a:pPr marR="0" eaLnBrk="1" hangingPunct="1">
              <a:lnSpc>
                <a:spcPct val="60000"/>
              </a:lnSpc>
              <a:spcBef>
                <a:spcPct val="0"/>
              </a:spcBef>
              <a:defRPr/>
            </a:pPr>
            <a:endParaRPr lang="en-US" sz="700" b="1" dirty="0"/>
          </a:p>
          <a:p>
            <a:pPr marR="0" eaLnBrk="1" hangingPunct="1">
              <a:lnSpc>
                <a:spcPct val="80000"/>
              </a:lnSpc>
              <a:defRPr/>
            </a:pPr>
            <a:endParaRPr lang="en-US" sz="700" dirty="0">
              <a:solidFill>
                <a:srgbClr val="002060"/>
              </a:solidFill>
            </a:endParaRPr>
          </a:p>
          <a:p>
            <a:pPr marR="0" eaLnBrk="1" hangingPunct="1">
              <a:lnSpc>
                <a:spcPct val="80000"/>
              </a:lnSpc>
              <a:defRPr/>
            </a:pPr>
            <a:r>
              <a:rPr lang="en-US" sz="3400" dirty="0">
                <a:solidFill>
                  <a:srgbClr val="002060"/>
                </a:solidFill>
              </a:rPr>
              <a:t> </a:t>
            </a:r>
          </a:p>
          <a:p>
            <a:pPr marR="0" eaLnBrk="1" hangingPunct="1">
              <a:lnSpc>
                <a:spcPct val="80000"/>
              </a:lnSpc>
              <a:defRPr/>
            </a:pPr>
            <a:r>
              <a:rPr lang="en-US" sz="6400" dirty="0">
                <a:solidFill>
                  <a:srgbClr val="002060"/>
                </a:solidFill>
              </a:rPr>
              <a:t>Pramod Kumar</a:t>
            </a:r>
          </a:p>
          <a:p>
            <a:pPr marR="0" eaLnBrk="1" hangingPunct="1">
              <a:lnSpc>
                <a:spcPct val="80000"/>
              </a:lnSpc>
              <a:defRPr/>
            </a:pPr>
            <a:r>
              <a:rPr lang="en-US" sz="5000" dirty="0">
                <a:solidFill>
                  <a:srgbClr val="002060"/>
                </a:solidFill>
              </a:rPr>
              <a:t>Sr Member, Income Tax Appellate Tribunal-India</a:t>
            </a:r>
          </a:p>
          <a:p>
            <a:pPr marR="0" eaLnBrk="1" hangingPunct="1">
              <a:lnSpc>
                <a:spcPct val="80000"/>
              </a:lnSpc>
              <a:defRPr/>
            </a:pPr>
            <a:endParaRPr lang="en-US" sz="4000" dirty="0">
              <a:solidFill>
                <a:srgbClr val="002060"/>
              </a:solidFill>
            </a:endParaRPr>
          </a:p>
          <a:p>
            <a:pPr marR="0" eaLnBrk="1" hangingPunct="1">
              <a:lnSpc>
                <a:spcPct val="80000"/>
              </a:lnSpc>
              <a:defRPr/>
            </a:pPr>
            <a:r>
              <a:rPr lang="en-US" sz="4000" dirty="0">
                <a:solidFill>
                  <a:srgbClr val="002060"/>
                </a:solidFill>
              </a:rPr>
              <a:t>     </a:t>
            </a:r>
            <a:r>
              <a:rPr lang="it-IT" sz="4000" dirty="0">
                <a:solidFill>
                  <a:srgbClr val="002060"/>
                </a:solidFill>
              </a:rPr>
              <a:t>SEMINARIO DI AGGIORNAMENTO PROFESSIONALE</a:t>
            </a:r>
          </a:p>
          <a:p>
            <a:pPr marR="0" eaLnBrk="1" hangingPunct="1">
              <a:lnSpc>
                <a:spcPct val="80000"/>
              </a:lnSpc>
              <a:defRPr/>
            </a:pPr>
            <a:r>
              <a:rPr lang="it-IT" sz="4000" dirty="0">
                <a:solidFill>
                  <a:srgbClr val="002060"/>
                </a:solidFill>
              </a:rPr>
              <a:t>PER I MAGISTRATI TRIBUTARI, ROME</a:t>
            </a:r>
            <a:r>
              <a:rPr lang="en-US" sz="4000" dirty="0">
                <a:solidFill>
                  <a:srgbClr val="002060"/>
                </a:solidFill>
              </a:rPr>
              <a:t> * SEPTEMBER 29,2017</a:t>
            </a:r>
            <a:endParaRPr lang="en-US" sz="4000" b="1" dirty="0"/>
          </a:p>
          <a:p>
            <a:pPr marR="0" eaLnBrk="1" hangingPunct="1">
              <a:lnSpc>
                <a:spcPct val="60000"/>
              </a:lnSpc>
              <a:spcBef>
                <a:spcPct val="0"/>
              </a:spcBef>
              <a:defRPr/>
            </a:pPr>
            <a:endParaRPr lang="en-US" sz="4000" b="1" dirty="0"/>
          </a:p>
          <a:p>
            <a:pPr marR="0" eaLnBrk="1" hangingPunct="1">
              <a:lnSpc>
                <a:spcPct val="60000"/>
              </a:lnSpc>
              <a:spcBef>
                <a:spcPct val="0"/>
              </a:spcBef>
              <a:defRPr/>
            </a:pPr>
            <a:r>
              <a:rPr lang="en-US" sz="4000" b="1" dirty="0">
                <a:solidFill>
                  <a:schemeClr val="bg1"/>
                </a:solidFill>
              </a:rPr>
              <a:t>Pramod Kum</a:t>
            </a:r>
            <a:r>
              <a:rPr lang="en-US" sz="500" dirty="0"/>
              <a:t> </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66775"/>
          <a:ext cx="9144000" cy="6010275"/>
          <a:chOff x="0" y="866775"/>
          <a:chExt cx="9144000" cy="6010275"/>
        </a:xfrm>
      </p:grpSpPr>
      <p:pic>
        <p:nvPicPr>
          <p:cNvPr id="2" name="Slide"/>
          <p:cNvPicPr>
            <a:picLocks noChangeAspect="1"/>
          </p:cNvPicPr>
          <p:nvPr/>
        </p:nvPicPr>
        <p:blipFill>
          <a:blip r:embed="rId3"/>
          <a:stretch>
            <a:fillRect/>
          </a:stretch>
        </p:blipFill>
        <p:spPr>
          <a:xfrm>
            <a:off x="0" y="866775"/>
            <a:ext cx="9144000" cy="5143500"/>
          </a:xfrm>
          <a:prstGeom prst="rect">
            <a:avLst/>
          </a:prstGeom>
        </p:spPr>
      </p:pic>
    </p:spTree>
    <p:extLst>
      <p:ext uri="{BB962C8B-B14F-4D97-AF65-F5344CB8AC3E}">
        <p14:creationId xmlns:p14="http://schemas.microsoft.com/office/powerpoint/2010/main" val="3019165276"/>
      </p:ext>
    </p:extLst>
  </p:cSld>
  <p:clrMapOvr>
    <a:masterClrMapping/>
  </p:clrMapOvr>
  <p:transition spd="slow">
    <p:random/>
    <p:sndAc>
      <p:stSnd>
        <p:snd r:embed="rId2" name="Camera"/>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66775"/>
          <a:ext cx="9144000" cy="6010275"/>
          <a:chOff x="0" y="866775"/>
          <a:chExt cx="9144000" cy="6010275"/>
        </a:xfrm>
      </p:grpSpPr>
      <p:pic>
        <p:nvPicPr>
          <p:cNvPr id="2" name="Slide"/>
          <p:cNvPicPr>
            <a:picLocks noChangeAspect="1"/>
          </p:cNvPicPr>
          <p:nvPr/>
        </p:nvPicPr>
        <p:blipFill>
          <a:blip r:embed="rId3"/>
          <a:stretch>
            <a:fillRect/>
          </a:stretch>
        </p:blipFill>
        <p:spPr>
          <a:xfrm>
            <a:off x="0" y="866775"/>
            <a:ext cx="9144000" cy="5143500"/>
          </a:xfrm>
          <a:prstGeom prst="rect">
            <a:avLst/>
          </a:prstGeom>
        </p:spPr>
      </p:pic>
    </p:spTree>
    <p:extLst>
      <p:ext uri="{BB962C8B-B14F-4D97-AF65-F5344CB8AC3E}">
        <p14:creationId xmlns:p14="http://schemas.microsoft.com/office/powerpoint/2010/main" val="870158758"/>
      </p:ext>
    </p:extLst>
  </p:cSld>
  <p:clrMapOvr>
    <a:masterClrMapping/>
  </p:clrMapOvr>
  <p:transition spd="slow">
    <p:random/>
    <p:sndAc>
      <p:stSnd>
        <p:snd r:embed="rId2" name="Camera"/>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66775"/>
          <a:ext cx="9144000" cy="6010275"/>
          <a:chOff x="0" y="866775"/>
          <a:chExt cx="9144000" cy="6010275"/>
        </a:xfrm>
      </p:grpSpPr>
      <p:pic>
        <p:nvPicPr>
          <p:cNvPr id="2" name="Slide"/>
          <p:cNvPicPr>
            <a:picLocks noChangeAspect="1"/>
          </p:cNvPicPr>
          <p:nvPr/>
        </p:nvPicPr>
        <p:blipFill>
          <a:blip r:embed="rId3"/>
          <a:stretch>
            <a:fillRect/>
          </a:stretch>
        </p:blipFill>
        <p:spPr>
          <a:xfrm>
            <a:off x="0" y="866775"/>
            <a:ext cx="9144000" cy="5143500"/>
          </a:xfrm>
          <a:prstGeom prst="rect">
            <a:avLst/>
          </a:prstGeom>
        </p:spPr>
      </p:pic>
    </p:spTree>
    <p:extLst>
      <p:ext uri="{BB962C8B-B14F-4D97-AF65-F5344CB8AC3E}">
        <p14:creationId xmlns:p14="http://schemas.microsoft.com/office/powerpoint/2010/main" val="884793751"/>
      </p:ext>
    </p:extLst>
  </p:cSld>
  <p:clrMapOvr>
    <a:masterClrMapping/>
  </p:clrMapOvr>
  <p:transition spd="slow">
    <p:random/>
    <p:sndAc>
      <p:stSnd>
        <p:snd r:embed="rId2" name="Camera"/>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66775"/>
          <a:ext cx="9144000" cy="6010275"/>
          <a:chOff x="0" y="866775"/>
          <a:chExt cx="9144000" cy="6010275"/>
        </a:xfrm>
      </p:grpSpPr>
      <p:pic>
        <p:nvPicPr>
          <p:cNvPr id="2" name="Slide"/>
          <p:cNvPicPr>
            <a:picLocks noChangeAspect="1"/>
          </p:cNvPicPr>
          <p:nvPr/>
        </p:nvPicPr>
        <p:blipFill>
          <a:blip r:embed="rId3"/>
          <a:stretch>
            <a:fillRect/>
          </a:stretch>
        </p:blipFill>
        <p:spPr>
          <a:xfrm>
            <a:off x="0" y="866775"/>
            <a:ext cx="9144000" cy="5143500"/>
          </a:xfrm>
          <a:prstGeom prst="rect">
            <a:avLst/>
          </a:prstGeom>
        </p:spPr>
      </p:pic>
    </p:spTree>
    <p:extLst>
      <p:ext uri="{BB962C8B-B14F-4D97-AF65-F5344CB8AC3E}">
        <p14:creationId xmlns:p14="http://schemas.microsoft.com/office/powerpoint/2010/main" val="1342877083"/>
      </p:ext>
    </p:extLst>
  </p:cSld>
  <p:clrMapOvr>
    <a:masterClrMapping/>
  </p:clrMapOvr>
  <p:transition spd="slow">
    <p:random/>
    <p:sndAc>
      <p:stSnd>
        <p:snd r:embed="rId2" name="Camera"/>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66775"/>
          <a:ext cx="9144000" cy="6010275"/>
          <a:chOff x="0" y="866775"/>
          <a:chExt cx="9144000" cy="6010275"/>
        </a:xfrm>
      </p:grpSpPr>
      <p:pic>
        <p:nvPicPr>
          <p:cNvPr id="2" name="Slide"/>
          <p:cNvPicPr>
            <a:picLocks noChangeAspect="1"/>
          </p:cNvPicPr>
          <p:nvPr/>
        </p:nvPicPr>
        <p:blipFill>
          <a:blip r:embed="rId3"/>
          <a:stretch>
            <a:fillRect/>
          </a:stretch>
        </p:blipFill>
        <p:spPr>
          <a:xfrm>
            <a:off x="0" y="880843"/>
            <a:ext cx="9144000" cy="5143500"/>
          </a:xfrm>
          <a:prstGeom prst="rect">
            <a:avLst/>
          </a:prstGeom>
        </p:spPr>
      </p:pic>
    </p:spTree>
    <p:extLst>
      <p:ext uri="{BB962C8B-B14F-4D97-AF65-F5344CB8AC3E}">
        <p14:creationId xmlns:p14="http://schemas.microsoft.com/office/powerpoint/2010/main" val="1000233965"/>
      </p:ext>
    </p:extLst>
  </p:cSld>
  <p:clrMapOvr>
    <a:masterClrMapping/>
  </p:clrMapOvr>
  <p:transition spd="slow">
    <p:random/>
    <p:sndAc>
      <p:stSnd>
        <p:snd r:embed="rId2" name="Camera"/>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66775"/>
          <a:ext cx="9144000" cy="6010275"/>
          <a:chOff x="0" y="866775"/>
          <a:chExt cx="9144000" cy="6010275"/>
        </a:xfrm>
      </p:grpSpPr>
      <p:pic>
        <p:nvPicPr>
          <p:cNvPr id="2" name="Slide"/>
          <p:cNvPicPr>
            <a:picLocks noChangeAspect="1"/>
          </p:cNvPicPr>
          <p:nvPr/>
        </p:nvPicPr>
        <p:blipFill>
          <a:blip r:embed="rId3"/>
          <a:stretch>
            <a:fillRect/>
          </a:stretch>
        </p:blipFill>
        <p:spPr>
          <a:xfrm>
            <a:off x="0" y="866775"/>
            <a:ext cx="9144000" cy="5143500"/>
          </a:xfrm>
          <a:prstGeom prst="rect">
            <a:avLst/>
          </a:prstGeom>
        </p:spPr>
      </p:pic>
    </p:spTree>
    <p:extLst>
      <p:ext uri="{BB962C8B-B14F-4D97-AF65-F5344CB8AC3E}">
        <p14:creationId xmlns:p14="http://schemas.microsoft.com/office/powerpoint/2010/main" val="3336998714"/>
      </p:ext>
    </p:extLst>
  </p:cSld>
  <p:clrMapOvr>
    <a:masterClrMapping/>
  </p:clrMapOvr>
  <p:transition spd="slow">
    <p:random/>
    <p:sndAc>
      <p:stSnd>
        <p:snd r:embed="rId2" name="Camera"/>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66775"/>
          <a:ext cx="9144000" cy="6010275"/>
          <a:chOff x="0" y="866775"/>
          <a:chExt cx="9144000" cy="6010275"/>
        </a:xfrm>
      </p:grpSpPr>
      <p:pic>
        <p:nvPicPr>
          <p:cNvPr id="2" name="Slide"/>
          <p:cNvPicPr>
            <a:picLocks noChangeAspect="1"/>
          </p:cNvPicPr>
          <p:nvPr/>
        </p:nvPicPr>
        <p:blipFill>
          <a:blip r:embed="rId3"/>
          <a:stretch>
            <a:fillRect/>
          </a:stretch>
        </p:blipFill>
        <p:spPr>
          <a:xfrm>
            <a:off x="0" y="866775"/>
            <a:ext cx="9144000" cy="5143500"/>
          </a:xfrm>
          <a:prstGeom prst="rect">
            <a:avLst/>
          </a:prstGeom>
        </p:spPr>
      </p:pic>
    </p:spTree>
    <p:extLst>
      <p:ext uri="{BB962C8B-B14F-4D97-AF65-F5344CB8AC3E}">
        <p14:creationId xmlns:p14="http://schemas.microsoft.com/office/powerpoint/2010/main" val="2894981350"/>
      </p:ext>
    </p:extLst>
  </p:cSld>
  <p:clrMapOvr>
    <a:masterClrMapping/>
  </p:clrMapOvr>
  <p:transition spd="slow">
    <p:random/>
    <p:sndAc>
      <p:stSnd>
        <p:snd r:embed="rId2" name="Camera"/>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66775"/>
          <a:ext cx="9144000" cy="6010275"/>
          <a:chOff x="0" y="866775"/>
          <a:chExt cx="9144000" cy="6010275"/>
        </a:xfrm>
      </p:grpSpPr>
      <p:pic>
        <p:nvPicPr>
          <p:cNvPr id="2" name="Slide"/>
          <p:cNvPicPr>
            <a:picLocks noChangeAspect="1"/>
          </p:cNvPicPr>
          <p:nvPr/>
        </p:nvPicPr>
        <p:blipFill>
          <a:blip r:embed="rId3"/>
          <a:stretch>
            <a:fillRect/>
          </a:stretch>
        </p:blipFill>
        <p:spPr>
          <a:xfrm>
            <a:off x="0" y="866775"/>
            <a:ext cx="9144000" cy="5143500"/>
          </a:xfrm>
          <a:prstGeom prst="rect">
            <a:avLst/>
          </a:prstGeom>
        </p:spPr>
      </p:pic>
    </p:spTree>
    <p:extLst>
      <p:ext uri="{BB962C8B-B14F-4D97-AF65-F5344CB8AC3E}">
        <p14:creationId xmlns:p14="http://schemas.microsoft.com/office/powerpoint/2010/main" val="1129906564"/>
      </p:ext>
    </p:extLst>
  </p:cSld>
  <p:clrMapOvr>
    <a:masterClrMapping/>
  </p:clrMapOvr>
  <p:transition spd="slow">
    <p:random/>
    <p:sndAc>
      <p:stSnd>
        <p:snd r:embed="rId2" name="Camera"/>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66775"/>
          <a:ext cx="9144000" cy="6010275"/>
          <a:chOff x="0" y="866775"/>
          <a:chExt cx="9144000" cy="6010275"/>
        </a:xfrm>
      </p:grpSpPr>
      <p:pic>
        <p:nvPicPr>
          <p:cNvPr id="2" name="Slide"/>
          <p:cNvPicPr>
            <a:picLocks noChangeAspect="1"/>
          </p:cNvPicPr>
          <p:nvPr/>
        </p:nvPicPr>
        <p:blipFill>
          <a:blip r:embed="rId3"/>
          <a:stretch>
            <a:fillRect/>
          </a:stretch>
        </p:blipFill>
        <p:spPr>
          <a:xfrm>
            <a:off x="0" y="866775"/>
            <a:ext cx="9144000" cy="5143500"/>
          </a:xfrm>
          <a:prstGeom prst="rect">
            <a:avLst/>
          </a:prstGeom>
        </p:spPr>
      </p:pic>
    </p:spTree>
    <p:extLst>
      <p:ext uri="{BB962C8B-B14F-4D97-AF65-F5344CB8AC3E}">
        <p14:creationId xmlns:p14="http://schemas.microsoft.com/office/powerpoint/2010/main" val="3631858157"/>
      </p:ext>
    </p:extLst>
  </p:cSld>
  <p:clrMapOvr>
    <a:masterClrMapping/>
  </p:clrMapOvr>
  <p:transition spd="slow">
    <p:random/>
    <p:sndAc>
      <p:stSnd>
        <p:snd r:embed="rId2" name="Camera"/>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66775"/>
          <a:ext cx="9144000" cy="6010275"/>
          <a:chOff x="0" y="866775"/>
          <a:chExt cx="9144000" cy="6010275"/>
        </a:xfrm>
      </p:grpSpPr>
      <p:pic>
        <p:nvPicPr>
          <p:cNvPr id="2" name="Slide"/>
          <p:cNvPicPr>
            <a:picLocks noChangeAspect="1"/>
          </p:cNvPicPr>
          <p:nvPr/>
        </p:nvPicPr>
        <p:blipFill>
          <a:blip r:embed="rId3"/>
          <a:stretch>
            <a:fillRect/>
          </a:stretch>
        </p:blipFill>
        <p:spPr>
          <a:xfrm>
            <a:off x="0" y="866775"/>
            <a:ext cx="9144000" cy="5143500"/>
          </a:xfrm>
          <a:prstGeom prst="rect">
            <a:avLst/>
          </a:prstGeom>
        </p:spPr>
      </p:pic>
    </p:spTree>
    <p:extLst>
      <p:ext uri="{BB962C8B-B14F-4D97-AF65-F5344CB8AC3E}">
        <p14:creationId xmlns:p14="http://schemas.microsoft.com/office/powerpoint/2010/main" val="1327475074"/>
      </p:ext>
    </p:extLst>
  </p:cSld>
  <p:clrMapOvr>
    <a:masterClrMapping/>
  </p:clrMapOvr>
  <p:transition spd="slow">
    <p:random/>
    <p:sndAc>
      <p:stSnd>
        <p:snd r:embed="rId2" name="Camera"/>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89316" y="274638"/>
            <a:ext cx="7835705" cy="1143000"/>
          </a:xfrm>
        </p:spPr>
        <p:txBody>
          <a:bodyPr/>
          <a:lstStyle/>
          <a:p>
            <a:pPr eaLnBrk="1" fontAlgn="auto" hangingPunct="1">
              <a:spcAft>
                <a:spcPts val="0"/>
              </a:spcAft>
              <a:defRPr/>
            </a:pPr>
            <a:r>
              <a:rPr lang="en-US" sz="2800" dirty="0"/>
              <a:t>Some significant steps taken in India to prevent Base Erosion and Profit Shifting</a:t>
            </a:r>
          </a:p>
        </p:txBody>
      </p:sp>
      <p:sp>
        <p:nvSpPr>
          <p:cNvPr id="14339" name="TextBox 5"/>
          <p:cNvSpPr txBox="1">
            <a:spLocks noChangeArrowheads="1"/>
          </p:cNvSpPr>
          <p:nvPr/>
        </p:nvSpPr>
        <p:spPr bwMode="auto">
          <a:xfrm>
            <a:off x="860426" y="1417638"/>
            <a:ext cx="7242566" cy="664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342900" indent="-342900" algn="just" eaLnBrk="1" hangingPunct="1">
              <a:buFont typeface="Wingdings" panose="05000000000000000000" pitchFamily="2" charset="2"/>
              <a:buChar char="Ø"/>
            </a:pPr>
            <a:r>
              <a:rPr lang="en-US" dirty="0">
                <a:latin typeface="Lucida Sans Unicode" pitchFamily="-112" charset="-52"/>
              </a:rPr>
              <a:t>Implementation of General Anti Avoidance Rules, after a long consultative process with the stakeholders, with effect from i.e. 1</a:t>
            </a:r>
            <a:r>
              <a:rPr lang="en-US" baseline="30000" dirty="0">
                <a:latin typeface="Lucida Sans Unicode" pitchFamily="-112" charset="-52"/>
              </a:rPr>
              <a:t>st</a:t>
            </a:r>
            <a:r>
              <a:rPr lang="en-US" dirty="0">
                <a:latin typeface="Lucida Sans Unicode" pitchFamily="-112" charset="-52"/>
              </a:rPr>
              <a:t> April 2017</a:t>
            </a:r>
          </a:p>
          <a:p>
            <a:pPr algn="just" eaLnBrk="1" hangingPunct="1"/>
            <a:endParaRPr lang="en-US" dirty="0">
              <a:latin typeface="Lucida Sans Unicode" pitchFamily="-112" charset="-52"/>
            </a:endParaRPr>
          </a:p>
          <a:p>
            <a:pPr marL="342900" indent="-342900" algn="just" eaLnBrk="1" hangingPunct="1">
              <a:buFont typeface="Wingdings" panose="05000000000000000000" pitchFamily="2" charset="2"/>
              <a:buChar char="Ø"/>
            </a:pPr>
            <a:r>
              <a:rPr lang="en-US" dirty="0">
                <a:latin typeface="Lucida Sans Unicode" pitchFamily="-112" charset="-52"/>
              </a:rPr>
              <a:t>Signing of Multilateral Instrument (MLI), taking a clear stand on the provisions of the MLI and notifying 93 Indian tax treaties as CTA (Covered Tax Agreements)</a:t>
            </a:r>
          </a:p>
          <a:p>
            <a:pPr algn="just" eaLnBrk="1" hangingPunct="1"/>
            <a:endParaRPr lang="en-US" dirty="0">
              <a:latin typeface="Lucida Sans Unicode" pitchFamily="-112" charset="-52"/>
            </a:endParaRPr>
          </a:p>
          <a:p>
            <a:pPr marL="342900" indent="-342900" algn="just" eaLnBrk="1" hangingPunct="1">
              <a:buFont typeface="Wingdings" panose="05000000000000000000" pitchFamily="2" charset="2"/>
              <a:buChar char="Ø"/>
            </a:pPr>
            <a:r>
              <a:rPr lang="en-US" dirty="0">
                <a:latin typeface="Lucida Sans Unicode" pitchFamily="-112" charset="-52"/>
              </a:rPr>
              <a:t>Introducing POEM (Place of Effective Management) Guidelines for deciding fiscal domicile of an entity, with effect from 1</a:t>
            </a:r>
            <a:r>
              <a:rPr lang="en-US" baseline="30000" dirty="0">
                <a:latin typeface="Lucida Sans Unicode" pitchFamily="-112" charset="-52"/>
              </a:rPr>
              <a:t>st</a:t>
            </a:r>
            <a:r>
              <a:rPr lang="en-US" dirty="0">
                <a:latin typeface="Lucida Sans Unicode" pitchFamily="-112" charset="-52"/>
              </a:rPr>
              <a:t> April 2016</a:t>
            </a:r>
          </a:p>
          <a:p>
            <a:pPr algn="just" eaLnBrk="1" hangingPunct="1"/>
            <a:endParaRPr lang="en-US" dirty="0">
              <a:latin typeface="Lucida Sans Unicode" pitchFamily="-112" charset="-52"/>
            </a:endParaRPr>
          </a:p>
          <a:p>
            <a:pPr marL="342900" indent="-342900" algn="just" eaLnBrk="1" hangingPunct="1">
              <a:buFont typeface="Wingdings" panose="05000000000000000000" pitchFamily="2" charset="2"/>
              <a:buChar char="Ø"/>
            </a:pPr>
            <a:r>
              <a:rPr lang="en-GB" dirty="0">
                <a:latin typeface="Lucida Sans Unicode" pitchFamily="-112" charset="-52"/>
              </a:rPr>
              <a:t>Strengthening effective exchange of information under tax treaties, renegotiating related treaty provisions, where required, to make them compatible with the best practices globally for ensuring highest transparency and furthering global efforts to combat tax evasion/black money, </a:t>
            </a:r>
            <a:r>
              <a:rPr lang="en-IN" dirty="0">
                <a:latin typeface="Lucida Sans Unicode" pitchFamily="-112" charset="-52"/>
              </a:rPr>
              <a:t> </a:t>
            </a:r>
            <a:endParaRPr lang="en-US" dirty="0">
              <a:latin typeface="Lucida Sans Unicode" pitchFamily="-112" charset="-52"/>
            </a:endParaRPr>
          </a:p>
          <a:p>
            <a:pPr marL="342900" indent="-342900" algn="just" eaLnBrk="1" hangingPunct="1">
              <a:buFont typeface="Wingdings" panose="05000000000000000000" pitchFamily="2" charset="2"/>
              <a:buChar char="Ø"/>
            </a:pPr>
            <a:endParaRPr lang="en-US" sz="2000" dirty="0">
              <a:latin typeface="Lucida Sans Unicode" pitchFamily="-112" charset="-52"/>
            </a:endParaRPr>
          </a:p>
          <a:p>
            <a:pPr marL="342900" indent="-342900" algn="just" eaLnBrk="1" hangingPunct="1">
              <a:buFont typeface="Wingdings" panose="05000000000000000000" pitchFamily="2" charset="2"/>
              <a:buChar char="Ø"/>
            </a:pPr>
            <a:endParaRPr lang="en-US" sz="2000" dirty="0">
              <a:latin typeface="Lucida Sans Unicode" pitchFamily="-112" charset="-52"/>
            </a:endParaRPr>
          </a:p>
          <a:p>
            <a:pPr algn="just" eaLnBrk="1" hangingPunct="1"/>
            <a:endParaRPr lang="en-US" sz="2000" dirty="0">
              <a:latin typeface="Lucida Sans Unicode" pitchFamily="-112" charset="-52"/>
            </a:endParaRPr>
          </a:p>
          <a:p>
            <a:pPr marL="342900" indent="-342900" algn="just" eaLnBrk="1" hangingPunct="1">
              <a:buFont typeface="Wingdings" panose="05000000000000000000" pitchFamily="2" charset="2"/>
              <a:buChar char="Ø"/>
            </a:pPr>
            <a:endParaRPr lang="en-US" sz="2000" dirty="0">
              <a:latin typeface="Lucida Sans Unicode" pitchFamily="-112" charset="-52"/>
            </a:endParaRPr>
          </a:p>
          <a:p>
            <a:pPr algn="just" eaLnBrk="1" hangingPunct="1"/>
            <a:endParaRPr lang="en-US" sz="2000" dirty="0">
              <a:latin typeface="Lucida Sans Unicode" pitchFamily="-112" charset="-52"/>
            </a:endParaRPr>
          </a:p>
          <a:p>
            <a:pPr algn="just" eaLnBrk="1" hangingPunct="1"/>
            <a:endParaRPr lang="en-US" sz="2000" dirty="0">
              <a:latin typeface="Lucida Sans Unicode" pitchFamily="-112" charset="-52"/>
            </a:endParaRPr>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66775"/>
          <a:ext cx="9144000" cy="6010275"/>
          <a:chOff x="0" y="866775"/>
          <a:chExt cx="9144000" cy="6010275"/>
        </a:xfrm>
      </p:grpSpPr>
      <p:pic>
        <p:nvPicPr>
          <p:cNvPr id="2" name="Slide"/>
          <p:cNvPicPr>
            <a:picLocks noChangeAspect="1"/>
          </p:cNvPicPr>
          <p:nvPr/>
        </p:nvPicPr>
        <p:blipFill>
          <a:blip r:embed="rId3"/>
          <a:stretch>
            <a:fillRect/>
          </a:stretch>
        </p:blipFill>
        <p:spPr>
          <a:xfrm>
            <a:off x="0" y="866775"/>
            <a:ext cx="9144000" cy="5143500"/>
          </a:xfrm>
          <a:prstGeom prst="rect">
            <a:avLst/>
          </a:prstGeom>
        </p:spPr>
      </p:pic>
    </p:spTree>
    <p:extLst>
      <p:ext uri="{BB962C8B-B14F-4D97-AF65-F5344CB8AC3E}">
        <p14:creationId xmlns:p14="http://schemas.microsoft.com/office/powerpoint/2010/main" val="2154181560"/>
      </p:ext>
    </p:extLst>
  </p:cSld>
  <p:clrMapOvr>
    <a:masterClrMapping/>
  </p:clrMapOvr>
  <p:transition spd="slow">
    <p:random/>
    <p:sndAc>
      <p:stSnd>
        <p:snd r:embed="rId2" name="Camera"/>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66775"/>
          <a:ext cx="9144000" cy="6010275"/>
          <a:chOff x="0" y="866775"/>
          <a:chExt cx="9144000" cy="6010275"/>
        </a:xfrm>
      </p:grpSpPr>
      <p:pic>
        <p:nvPicPr>
          <p:cNvPr id="2" name="Slide"/>
          <p:cNvPicPr>
            <a:picLocks noChangeAspect="1"/>
          </p:cNvPicPr>
          <p:nvPr/>
        </p:nvPicPr>
        <p:blipFill>
          <a:blip r:embed="rId3"/>
          <a:stretch>
            <a:fillRect/>
          </a:stretch>
        </p:blipFill>
        <p:spPr>
          <a:xfrm>
            <a:off x="0" y="866775"/>
            <a:ext cx="9144000" cy="5143500"/>
          </a:xfrm>
          <a:prstGeom prst="rect">
            <a:avLst/>
          </a:prstGeom>
        </p:spPr>
      </p:pic>
    </p:spTree>
    <p:extLst>
      <p:ext uri="{BB962C8B-B14F-4D97-AF65-F5344CB8AC3E}">
        <p14:creationId xmlns:p14="http://schemas.microsoft.com/office/powerpoint/2010/main" val="4011503596"/>
      </p:ext>
    </p:extLst>
  </p:cSld>
  <p:clrMapOvr>
    <a:masterClrMapping/>
  </p:clrMapOvr>
  <p:transition spd="slow">
    <p:random/>
    <p:sndAc>
      <p:stSnd>
        <p:snd r:embed="rId2" name="Camera"/>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66775"/>
          <a:ext cx="9144000" cy="6010275"/>
          <a:chOff x="0" y="866775"/>
          <a:chExt cx="9144000" cy="6010275"/>
        </a:xfrm>
      </p:grpSpPr>
      <p:pic>
        <p:nvPicPr>
          <p:cNvPr id="2" name="Slide"/>
          <p:cNvPicPr>
            <a:picLocks noChangeAspect="1"/>
          </p:cNvPicPr>
          <p:nvPr/>
        </p:nvPicPr>
        <p:blipFill>
          <a:blip r:embed="rId3"/>
          <a:stretch>
            <a:fillRect/>
          </a:stretch>
        </p:blipFill>
        <p:spPr>
          <a:xfrm>
            <a:off x="0" y="866775"/>
            <a:ext cx="9144000" cy="5143500"/>
          </a:xfrm>
          <a:prstGeom prst="rect">
            <a:avLst/>
          </a:prstGeom>
        </p:spPr>
      </p:pic>
    </p:spTree>
    <p:extLst>
      <p:ext uri="{BB962C8B-B14F-4D97-AF65-F5344CB8AC3E}">
        <p14:creationId xmlns:p14="http://schemas.microsoft.com/office/powerpoint/2010/main" val="228981041"/>
      </p:ext>
    </p:extLst>
  </p:cSld>
  <p:clrMapOvr>
    <a:masterClrMapping/>
  </p:clrMapOvr>
  <p:transition spd="slow">
    <p:random/>
    <p:sndAc>
      <p:stSnd>
        <p:snd r:embed="rId2" name="Camera"/>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66775"/>
          <a:ext cx="9144000" cy="6010275"/>
          <a:chOff x="0" y="866775"/>
          <a:chExt cx="9144000" cy="6010275"/>
        </a:xfrm>
      </p:grpSpPr>
      <p:pic>
        <p:nvPicPr>
          <p:cNvPr id="2" name="Slide"/>
          <p:cNvPicPr>
            <a:picLocks noChangeAspect="1"/>
          </p:cNvPicPr>
          <p:nvPr/>
        </p:nvPicPr>
        <p:blipFill>
          <a:blip r:embed="rId3"/>
          <a:stretch>
            <a:fillRect/>
          </a:stretch>
        </p:blipFill>
        <p:spPr>
          <a:xfrm>
            <a:off x="0" y="866775"/>
            <a:ext cx="9144000" cy="5143500"/>
          </a:xfrm>
          <a:prstGeom prst="rect">
            <a:avLst/>
          </a:prstGeom>
        </p:spPr>
      </p:pic>
    </p:spTree>
    <p:extLst>
      <p:ext uri="{BB962C8B-B14F-4D97-AF65-F5344CB8AC3E}">
        <p14:creationId xmlns:p14="http://schemas.microsoft.com/office/powerpoint/2010/main" val="196045685"/>
      </p:ext>
    </p:extLst>
  </p:cSld>
  <p:clrMapOvr>
    <a:masterClrMapping/>
  </p:clrMapOvr>
  <p:transition spd="slow">
    <p:random/>
    <p:sndAc>
      <p:stSnd>
        <p:snd r:embed="rId2" name="Camera"/>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66775"/>
          <a:ext cx="9144000" cy="6010275"/>
          <a:chOff x="0" y="866775"/>
          <a:chExt cx="9144000" cy="6010275"/>
        </a:xfrm>
      </p:grpSpPr>
      <p:pic>
        <p:nvPicPr>
          <p:cNvPr id="2" name="Slide"/>
          <p:cNvPicPr>
            <a:picLocks noChangeAspect="1"/>
          </p:cNvPicPr>
          <p:nvPr/>
        </p:nvPicPr>
        <p:blipFill>
          <a:blip r:embed="rId3"/>
          <a:stretch>
            <a:fillRect/>
          </a:stretch>
        </p:blipFill>
        <p:spPr>
          <a:xfrm>
            <a:off x="0" y="866775"/>
            <a:ext cx="9144000" cy="5143500"/>
          </a:xfrm>
          <a:prstGeom prst="rect">
            <a:avLst/>
          </a:prstGeom>
        </p:spPr>
      </p:pic>
    </p:spTree>
    <p:extLst>
      <p:ext uri="{BB962C8B-B14F-4D97-AF65-F5344CB8AC3E}">
        <p14:creationId xmlns:p14="http://schemas.microsoft.com/office/powerpoint/2010/main" val="3186590830"/>
      </p:ext>
    </p:extLst>
  </p:cSld>
  <p:clrMapOvr>
    <a:masterClrMapping/>
  </p:clrMapOvr>
  <p:transition spd="slow">
    <p:random/>
    <p:sndAc>
      <p:stSnd>
        <p:snd r:embed="rId2" name="Camera"/>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66775"/>
          <a:ext cx="9144000" cy="6010275"/>
          <a:chOff x="0" y="866775"/>
          <a:chExt cx="9144000" cy="6010275"/>
        </a:xfrm>
      </p:grpSpPr>
      <p:pic>
        <p:nvPicPr>
          <p:cNvPr id="2" name="Slide"/>
          <p:cNvPicPr>
            <a:picLocks noChangeAspect="1"/>
          </p:cNvPicPr>
          <p:nvPr/>
        </p:nvPicPr>
        <p:blipFill>
          <a:blip r:embed="rId3"/>
          <a:stretch>
            <a:fillRect/>
          </a:stretch>
        </p:blipFill>
        <p:spPr>
          <a:xfrm>
            <a:off x="0" y="866775"/>
            <a:ext cx="9144000" cy="5143500"/>
          </a:xfrm>
          <a:prstGeom prst="rect">
            <a:avLst/>
          </a:prstGeom>
        </p:spPr>
      </p:pic>
    </p:spTree>
    <p:extLst>
      <p:ext uri="{BB962C8B-B14F-4D97-AF65-F5344CB8AC3E}">
        <p14:creationId xmlns:p14="http://schemas.microsoft.com/office/powerpoint/2010/main" val="135826665"/>
      </p:ext>
    </p:extLst>
  </p:cSld>
  <p:clrMapOvr>
    <a:masterClrMapping/>
  </p:clrMapOvr>
  <p:transition spd="slow">
    <p:random/>
    <p:sndAc>
      <p:stSnd>
        <p:snd r:embed="rId2" name="Camera"/>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66775"/>
          <a:ext cx="9144000" cy="6010275"/>
          <a:chOff x="0" y="866775"/>
          <a:chExt cx="9144000" cy="6010275"/>
        </a:xfrm>
      </p:grpSpPr>
      <p:pic>
        <p:nvPicPr>
          <p:cNvPr id="2" name="Slide"/>
          <p:cNvPicPr>
            <a:picLocks noChangeAspect="1"/>
          </p:cNvPicPr>
          <p:nvPr/>
        </p:nvPicPr>
        <p:blipFill>
          <a:blip r:embed="rId3"/>
          <a:stretch>
            <a:fillRect/>
          </a:stretch>
        </p:blipFill>
        <p:spPr>
          <a:xfrm>
            <a:off x="0" y="866775"/>
            <a:ext cx="9144000" cy="5143500"/>
          </a:xfrm>
          <a:prstGeom prst="rect">
            <a:avLst/>
          </a:prstGeom>
        </p:spPr>
      </p:pic>
    </p:spTree>
    <p:extLst>
      <p:ext uri="{BB962C8B-B14F-4D97-AF65-F5344CB8AC3E}">
        <p14:creationId xmlns:p14="http://schemas.microsoft.com/office/powerpoint/2010/main" val="2649849150"/>
      </p:ext>
    </p:extLst>
  </p:cSld>
  <p:clrMapOvr>
    <a:masterClrMapping/>
  </p:clrMapOvr>
  <p:transition spd="slow">
    <p:random/>
    <p:sndAc>
      <p:stSnd>
        <p:snd r:embed="rId2" name="Camera"/>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CACF9D-BF58-48F7-B82C-E853CCC3D3F1}"/>
              </a:ext>
            </a:extLst>
          </p:cNvPr>
          <p:cNvSpPr>
            <a:spLocks noGrp="1"/>
          </p:cNvSpPr>
          <p:nvPr>
            <p:ph idx="1"/>
          </p:nvPr>
        </p:nvSpPr>
        <p:spPr/>
        <p:txBody>
          <a:bodyPr/>
          <a:lstStyle/>
          <a:p>
            <a:pPr algn="just"/>
            <a:r>
              <a:rPr lang="en-GB" sz="1800" dirty="0"/>
              <a:t>The assessee was the Chairman-cum-Managing Director of a company in which he with his family members held 1,86,019 shares, constituting 57.29% of the paid-up equity share capital. The shares were by assessee and his family members @ Rs.30/- per share for a total consideration of about 56 lakhs.  Assessee on the same date further entered into another MOU with purchaser in his individual capacity, which created a restrictive covenant to the effect that assessee shall not either directly or indirectly carry on any manufacturing or marketing activities relating to vendor company for a period of 10 years. For this, assessee received a non-compete fee of Rs.6.60 crores. The non-compete fee was claimed as non-taxable in subject AY 1995-96 applying SC ratio in </a:t>
            </a:r>
            <a:r>
              <a:rPr lang="en-GB" sz="1800" dirty="0" err="1"/>
              <a:t>Guffic</a:t>
            </a:r>
            <a:r>
              <a:rPr lang="en-GB" sz="1800" dirty="0"/>
              <a:t> </a:t>
            </a:r>
            <a:r>
              <a:rPr lang="en-GB" sz="1800" dirty="0" err="1"/>
              <a:t>Chem</a:t>
            </a:r>
            <a:r>
              <a:rPr lang="en-GB" sz="1800" dirty="0"/>
              <a:t> [TS-97-SC-2011]</a:t>
            </a:r>
          </a:p>
          <a:p>
            <a:endParaRPr lang="en-GB" sz="1800" dirty="0"/>
          </a:p>
          <a:p>
            <a:endParaRPr lang="en-GB" dirty="0"/>
          </a:p>
        </p:txBody>
      </p:sp>
      <p:sp>
        <p:nvSpPr>
          <p:cNvPr id="3" name="Title 2">
            <a:extLst>
              <a:ext uri="{FF2B5EF4-FFF2-40B4-BE49-F238E27FC236}">
                <a16:creationId xmlns:a16="http://schemas.microsoft.com/office/drawing/2014/main" id="{7222551C-5713-4EA2-AB7D-89EE8C7BFE23}"/>
              </a:ext>
            </a:extLst>
          </p:cNvPr>
          <p:cNvSpPr>
            <a:spLocks noGrp="1"/>
          </p:cNvSpPr>
          <p:nvPr>
            <p:ph type="title"/>
          </p:nvPr>
        </p:nvSpPr>
        <p:spPr/>
        <p:txBody>
          <a:bodyPr>
            <a:normAutofit/>
          </a:bodyPr>
          <a:lstStyle/>
          <a:p>
            <a:r>
              <a:rPr lang="en-IN" sz="2200" dirty="0"/>
              <a:t>Some recent judicial decisions in India</a:t>
            </a:r>
            <a:br>
              <a:rPr lang="en-IN" sz="2200" dirty="0"/>
            </a:br>
            <a:r>
              <a:rPr lang="en-GB" sz="2400" dirty="0"/>
              <a:t>Shiv Raj Gupta [TS-778-HC-2014(DEL)]</a:t>
            </a:r>
            <a:br>
              <a:rPr lang="en-GB" sz="2400" dirty="0"/>
            </a:br>
            <a:endParaRPr lang="en-GB" sz="2200" dirty="0"/>
          </a:p>
        </p:txBody>
      </p:sp>
    </p:spTree>
    <p:extLst>
      <p:ext uri="{BB962C8B-B14F-4D97-AF65-F5344CB8AC3E}">
        <p14:creationId xmlns:p14="http://schemas.microsoft.com/office/powerpoint/2010/main" val="3095401334"/>
      </p:ext>
    </p:extLst>
  </p:cSld>
  <p:clrMapOvr>
    <a:masterClrMapping/>
  </p:clrMapOvr>
  <p:transition spd="slow">
    <p:random/>
    <p:sndAc>
      <p:stSnd>
        <p:snd r:embed="rId2" name="Camera"/>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3A6204-F9B1-4328-8BBF-CA24129A415E}"/>
              </a:ext>
            </a:extLst>
          </p:cNvPr>
          <p:cNvSpPr>
            <a:spLocks noGrp="1"/>
          </p:cNvSpPr>
          <p:nvPr>
            <p:ph idx="1"/>
          </p:nvPr>
        </p:nvSpPr>
        <p:spPr/>
        <p:txBody>
          <a:bodyPr/>
          <a:lstStyle/>
          <a:p>
            <a:pPr algn="just"/>
            <a:r>
              <a:rPr lang="en-GB" sz="1800" dirty="0"/>
              <a:t>In this case, HC re-characterized non-compete fee received as consideration for share transfer and concluded that sale consideration for transfer of shares was artificially and deceitfully bifurcated under a sham agreement which was unreal.  HC held that non-compete consideration received by assessee (director of 'vendor' company, who along with family members held 57% of capital) from buyer company on transfer of 'vendor' company's shares was taxable as capital gains. HC analysed tax avoidance vs tax evasion and tax mitigation in light of principles discussed in Vodafone, McDowell &amp; Ramsay rulings. HC observed that "the dividing line as per the ratio in Vodafone's case (supra) is ethically principled and moralistic as tax avoidance is disapproved when the assessee adopts a colourable device, dubiousness and otherwise indulges in a sham arrangement or transaction.” HC held that real and true nature of transaction was sale of shares and transfer of control and management of vendor company in favour of the purchasing group.</a:t>
            </a:r>
          </a:p>
          <a:p>
            <a:endParaRPr lang="en-GB" sz="1800" dirty="0"/>
          </a:p>
          <a:p>
            <a:endParaRPr lang="en-GB" dirty="0"/>
          </a:p>
        </p:txBody>
      </p:sp>
      <p:sp>
        <p:nvSpPr>
          <p:cNvPr id="3" name="Title 2">
            <a:extLst>
              <a:ext uri="{FF2B5EF4-FFF2-40B4-BE49-F238E27FC236}">
                <a16:creationId xmlns:a16="http://schemas.microsoft.com/office/drawing/2014/main" id="{6F67378E-C79D-480E-B67E-9AD9DB029B8E}"/>
              </a:ext>
            </a:extLst>
          </p:cNvPr>
          <p:cNvSpPr>
            <a:spLocks noGrp="1"/>
          </p:cNvSpPr>
          <p:nvPr>
            <p:ph type="title"/>
          </p:nvPr>
        </p:nvSpPr>
        <p:spPr/>
        <p:txBody>
          <a:bodyPr>
            <a:normAutofit/>
          </a:bodyPr>
          <a:lstStyle/>
          <a:p>
            <a:r>
              <a:rPr lang="en-GB" sz="2200" dirty="0"/>
              <a:t>Shiv Raj Gupta [TS-778-HC-2014(DEL)]  ………….. </a:t>
            </a:r>
            <a:r>
              <a:rPr lang="en-GB" sz="2200" i="1" dirty="0"/>
              <a:t>continues</a:t>
            </a:r>
          </a:p>
        </p:txBody>
      </p:sp>
    </p:spTree>
    <p:extLst>
      <p:ext uri="{BB962C8B-B14F-4D97-AF65-F5344CB8AC3E}">
        <p14:creationId xmlns:p14="http://schemas.microsoft.com/office/powerpoint/2010/main" val="2819753073"/>
      </p:ext>
    </p:extLst>
  </p:cSld>
  <p:clrMapOvr>
    <a:masterClrMapping/>
  </p:clrMapOvr>
  <p:transition spd="slow">
    <p:random/>
    <p:sndAc>
      <p:stSnd>
        <p:snd r:embed="rId2" name="Camera"/>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D32C58-4268-4339-8A78-AE13E29DB95D}"/>
              </a:ext>
            </a:extLst>
          </p:cNvPr>
          <p:cNvSpPr>
            <a:spLocks noGrp="1"/>
          </p:cNvSpPr>
          <p:nvPr>
            <p:ph idx="1"/>
          </p:nvPr>
        </p:nvSpPr>
        <p:spPr/>
        <p:txBody>
          <a:bodyPr/>
          <a:lstStyle/>
          <a:p>
            <a:pPr algn="just"/>
            <a:r>
              <a:rPr lang="en-GB" sz="1800" dirty="0"/>
              <a:t>HC held that non-compete fee paid was 10 times more than sale consideration and observed that “The figure per se does not appear to be a realistic payment made on account of non-compete fee, dehors and without reference to sale of shares, loss of management and control of CDBL.” HC concluded that “It will be unintelligible, if not being gullible, if we accept that bundle of rights including non-compete right acquired on the sale of shares of a thriving and running company would be and should be accepted at Rs.56 lacs approximately but Rs.6.60 crores was not the consideration paid for the said transaction or not solely relatable to the purchase of shares. Thus, to hold the two agreements were independent, one related to sale of shares of CBDL and the other a “non-compete” agreement, would be to ignore reality, </a:t>
            </a:r>
            <a:r>
              <a:rPr lang="en-GB" sz="1800" dirty="0" err="1"/>
              <a:t>insularize</a:t>
            </a:r>
            <a:r>
              <a:rPr lang="en-GB" sz="1800" dirty="0"/>
              <a:t> ourselves and treat sham and deceit as a true and real event.”</a:t>
            </a:r>
          </a:p>
          <a:p>
            <a:r>
              <a:rPr lang="en-GB" sz="1800" b="1" dirty="0"/>
              <a:t>Note : The arrangement in this case is likely to fall under clause (a) and (d) of Sec. 96(1) i.e. (d)	abnormality in transaction.</a:t>
            </a:r>
          </a:p>
          <a:p>
            <a:endParaRPr lang="en-GB" dirty="0"/>
          </a:p>
        </p:txBody>
      </p:sp>
      <p:sp>
        <p:nvSpPr>
          <p:cNvPr id="3" name="Title 2">
            <a:extLst>
              <a:ext uri="{FF2B5EF4-FFF2-40B4-BE49-F238E27FC236}">
                <a16:creationId xmlns:a16="http://schemas.microsoft.com/office/drawing/2014/main" id="{F3DC5657-2B17-41F9-8B9B-0BF41C7B113A}"/>
              </a:ext>
            </a:extLst>
          </p:cNvPr>
          <p:cNvSpPr>
            <a:spLocks noGrp="1"/>
          </p:cNvSpPr>
          <p:nvPr>
            <p:ph type="title"/>
          </p:nvPr>
        </p:nvSpPr>
        <p:spPr/>
        <p:txBody>
          <a:bodyPr>
            <a:normAutofit/>
          </a:bodyPr>
          <a:lstStyle/>
          <a:p>
            <a:r>
              <a:rPr lang="en-GB" sz="2200" dirty="0"/>
              <a:t>Shiv Raj Gupta [TS-778-HC-2014(DEL)]  ………….. </a:t>
            </a:r>
            <a:r>
              <a:rPr lang="en-GB" sz="2200" i="1" dirty="0"/>
              <a:t>continues</a:t>
            </a:r>
          </a:p>
        </p:txBody>
      </p:sp>
    </p:spTree>
    <p:extLst>
      <p:ext uri="{BB962C8B-B14F-4D97-AF65-F5344CB8AC3E}">
        <p14:creationId xmlns:p14="http://schemas.microsoft.com/office/powerpoint/2010/main" val="2999434090"/>
      </p:ext>
    </p:extLst>
  </p:cSld>
  <p:clrMapOvr>
    <a:masterClrMapping/>
  </p:clrMapOvr>
  <p:transition spd="slow">
    <p:random/>
    <p:sndAc>
      <p:stSnd>
        <p:snd r:embed="rId2" name="Camera"/>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de">
            <a:extLst>
              <a:ext uri="{FF2B5EF4-FFF2-40B4-BE49-F238E27FC236}">
                <a16:creationId xmlns:a16="http://schemas.microsoft.com/office/drawing/2014/main" id="{783D553F-852A-4C72-8897-341AD706A12E}"/>
              </a:ext>
            </a:extLst>
          </p:cNvPr>
          <p:cNvPicPr>
            <a:picLocks noChangeAspect="1"/>
          </p:cNvPicPr>
          <p:nvPr/>
        </p:nvPicPr>
        <p:blipFill>
          <a:blip r:embed="rId3"/>
          <a:stretch>
            <a:fillRect/>
          </a:stretch>
        </p:blipFill>
        <p:spPr>
          <a:xfrm>
            <a:off x="0" y="866775"/>
            <a:ext cx="9144000" cy="5143500"/>
          </a:xfrm>
          <a:prstGeom prst="rect">
            <a:avLst/>
          </a:prstGeom>
        </p:spPr>
      </p:pic>
    </p:spTree>
    <p:extLst>
      <p:ext uri="{BB962C8B-B14F-4D97-AF65-F5344CB8AC3E}">
        <p14:creationId xmlns:p14="http://schemas.microsoft.com/office/powerpoint/2010/main" val="1656041022"/>
      </p:ext>
    </p:extLst>
  </p:cSld>
  <p:clrMapOvr>
    <a:masterClrMapping/>
  </p:clrMapOvr>
  <p:transition spd="slow">
    <p:random/>
    <p:sndAc>
      <p:stSnd>
        <p:snd r:embed="rId2" name="Camera"/>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B5D1E7-C906-4A79-BE4D-8CDE8182218E}"/>
              </a:ext>
            </a:extLst>
          </p:cNvPr>
          <p:cNvSpPr>
            <a:spLocks noGrp="1"/>
          </p:cNvSpPr>
          <p:nvPr>
            <p:ph idx="1"/>
          </p:nvPr>
        </p:nvSpPr>
        <p:spPr/>
        <p:txBody>
          <a:bodyPr/>
          <a:lstStyle/>
          <a:p>
            <a:pPr algn="just"/>
            <a:r>
              <a:rPr lang="en-GB" sz="1900" dirty="0"/>
              <a:t>The assessee, </a:t>
            </a:r>
            <a:r>
              <a:rPr lang="en-GB" sz="1900" dirty="0" err="1"/>
              <a:t>Killick</a:t>
            </a:r>
            <a:r>
              <a:rPr lang="en-GB" sz="1900" dirty="0"/>
              <a:t> Nixon Limited, provided a guarantee to the extent of </a:t>
            </a:r>
            <a:r>
              <a:rPr lang="en-GB" sz="1900" dirty="0" err="1"/>
              <a:t>Rs</a:t>
            </a:r>
            <a:r>
              <a:rPr lang="en-GB" sz="1900" dirty="0"/>
              <a:t> 100 crores in favour of </a:t>
            </a:r>
            <a:r>
              <a:rPr lang="en-GB" sz="1900" dirty="0" err="1"/>
              <a:t>Vysya</a:t>
            </a:r>
            <a:r>
              <a:rPr lang="en-GB" sz="1900" dirty="0"/>
              <a:t> Bank Ltd for extending financial facilities to </a:t>
            </a:r>
            <a:r>
              <a:rPr lang="en-GB" sz="1900" dirty="0" err="1"/>
              <a:t>Geekay</a:t>
            </a:r>
            <a:r>
              <a:rPr lang="en-GB" sz="1900" dirty="0"/>
              <a:t> Exim India Ltd, a company belonging to G. K. </a:t>
            </a:r>
            <a:r>
              <a:rPr lang="en-GB" sz="1900" dirty="0" err="1"/>
              <a:t>Rathi</a:t>
            </a:r>
            <a:r>
              <a:rPr lang="en-GB" sz="1900" dirty="0"/>
              <a:t> Group. Since </a:t>
            </a:r>
            <a:r>
              <a:rPr lang="en-GB" sz="1900" dirty="0" err="1"/>
              <a:t>Geekay</a:t>
            </a:r>
            <a:r>
              <a:rPr lang="en-GB" sz="1900" dirty="0"/>
              <a:t> Exim India failed to repay its loan, the bank invoked the guarantee under which the assessee agreed to transfer its own land to the Bank. In a return filed for AY 2001-02, the assessee set off capital gains arising on sale of land against the short term as well as long term capital loss arising from sale of shares.</a:t>
            </a:r>
          </a:p>
          <a:p>
            <a:pPr algn="just"/>
            <a:endParaRPr lang="en-GB" sz="1900" dirty="0"/>
          </a:p>
          <a:p>
            <a:pPr algn="just"/>
            <a:r>
              <a:rPr lang="en-GB" sz="1900" dirty="0"/>
              <a:t>HC held that capital loss arising on sale of shares of associated companies, 'artificial', not allowed. HC held the share transactions as "sham".</a:t>
            </a:r>
          </a:p>
          <a:p>
            <a:pPr algn="just"/>
            <a:r>
              <a:rPr lang="en-GB" sz="2000" b="1" dirty="0"/>
              <a:t>Note : The arrangement in this case is likely to fall under clause (a) and (d) of Sec. 96(1) i.e. non arm’s length terms of transaction and abnormality</a:t>
            </a:r>
            <a:r>
              <a:rPr lang="en-GB" sz="2000" dirty="0"/>
              <a:t>.</a:t>
            </a:r>
          </a:p>
          <a:p>
            <a:endParaRPr lang="en-GB" dirty="0"/>
          </a:p>
        </p:txBody>
      </p:sp>
      <p:sp>
        <p:nvSpPr>
          <p:cNvPr id="3" name="Title 2">
            <a:extLst>
              <a:ext uri="{FF2B5EF4-FFF2-40B4-BE49-F238E27FC236}">
                <a16:creationId xmlns:a16="http://schemas.microsoft.com/office/drawing/2014/main" id="{C67E6E4B-9B17-46C2-B808-E31F9587828E}"/>
              </a:ext>
            </a:extLst>
          </p:cNvPr>
          <p:cNvSpPr>
            <a:spLocks noGrp="1"/>
          </p:cNvSpPr>
          <p:nvPr>
            <p:ph type="title"/>
          </p:nvPr>
        </p:nvSpPr>
        <p:spPr/>
        <p:txBody>
          <a:bodyPr>
            <a:normAutofit/>
          </a:bodyPr>
          <a:lstStyle/>
          <a:p>
            <a:r>
              <a:rPr lang="en-GB" sz="2200" dirty="0" err="1"/>
              <a:t>Killick</a:t>
            </a:r>
            <a:r>
              <a:rPr lang="en-GB" sz="2200" dirty="0"/>
              <a:t> Nixon Limited [TS-148-HC-2012(BOM)]</a:t>
            </a:r>
          </a:p>
        </p:txBody>
      </p:sp>
    </p:spTree>
    <p:extLst>
      <p:ext uri="{BB962C8B-B14F-4D97-AF65-F5344CB8AC3E}">
        <p14:creationId xmlns:p14="http://schemas.microsoft.com/office/powerpoint/2010/main" val="623074133"/>
      </p:ext>
    </p:extLst>
  </p:cSld>
  <p:clrMapOvr>
    <a:masterClrMapping/>
  </p:clrMapOvr>
  <p:transition spd="slow">
    <p:random/>
    <p:sndAc>
      <p:stSnd>
        <p:snd r:embed="rId2" name="Camera"/>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06A84A-0860-4C3F-8554-28A256CC5BFB}"/>
              </a:ext>
            </a:extLst>
          </p:cNvPr>
          <p:cNvSpPr>
            <a:spLocks noGrp="1"/>
          </p:cNvSpPr>
          <p:nvPr>
            <p:ph idx="1"/>
          </p:nvPr>
        </p:nvSpPr>
        <p:spPr/>
        <p:txBody>
          <a:bodyPr/>
          <a:lstStyle/>
          <a:p>
            <a:pPr algn="just"/>
            <a:r>
              <a:rPr lang="en-GB" sz="1900" dirty="0"/>
              <a:t>Bombay HC held that capital gains on sale of shares of Idea Cellular Ltd by its Mauritian shareholder AT&amp;T Cellular P Ltd (AT&amp;T Mauritius) were not exempt under India Mauritius treaty as the beneficial owner and investor was New Cingular Wireless Services Inc, USA (NCWS). HC noted that shares of Idea was allotted to AT&amp;T Mauritius as permitted transferee  of NCWS under share purchase agreement and JV agreement. Further, AT&amp;T Mauritius has not right in Idea shares, but all the rights were continued to be exercised by NCWS and shares could not be sold by AT&amp;T Mauritius without NCWS approval. HC held that there was no document on record to suggest that AT&amp;T Mauritius has agreed to subscribe shares of Idea.</a:t>
            </a:r>
          </a:p>
          <a:p>
            <a:pPr algn="just"/>
            <a:r>
              <a:rPr lang="en-GB" sz="1900" b="1" dirty="0"/>
              <a:t>Note : This transaction can be regarded as impermissible arrangement as it can be held to be lacking substance in terms of Sec. 97(1)(c). Further, it will fall foul of proposed modified preamble as per which treaty cannot create opportunities for non-taxation or tax avoidance or evasion.</a:t>
            </a:r>
          </a:p>
          <a:p>
            <a:endParaRPr lang="en-GB" dirty="0"/>
          </a:p>
        </p:txBody>
      </p:sp>
      <p:sp>
        <p:nvSpPr>
          <p:cNvPr id="3" name="Title 2">
            <a:extLst>
              <a:ext uri="{FF2B5EF4-FFF2-40B4-BE49-F238E27FC236}">
                <a16:creationId xmlns:a16="http://schemas.microsoft.com/office/drawing/2014/main" id="{23D110EB-8A24-46DB-BB81-B971D1F0F8CE}"/>
              </a:ext>
            </a:extLst>
          </p:cNvPr>
          <p:cNvSpPr>
            <a:spLocks noGrp="1"/>
          </p:cNvSpPr>
          <p:nvPr>
            <p:ph type="title"/>
          </p:nvPr>
        </p:nvSpPr>
        <p:spPr/>
        <p:txBody>
          <a:bodyPr>
            <a:normAutofit/>
          </a:bodyPr>
          <a:lstStyle/>
          <a:p>
            <a:r>
              <a:rPr lang="en-GB" sz="2200" dirty="0"/>
              <a:t>Aditya Birla </a:t>
            </a:r>
            <a:r>
              <a:rPr lang="en-GB" sz="2200" dirty="0" err="1"/>
              <a:t>Nuvo</a:t>
            </a:r>
            <a:r>
              <a:rPr lang="en-GB" sz="2200" dirty="0"/>
              <a:t> Ltd. , Tata Industries Ltd. , New Cingular </a:t>
            </a:r>
            <a:r>
              <a:rPr lang="en-GB" sz="2200" dirty="0" err="1"/>
              <a:t>Wirelsss</a:t>
            </a:r>
            <a:r>
              <a:rPr lang="en-GB" sz="2200" dirty="0"/>
              <a:t> Services Inc. [TS-346-HC-2011(BOM)]</a:t>
            </a:r>
          </a:p>
        </p:txBody>
      </p:sp>
    </p:spTree>
    <p:extLst>
      <p:ext uri="{BB962C8B-B14F-4D97-AF65-F5344CB8AC3E}">
        <p14:creationId xmlns:p14="http://schemas.microsoft.com/office/powerpoint/2010/main" val="2794215810"/>
      </p:ext>
    </p:extLst>
  </p:cSld>
  <p:clrMapOvr>
    <a:masterClrMapping/>
  </p:clrMapOvr>
  <p:transition spd="slow">
    <p:random/>
    <p:sndAc>
      <p:stSnd>
        <p:snd r:embed="rId2" name="Camera"/>
      </p:stSnd>
    </p:sndAc>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E59D73-CBF8-4F9E-B5C5-22355D29BD44}"/>
              </a:ext>
            </a:extLst>
          </p:cNvPr>
          <p:cNvSpPr>
            <a:spLocks noGrp="1"/>
          </p:cNvSpPr>
          <p:nvPr>
            <p:ph idx="1"/>
          </p:nvPr>
        </p:nvSpPr>
        <p:spPr>
          <a:xfrm>
            <a:off x="457200" y="1125415"/>
            <a:ext cx="8229600" cy="4881685"/>
          </a:xfrm>
        </p:spPr>
        <p:txBody>
          <a:bodyPr/>
          <a:lstStyle/>
          <a:p>
            <a:r>
              <a:rPr lang="en-GB" sz="1700" dirty="0"/>
              <a:t>The taxpayer renounced rights in partly convertible debentures PCDs in favour of another group company (‘JSL’) at a significantly lower price than market value resulting in significant loss. The Court took note of peculiar facts whereby assessee sold JSL shares during relevant year resulting in substantial capital gains, and at the same time undertook transaction of renunciation of rights resulting in huge losses. HC opined that “In order to avoid paying the tax, the investment companies including the Assessee entered into transactions for renunciation of rights with related companies of the same group. These incestuous transactions were for no other business purpose but to contrive a loss in the hands of assessee who had incurred a tax liability on account of the gains made”.  , HC concluded that “This would be an abuse of the corporate form and such transactions, even though implemented, cannot be considered to be other than a colourable device for avoidance of tax.</a:t>
            </a:r>
          </a:p>
          <a:p>
            <a:endParaRPr lang="en-GB" sz="1800" dirty="0"/>
          </a:p>
          <a:p>
            <a:r>
              <a:rPr lang="en-GB" sz="1800" b="1" dirty="0"/>
              <a:t>Note: The transaction lacks commercial substance thus, can be considered as impermissible arrangement. </a:t>
            </a:r>
          </a:p>
          <a:p>
            <a:endParaRPr lang="en-GB" dirty="0"/>
          </a:p>
        </p:txBody>
      </p:sp>
      <p:sp>
        <p:nvSpPr>
          <p:cNvPr id="3" name="Title 2">
            <a:extLst>
              <a:ext uri="{FF2B5EF4-FFF2-40B4-BE49-F238E27FC236}">
                <a16:creationId xmlns:a16="http://schemas.microsoft.com/office/drawing/2014/main" id="{FF982F0E-FF81-4736-9D3D-015D2709C94A}"/>
              </a:ext>
            </a:extLst>
          </p:cNvPr>
          <p:cNvSpPr>
            <a:spLocks noGrp="1"/>
          </p:cNvSpPr>
          <p:nvPr>
            <p:ph type="title"/>
          </p:nvPr>
        </p:nvSpPr>
        <p:spPr/>
        <p:txBody>
          <a:bodyPr>
            <a:normAutofit/>
          </a:bodyPr>
          <a:lstStyle/>
          <a:p>
            <a:r>
              <a:rPr lang="en-GB" sz="2400" dirty="0" err="1"/>
              <a:t>Abhinandan</a:t>
            </a:r>
            <a:r>
              <a:rPr lang="en-GB" sz="2400" dirty="0"/>
              <a:t> Investment Ltd  [TS-666-HC-2015(DEL)]</a:t>
            </a:r>
            <a:br>
              <a:rPr lang="en-GB" dirty="0"/>
            </a:br>
            <a:endParaRPr lang="en-GB" dirty="0"/>
          </a:p>
        </p:txBody>
      </p:sp>
    </p:spTree>
    <p:extLst>
      <p:ext uri="{BB962C8B-B14F-4D97-AF65-F5344CB8AC3E}">
        <p14:creationId xmlns:p14="http://schemas.microsoft.com/office/powerpoint/2010/main" val="3179408773"/>
      </p:ext>
    </p:extLst>
  </p:cSld>
  <p:clrMapOvr>
    <a:masterClrMapping/>
  </p:clrMapOvr>
  <p:transition spd="slow">
    <p:random/>
    <p:sndAc>
      <p:stSnd>
        <p:snd r:embed="rId2" name="Camera"/>
      </p:st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221164-B148-463D-97A3-F3501C40086F}"/>
              </a:ext>
            </a:extLst>
          </p:cNvPr>
          <p:cNvSpPr>
            <a:spLocks noGrp="1"/>
          </p:cNvSpPr>
          <p:nvPr>
            <p:ph idx="1"/>
          </p:nvPr>
        </p:nvSpPr>
        <p:spPr/>
        <p:txBody>
          <a:bodyPr/>
          <a:lstStyle/>
          <a:p>
            <a:pPr marL="109537" indent="0" algn="just">
              <a:buNone/>
            </a:pPr>
            <a:endParaRPr lang="en-IN" sz="2000" dirty="0"/>
          </a:p>
          <a:p>
            <a:pPr algn="just"/>
            <a:r>
              <a:rPr lang="en-IN" sz="2000" dirty="0"/>
              <a:t>Increasing global awareness about the MNCs not paying fair share of taxes, and resultant impact on political agenda</a:t>
            </a:r>
          </a:p>
          <a:p>
            <a:pPr algn="just"/>
            <a:endParaRPr lang="en-IN" sz="2000" dirty="0"/>
          </a:p>
          <a:p>
            <a:pPr algn="just"/>
            <a:r>
              <a:rPr lang="en-IN" sz="2000" dirty="0"/>
              <a:t>Dissatisfaction with international tax rules, and gap between domestic law and tax treaties, permitting  artificial segregation of taxation with the related economic activity</a:t>
            </a:r>
          </a:p>
          <a:p>
            <a:pPr algn="just"/>
            <a:endParaRPr lang="en-IN" sz="2000" dirty="0"/>
          </a:p>
          <a:p>
            <a:pPr algn="just"/>
            <a:r>
              <a:rPr lang="en-IN" sz="2000" dirty="0"/>
              <a:t>Global businesses perceived to be behaving in an unethical manner, even if compliant with the law</a:t>
            </a:r>
          </a:p>
          <a:p>
            <a:pPr algn="just"/>
            <a:endParaRPr lang="en-IN" sz="2000" dirty="0"/>
          </a:p>
          <a:p>
            <a:endParaRPr lang="en-GB" dirty="0"/>
          </a:p>
        </p:txBody>
      </p:sp>
      <p:sp>
        <p:nvSpPr>
          <p:cNvPr id="3" name="Title 2">
            <a:extLst>
              <a:ext uri="{FF2B5EF4-FFF2-40B4-BE49-F238E27FC236}">
                <a16:creationId xmlns:a16="http://schemas.microsoft.com/office/drawing/2014/main" id="{8C6DBDBA-38D8-4941-A19F-F3F65D01AE38}"/>
              </a:ext>
            </a:extLst>
          </p:cNvPr>
          <p:cNvSpPr>
            <a:spLocks noGrp="1"/>
          </p:cNvSpPr>
          <p:nvPr>
            <p:ph type="title"/>
          </p:nvPr>
        </p:nvSpPr>
        <p:spPr/>
        <p:txBody>
          <a:bodyPr>
            <a:normAutofit/>
          </a:bodyPr>
          <a:lstStyle/>
          <a:p>
            <a:r>
              <a:rPr lang="en-IN" sz="2400" dirty="0"/>
              <a:t>Multilateral Convention (MLI) and BEPS…...backdrop</a:t>
            </a:r>
            <a:endParaRPr lang="en-GB" sz="2400" dirty="0"/>
          </a:p>
        </p:txBody>
      </p:sp>
    </p:spTree>
    <p:extLst>
      <p:ext uri="{BB962C8B-B14F-4D97-AF65-F5344CB8AC3E}">
        <p14:creationId xmlns:p14="http://schemas.microsoft.com/office/powerpoint/2010/main" val="1995589836"/>
      </p:ext>
    </p:extLst>
  </p:cSld>
  <p:clrMapOvr>
    <a:masterClrMapping/>
  </p:clrMapOvr>
  <p:transition spd="slow">
    <p:random/>
    <p:sndAc>
      <p:stSnd>
        <p:snd r:embed="rId2" name="Camera"/>
      </p:st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Oval 68">
            <a:extLst>
              <a:ext uri="{FF2B5EF4-FFF2-40B4-BE49-F238E27FC236}">
                <a16:creationId xmlns:a16="http://schemas.microsoft.com/office/drawing/2014/main" id="{C3227F87-3826-4C5E-9E63-F25B6D19901C}"/>
              </a:ext>
            </a:extLst>
          </p:cNvPr>
          <p:cNvSpPr/>
          <p:nvPr/>
        </p:nvSpPr>
        <p:spPr>
          <a:xfrm>
            <a:off x="2137172" y="2030016"/>
            <a:ext cx="1051322" cy="1051322"/>
          </a:xfrm>
          <a:prstGeom prst="ellipse">
            <a:avLst/>
          </a:prstGeom>
          <a:solidFill>
            <a:schemeClr val="accent3">
              <a:lumMod val="40000"/>
              <a:lumOff val="60000"/>
            </a:schemeClr>
          </a:solidFill>
          <a:ln w="19050" cap="flat" cmpd="sng" algn="ctr">
            <a:solidFill>
              <a:schemeClr val="bg1"/>
            </a:solidFill>
            <a:prstDash val="solid"/>
          </a:ln>
          <a:effectLst/>
        </p:spPr>
        <p:txBody>
          <a:bodyPr anchor="ctr"/>
          <a:lstStyle/>
          <a:p>
            <a:pPr algn="ctr" fontAlgn="auto">
              <a:spcBef>
                <a:spcPts val="0"/>
              </a:spcBef>
              <a:spcAft>
                <a:spcPts val="0"/>
              </a:spcAft>
              <a:defRPr/>
            </a:pPr>
            <a:endParaRPr lang="en-GB" kern="0">
              <a:solidFill>
                <a:srgbClr val="006299"/>
              </a:solidFill>
              <a:latin typeface="Times New Roman" panose="02020603050405020304" pitchFamily="18" charset="0"/>
              <a:cs typeface="Times New Roman" panose="02020603050405020304" pitchFamily="18" charset="0"/>
            </a:endParaRPr>
          </a:p>
        </p:txBody>
      </p:sp>
      <p:sp>
        <p:nvSpPr>
          <p:cNvPr id="70" name="Oval 69">
            <a:extLst>
              <a:ext uri="{FF2B5EF4-FFF2-40B4-BE49-F238E27FC236}">
                <a16:creationId xmlns:a16="http://schemas.microsoft.com/office/drawing/2014/main" id="{15607AB8-692E-453A-8366-AA7F7B372DA1}"/>
              </a:ext>
            </a:extLst>
          </p:cNvPr>
          <p:cNvSpPr/>
          <p:nvPr/>
        </p:nvSpPr>
        <p:spPr>
          <a:xfrm>
            <a:off x="5399485" y="2077641"/>
            <a:ext cx="1054894" cy="996553"/>
          </a:xfrm>
          <a:prstGeom prst="ellipse">
            <a:avLst/>
          </a:prstGeom>
          <a:solidFill>
            <a:schemeClr val="accent3">
              <a:lumMod val="40000"/>
              <a:lumOff val="60000"/>
            </a:schemeClr>
          </a:solidFill>
          <a:ln w="19050" cap="flat" cmpd="sng" algn="ctr">
            <a:noFill/>
            <a:prstDash val="solid"/>
          </a:ln>
          <a:effectLst/>
        </p:spPr>
        <p:txBody>
          <a:bodyPr anchor="ctr"/>
          <a:lstStyle/>
          <a:p>
            <a:pPr algn="ctr" fontAlgn="auto">
              <a:spcBef>
                <a:spcPts val="0"/>
              </a:spcBef>
              <a:spcAft>
                <a:spcPts val="0"/>
              </a:spcAft>
              <a:defRPr/>
            </a:pPr>
            <a:endParaRPr lang="en-GB" kern="0">
              <a:solidFill>
                <a:srgbClr val="006299"/>
              </a:solidFill>
              <a:latin typeface="Georgia"/>
            </a:endParaRPr>
          </a:p>
        </p:txBody>
      </p:sp>
      <p:sp>
        <p:nvSpPr>
          <p:cNvPr id="68" name="Oval 67">
            <a:extLst>
              <a:ext uri="{FF2B5EF4-FFF2-40B4-BE49-F238E27FC236}">
                <a16:creationId xmlns:a16="http://schemas.microsoft.com/office/drawing/2014/main" id="{2AF17B45-DEB2-4787-B827-950383E3EB14}"/>
              </a:ext>
            </a:extLst>
          </p:cNvPr>
          <p:cNvSpPr/>
          <p:nvPr/>
        </p:nvSpPr>
        <p:spPr>
          <a:xfrm>
            <a:off x="4480322" y="4439841"/>
            <a:ext cx="1281113" cy="1257300"/>
          </a:xfrm>
          <a:prstGeom prst="ellipse">
            <a:avLst/>
          </a:prstGeom>
          <a:solidFill>
            <a:schemeClr val="accent3">
              <a:lumMod val="40000"/>
              <a:lumOff val="60000"/>
            </a:schemeClr>
          </a:solidFill>
          <a:ln w="19050" cap="flat" cmpd="sng" algn="ctr">
            <a:solidFill>
              <a:schemeClr val="bg1"/>
            </a:solidFill>
            <a:prstDash val="solid"/>
          </a:ln>
          <a:effectLst/>
        </p:spPr>
        <p:txBody>
          <a:bodyPr anchor="ctr"/>
          <a:lstStyle/>
          <a:p>
            <a:pPr algn="ctr" fontAlgn="auto">
              <a:spcBef>
                <a:spcPts val="0"/>
              </a:spcBef>
              <a:spcAft>
                <a:spcPts val="0"/>
              </a:spcAft>
              <a:defRPr/>
            </a:pPr>
            <a:endParaRPr lang="en-GB" kern="0">
              <a:solidFill>
                <a:srgbClr val="006299"/>
              </a:solidFill>
              <a:latin typeface="Times New Roman" panose="02020603050405020304" pitchFamily="18" charset="0"/>
              <a:cs typeface="Times New Roman" panose="02020603050405020304" pitchFamily="18" charset="0"/>
            </a:endParaRPr>
          </a:p>
        </p:txBody>
      </p:sp>
      <p:cxnSp>
        <p:nvCxnSpPr>
          <p:cNvPr id="8197" name="Straight Connector 3">
            <a:extLst>
              <a:ext uri="{FF2B5EF4-FFF2-40B4-BE49-F238E27FC236}">
                <a16:creationId xmlns:a16="http://schemas.microsoft.com/office/drawing/2014/main" id="{24119E5E-609C-463B-86F1-A20670065A08}"/>
              </a:ext>
            </a:extLst>
          </p:cNvPr>
          <p:cNvCxnSpPr>
            <a:cxnSpLocks noChangeShapeType="1"/>
          </p:cNvCxnSpPr>
          <p:nvPr/>
        </p:nvCxnSpPr>
        <p:spPr bwMode="auto">
          <a:xfrm>
            <a:off x="820342" y="3784997"/>
            <a:ext cx="878681" cy="0"/>
          </a:xfrm>
          <a:prstGeom prst="line">
            <a:avLst/>
          </a:prstGeom>
          <a:noFill/>
          <a:ln w="38100" algn="ctr">
            <a:solidFill>
              <a:schemeClr val="tx1"/>
            </a:solidFill>
            <a:round/>
            <a:headEnd type="oval" w="lg" len="lg"/>
            <a:tailEnd type="oval" w="lg" len="lg"/>
          </a:ln>
          <a:extLst>
            <a:ext uri="{909E8E84-426E-40DD-AFC4-6F175D3DCCD1}">
              <a14:hiddenFill xmlns:a14="http://schemas.microsoft.com/office/drawing/2010/main">
                <a:noFill/>
              </a14:hiddenFill>
            </a:ext>
          </a:extLst>
        </p:spPr>
      </p:cxnSp>
      <p:cxnSp>
        <p:nvCxnSpPr>
          <p:cNvPr id="8198" name="Straight Connector 6">
            <a:extLst>
              <a:ext uri="{FF2B5EF4-FFF2-40B4-BE49-F238E27FC236}">
                <a16:creationId xmlns:a16="http://schemas.microsoft.com/office/drawing/2014/main" id="{1E4944FB-9933-4FDD-AE1F-7BC6BBE500DA}"/>
              </a:ext>
            </a:extLst>
          </p:cNvPr>
          <p:cNvCxnSpPr>
            <a:cxnSpLocks noChangeShapeType="1"/>
            <a:stCxn id="8" idx="0"/>
          </p:cNvCxnSpPr>
          <p:nvPr/>
        </p:nvCxnSpPr>
        <p:spPr bwMode="auto">
          <a:xfrm flipH="1" flipV="1">
            <a:off x="1699022" y="3806429"/>
            <a:ext cx="13097" cy="645319"/>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8" name="Oval 7">
            <a:extLst>
              <a:ext uri="{FF2B5EF4-FFF2-40B4-BE49-F238E27FC236}">
                <a16:creationId xmlns:a16="http://schemas.microsoft.com/office/drawing/2014/main" id="{1408F8A0-8C12-48C2-89B9-45C588E0DB03}"/>
              </a:ext>
            </a:extLst>
          </p:cNvPr>
          <p:cNvSpPr/>
          <p:nvPr/>
        </p:nvSpPr>
        <p:spPr>
          <a:xfrm>
            <a:off x="1133475" y="4451747"/>
            <a:ext cx="1157288" cy="1157288"/>
          </a:xfrm>
          <a:prstGeom prst="ellipse">
            <a:avLst/>
          </a:prstGeom>
          <a:solidFill>
            <a:schemeClr val="accent3">
              <a:lumMod val="40000"/>
              <a:lumOff val="60000"/>
            </a:schemeClr>
          </a:solidFill>
          <a:ln w="19050" cap="flat" cmpd="sng" algn="ctr">
            <a:solidFill>
              <a:schemeClr val="bg1"/>
            </a:solidFill>
            <a:prstDash val="solid"/>
          </a:ln>
          <a:effectLst/>
        </p:spPr>
        <p:txBody>
          <a:bodyPr anchor="ctr"/>
          <a:lstStyle/>
          <a:p>
            <a:pPr algn="ctr" fontAlgn="auto">
              <a:spcBef>
                <a:spcPts val="0"/>
              </a:spcBef>
              <a:spcAft>
                <a:spcPts val="0"/>
              </a:spcAft>
              <a:defRPr/>
            </a:pPr>
            <a:endParaRPr lang="en-GB" kern="0" dirty="0">
              <a:solidFill>
                <a:schemeClr val="bg1"/>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57B0E26-2098-4810-9182-664214D0EBB7}"/>
              </a:ext>
            </a:extLst>
          </p:cNvPr>
          <p:cNvSpPr txBox="1"/>
          <p:nvPr/>
        </p:nvSpPr>
        <p:spPr>
          <a:xfrm>
            <a:off x="1962151" y="2249091"/>
            <a:ext cx="1394222" cy="646331"/>
          </a:xfrm>
          <a:prstGeom prst="rect">
            <a:avLst/>
          </a:prstGeom>
          <a:noFill/>
        </p:spPr>
        <p:txBody>
          <a:bodyPr>
            <a:spAutoFit/>
          </a:bodyPr>
          <a:lstStyle/>
          <a:p>
            <a:pPr algn="ctr" fontAlgn="auto">
              <a:spcBef>
                <a:spcPts val="0"/>
              </a:spcBef>
              <a:spcAft>
                <a:spcPts val="0"/>
              </a:spcAft>
              <a:defRPr/>
            </a:pPr>
            <a:r>
              <a:rPr lang="en-GB" sz="1200" kern="0" dirty="0">
                <a:solidFill>
                  <a:srgbClr val="0070C0"/>
                </a:solidFill>
                <a:latin typeface="Times New Roman" panose="02020603050405020304" pitchFamily="18" charset="0"/>
                <a:cs typeface="Times New Roman" panose="02020603050405020304" pitchFamily="18" charset="0"/>
              </a:rPr>
              <a:t>Action Plan endorsed by </a:t>
            </a:r>
          </a:p>
          <a:p>
            <a:pPr algn="ctr" fontAlgn="auto">
              <a:spcBef>
                <a:spcPts val="0"/>
              </a:spcBef>
              <a:spcAft>
                <a:spcPts val="0"/>
              </a:spcAft>
              <a:defRPr/>
            </a:pPr>
            <a:r>
              <a:rPr lang="en-GB" sz="1200" kern="0" dirty="0">
                <a:solidFill>
                  <a:srgbClr val="0070C0"/>
                </a:solidFill>
                <a:latin typeface="Times New Roman" panose="02020603050405020304" pitchFamily="18" charset="0"/>
                <a:cs typeface="Times New Roman" panose="02020603050405020304" pitchFamily="18" charset="0"/>
              </a:rPr>
              <a:t>G20</a:t>
            </a:r>
          </a:p>
        </p:txBody>
      </p:sp>
      <p:cxnSp>
        <p:nvCxnSpPr>
          <p:cNvPr id="8201" name="Straight Connector 9">
            <a:extLst>
              <a:ext uri="{FF2B5EF4-FFF2-40B4-BE49-F238E27FC236}">
                <a16:creationId xmlns:a16="http://schemas.microsoft.com/office/drawing/2014/main" id="{9BF28A20-1EA0-4A17-B7A2-A1A672168B8E}"/>
              </a:ext>
            </a:extLst>
          </p:cNvPr>
          <p:cNvCxnSpPr>
            <a:cxnSpLocks noChangeShapeType="1"/>
          </p:cNvCxnSpPr>
          <p:nvPr/>
        </p:nvCxnSpPr>
        <p:spPr bwMode="auto">
          <a:xfrm flipV="1">
            <a:off x="5064919" y="3806428"/>
            <a:ext cx="0" cy="633413"/>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11" name="TextBox 10">
            <a:extLst>
              <a:ext uri="{FF2B5EF4-FFF2-40B4-BE49-F238E27FC236}">
                <a16:creationId xmlns:a16="http://schemas.microsoft.com/office/drawing/2014/main" id="{9B84D75F-EEDC-4AC2-BABF-735FD4EC1DA6}"/>
              </a:ext>
            </a:extLst>
          </p:cNvPr>
          <p:cNvSpPr txBox="1"/>
          <p:nvPr/>
        </p:nvSpPr>
        <p:spPr>
          <a:xfrm>
            <a:off x="4424363" y="4883944"/>
            <a:ext cx="1394222" cy="923330"/>
          </a:xfrm>
          <a:prstGeom prst="rect">
            <a:avLst/>
          </a:prstGeom>
          <a:noFill/>
        </p:spPr>
        <p:txBody>
          <a:bodyPr>
            <a:spAutoFit/>
          </a:bodyPr>
          <a:lstStyle/>
          <a:p>
            <a:pPr algn="ctr" fontAlgn="auto">
              <a:spcBef>
                <a:spcPts val="0"/>
              </a:spcBef>
              <a:spcAft>
                <a:spcPts val="0"/>
              </a:spcAft>
              <a:defRPr/>
            </a:pPr>
            <a:r>
              <a:rPr lang="en-GB" kern="0" dirty="0">
                <a:solidFill>
                  <a:srgbClr val="0070C0"/>
                </a:solidFill>
                <a:latin typeface="Times New Roman" panose="02020603050405020304" pitchFamily="18" charset="0"/>
                <a:cs typeface="Times New Roman" panose="02020603050405020304" pitchFamily="18" charset="0"/>
              </a:rPr>
              <a:t>Launch of BEPS </a:t>
            </a:r>
          </a:p>
          <a:p>
            <a:pPr algn="ctr" fontAlgn="auto">
              <a:spcBef>
                <a:spcPts val="0"/>
              </a:spcBef>
              <a:spcAft>
                <a:spcPts val="0"/>
              </a:spcAft>
              <a:defRPr/>
            </a:pPr>
            <a:r>
              <a:rPr lang="en-GB" kern="0" dirty="0">
                <a:solidFill>
                  <a:srgbClr val="0070C0"/>
                </a:solidFill>
                <a:latin typeface="Times New Roman" panose="02020603050405020304" pitchFamily="18" charset="0"/>
                <a:cs typeface="Times New Roman" panose="02020603050405020304" pitchFamily="18" charset="0"/>
              </a:rPr>
              <a:t>Package</a:t>
            </a:r>
          </a:p>
        </p:txBody>
      </p:sp>
      <p:cxnSp>
        <p:nvCxnSpPr>
          <p:cNvPr id="8203" name="Straight Connector 11">
            <a:extLst>
              <a:ext uri="{FF2B5EF4-FFF2-40B4-BE49-F238E27FC236}">
                <a16:creationId xmlns:a16="http://schemas.microsoft.com/office/drawing/2014/main" id="{C116A553-95F7-453D-B91F-C6A2DFEF19DD}"/>
              </a:ext>
            </a:extLst>
          </p:cNvPr>
          <p:cNvCxnSpPr>
            <a:cxnSpLocks noChangeShapeType="1"/>
          </p:cNvCxnSpPr>
          <p:nvPr/>
        </p:nvCxnSpPr>
        <p:spPr bwMode="auto">
          <a:xfrm flipV="1">
            <a:off x="5931694" y="2920604"/>
            <a:ext cx="0" cy="80010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13" name="TextBox 12">
            <a:extLst>
              <a:ext uri="{FF2B5EF4-FFF2-40B4-BE49-F238E27FC236}">
                <a16:creationId xmlns:a16="http://schemas.microsoft.com/office/drawing/2014/main" id="{B17DA18F-2571-49BD-8F7A-ED6BA3928A82}"/>
              </a:ext>
            </a:extLst>
          </p:cNvPr>
          <p:cNvSpPr txBox="1"/>
          <p:nvPr/>
        </p:nvSpPr>
        <p:spPr>
          <a:xfrm>
            <a:off x="5368529" y="2175272"/>
            <a:ext cx="1133475" cy="1200329"/>
          </a:xfrm>
          <a:prstGeom prst="rect">
            <a:avLst/>
          </a:prstGeom>
          <a:noFill/>
        </p:spPr>
        <p:txBody>
          <a:bodyPr>
            <a:spAutoFit/>
          </a:bodyPr>
          <a:lstStyle/>
          <a:p>
            <a:pPr algn="ctr" fontAlgn="auto">
              <a:spcBef>
                <a:spcPts val="0"/>
              </a:spcBef>
              <a:spcAft>
                <a:spcPts val="0"/>
              </a:spcAft>
              <a:defRPr/>
            </a:pPr>
            <a:r>
              <a:rPr lang="en-GB" kern="0" dirty="0">
                <a:solidFill>
                  <a:srgbClr val="0070C0"/>
                </a:solidFill>
                <a:latin typeface="Times New Roman" panose="02020603050405020304" pitchFamily="18" charset="0"/>
                <a:cs typeface="Times New Roman" panose="02020603050405020304" pitchFamily="18" charset="0"/>
              </a:rPr>
              <a:t>G20 </a:t>
            </a:r>
          </a:p>
          <a:p>
            <a:pPr algn="ctr" fontAlgn="auto">
              <a:spcBef>
                <a:spcPts val="0"/>
              </a:spcBef>
              <a:spcAft>
                <a:spcPts val="0"/>
              </a:spcAft>
              <a:defRPr/>
            </a:pPr>
            <a:r>
              <a:rPr lang="en-GB" kern="0" dirty="0">
                <a:solidFill>
                  <a:srgbClr val="0070C0"/>
                </a:solidFill>
                <a:latin typeface="Times New Roman" panose="02020603050405020304" pitchFamily="18" charset="0"/>
                <a:cs typeface="Times New Roman" panose="02020603050405020304" pitchFamily="18" charset="0"/>
              </a:rPr>
              <a:t>endorses BEPS Package</a:t>
            </a:r>
          </a:p>
        </p:txBody>
      </p:sp>
      <p:cxnSp>
        <p:nvCxnSpPr>
          <p:cNvPr id="8205" name="Straight Connector 13">
            <a:extLst>
              <a:ext uri="{FF2B5EF4-FFF2-40B4-BE49-F238E27FC236}">
                <a16:creationId xmlns:a16="http://schemas.microsoft.com/office/drawing/2014/main" id="{0F4CE0BE-D401-4328-B560-63147DDC6E65}"/>
              </a:ext>
            </a:extLst>
          </p:cNvPr>
          <p:cNvCxnSpPr>
            <a:cxnSpLocks noChangeShapeType="1"/>
          </p:cNvCxnSpPr>
          <p:nvPr/>
        </p:nvCxnSpPr>
        <p:spPr bwMode="auto">
          <a:xfrm>
            <a:off x="1700213" y="3779044"/>
            <a:ext cx="959644" cy="0"/>
          </a:xfrm>
          <a:prstGeom prst="line">
            <a:avLst/>
          </a:prstGeom>
          <a:noFill/>
          <a:ln w="38100" algn="ctr">
            <a:solidFill>
              <a:schemeClr val="tx1"/>
            </a:solidFill>
            <a:round/>
            <a:headEnd type="oval" w="lg" len="lg"/>
            <a:tailEnd type="oval" w="lg" len="lg"/>
          </a:ln>
          <a:extLst>
            <a:ext uri="{909E8E84-426E-40DD-AFC4-6F175D3DCCD1}">
              <a14:hiddenFill xmlns:a14="http://schemas.microsoft.com/office/drawing/2010/main">
                <a:noFill/>
              </a14:hiddenFill>
            </a:ext>
          </a:extLst>
        </p:spPr>
      </p:cxnSp>
      <p:cxnSp>
        <p:nvCxnSpPr>
          <p:cNvPr id="8206" name="Straight Connector 14">
            <a:extLst>
              <a:ext uri="{FF2B5EF4-FFF2-40B4-BE49-F238E27FC236}">
                <a16:creationId xmlns:a16="http://schemas.microsoft.com/office/drawing/2014/main" id="{42D82D8C-1EEB-40C2-999A-DB3E1A4B6E44}"/>
              </a:ext>
            </a:extLst>
          </p:cNvPr>
          <p:cNvCxnSpPr>
            <a:cxnSpLocks noChangeShapeType="1"/>
          </p:cNvCxnSpPr>
          <p:nvPr/>
        </p:nvCxnSpPr>
        <p:spPr bwMode="auto">
          <a:xfrm>
            <a:off x="2659856" y="3807180"/>
            <a:ext cx="2405063" cy="0"/>
          </a:xfrm>
          <a:prstGeom prst="line">
            <a:avLst/>
          </a:prstGeom>
          <a:noFill/>
          <a:ln w="38100" algn="ctr">
            <a:solidFill>
              <a:schemeClr val="tx1"/>
            </a:solidFill>
            <a:prstDash val="sysDash"/>
            <a:round/>
            <a:headEnd type="oval" w="lg" len="lg"/>
            <a:tailEnd type="oval" w="lg" len="lg"/>
          </a:ln>
          <a:extLst>
            <a:ext uri="{909E8E84-426E-40DD-AFC4-6F175D3DCCD1}">
              <a14:hiddenFill xmlns:a14="http://schemas.microsoft.com/office/drawing/2010/main">
                <a:noFill/>
              </a14:hiddenFill>
            </a:ext>
          </a:extLst>
        </p:spPr>
      </p:cxnSp>
      <p:cxnSp>
        <p:nvCxnSpPr>
          <p:cNvPr id="8207" name="Straight Connector 15">
            <a:extLst>
              <a:ext uri="{FF2B5EF4-FFF2-40B4-BE49-F238E27FC236}">
                <a16:creationId xmlns:a16="http://schemas.microsoft.com/office/drawing/2014/main" id="{62BFC0F5-6A13-4039-BDDE-F910428B055A}"/>
              </a:ext>
            </a:extLst>
          </p:cNvPr>
          <p:cNvCxnSpPr>
            <a:cxnSpLocks noChangeShapeType="1"/>
          </p:cNvCxnSpPr>
          <p:nvPr/>
        </p:nvCxnSpPr>
        <p:spPr bwMode="auto">
          <a:xfrm>
            <a:off x="5064919" y="3779044"/>
            <a:ext cx="866775" cy="0"/>
          </a:xfrm>
          <a:prstGeom prst="line">
            <a:avLst/>
          </a:prstGeom>
          <a:noFill/>
          <a:ln w="38100" algn="ctr">
            <a:solidFill>
              <a:schemeClr val="tx1"/>
            </a:solidFill>
            <a:round/>
            <a:headEnd type="oval" w="lg" len="lg"/>
            <a:tailEnd type="oval" w="lg" len="lg"/>
          </a:ln>
          <a:extLst>
            <a:ext uri="{909E8E84-426E-40DD-AFC4-6F175D3DCCD1}">
              <a14:hiddenFill xmlns:a14="http://schemas.microsoft.com/office/drawing/2010/main">
                <a:noFill/>
              </a14:hiddenFill>
            </a:ext>
          </a:extLst>
        </p:spPr>
      </p:cxnSp>
      <p:cxnSp>
        <p:nvCxnSpPr>
          <p:cNvPr id="8208" name="Straight Arrow Connector 16">
            <a:extLst>
              <a:ext uri="{FF2B5EF4-FFF2-40B4-BE49-F238E27FC236}">
                <a16:creationId xmlns:a16="http://schemas.microsoft.com/office/drawing/2014/main" id="{D33CFE87-4B50-4863-921B-3D0FB7D2185C}"/>
              </a:ext>
            </a:extLst>
          </p:cNvPr>
          <p:cNvCxnSpPr>
            <a:cxnSpLocks noChangeShapeType="1"/>
          </p:cNvCxnSpPr>
          <p:nvPr/>
        </p:nvCxnSpPr>
        <p:spPr bwMode="auto">
          <a:xfrm flipV="1">
            <a:off x="5931694" y="3767138"/>
            <a:ext cx="2590800" cy="0"/>
          </a:xfrm>
          <a:prstGeom prst="straightConnector1">
            <a:avLst/>
          </a:prstGeom>
          <a:noFill/>
          <a:ln w="38100" algn="ctr">
            <a:solidFill>
              <a:schemeClr val="tx1"/>
            </a:solidFill>
            <a:round/>
            <a:headEnd type="oval" w="lg" len="lg"/>
            <a:tailEnd type="triangle" w="lg" len="lg"/>
          </a:ln>
          <a:extLst>
            <a:ext uri="{909E8E84-426E-40DD-AFC4-6F175D3DCCD1}">
              <a14:hiddenFill xmlns:a14="http://schemas.microsoft.com/office/drawing/2010/main">
                <a:noFill/>
              </a14:hiddenFill>
            </a:ext>
          </a:extLst>
        </p:spPr>
      </p:cxnSp>
      <p:grpSp>
        <p:nvGrpSpPr>
          <p:cNvPr id="8209" name="Group 17">
            <a:extLst>
              <a:ext uri="{FF2B5EF4-FFF2-40B4-BE49-F238E27FC236}">
                <a16:creationId xmlns:a16="http://schemas.microsoft.com/office/drawing/2014/main" id="{8942D671-5946-4C0C-9E63-313B2BCC0967}"/>
              </a:ext>
            </a:extLst>
          </p:cNvPr>
          <p:cNvGrpSpPr>
            <a:grpSpLocks/>
          </p:cNvGrpSpPr>
          <p:nvPr/>
        </p:nvGrpSpPr>
        <p:grpSpPr bwMode="auto">
          <a:xfrm>
            <a:off x="1358503" y="2174082"/>
            <a:ext cx="681038" cy="879872"/>
            <a:chOff x="1166485" y="1287060"/>
            <a:chExt cx="2782183" cy="3589914"/>
          </a:xfrm>
        </p:grpSpPr>
        <p:sp>
          <p:nvSpPr>
            <p:cNvPr id="19" name="Rectangle 18">
              <a:extLst>
                <a:ext uri="{FF2B5EF4-FFF2-40B4-BE49-F238E27FC236}">
                  <a16:creationId xmlns:a16="http://schemas.microsoft.com/office/drawing/2014/main" id="{37E5F517-16BE-42DF-B1BB-DB93393B35E4}"/>
                </a:ext>
              </a:extLst>
            </p:cNvPr>
            <p:cNvSpPr/>
            <p:nvPr/>
          </p:nvSpPr>
          <p:spPr>
            <a:xfrm>
              <a:off x="1166485" y="1287060"/>
              <a:ext cx="2782183" cy="3589914"/>
            </a:xfrm>
            <a:prstGeom prst="rect">
              <a:avLst/>
            </a:prstGeom>
            <a:solidFill>
              <a:srgbClr val="FFFFFF"/>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GB" b="1" dirty="0" err="1">
                  <a:ln>
                    <a:solidFill>
                      <a:srgbClr val="FFFFFF"/>
                    </a:solidFill>
                  </a:ln>
                  <a:solidFill>
                    <a:schemeClr val="bg1"/>
                  </a:solidFill>
                  <a:latin typeface="Tahoma" panose="020B0604030504040204" pitchFamily="34" charset="0"/>
                  <a:ea typeface="Tahoma" panose="020B0604030504040204" pitchFamily="34" charset="0"/>
                  <a:cs typeface="Tahoma" panose="020B0604030504040204" pitchFamily="34" charset="0"/>
                </a:rPr>
                <a:t>Addres</a:t>
              </a:r>
              <a:endParaRPr lang="en-GB" b="1" dirty="0">
                <a:ln>
                  <a:solidFill>
                    <a:srgbClr val="FFFFFF"/>
                  </a:solidFill>
                </a:ln>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27">
              <a:extLst>
                <a:ext uri="{FF2B5EF4-FFF2-40B4-BE49-F238E27FC236}">
                  <a16:creationId xmlns:a16="http://schemas.microsoft.com/office/drawing/2014/main" id="{E839C326-8836-41BF-9DAF-FDF176E7D09F}"/>
                </a:ext>
              </a:extLst>
            </p:cNvPr>
            <p:cNvSpPr/>
            <p:nvPr/>
          </p:nvSpPr>
          <p:spPr>
            <a:xfrm>
              <a:off x="1166485" y="2234332"/>
              <a:ext cx="2767590" cy="2176293"/>
            </a:xfrm>
            <a:custGeom>
              <a:avLst/>
              <a:gdLst>
                <a:gd name="connsiteX0" fmla="*/ 0 w 2221880"/>
                <a:gd name="connsiteY0" fmla="*/ 0 h 1640027"/>
                <a:gd name="connsiteX1" fmla="*/ 2221880 w 2221880"/>
                <a:gd name="connsiteY1" fmla="*/ 0 h 1640027"/>
                <a:gd name="connsiteX2" fmla="*/ 2221880 w 2221880"/>
                <a:gd name="connsiteY2" fmla="*/ 1640027 h 1640027"/>
                <a:gd name="connsiteX3" fmla="*/ 0 w 2221880"/>
                <a:gd name="connsiteY3" fmla="*/ 1640027 h 1640027"/>
                <a:gd name="connsiteX4" fmla="*/ 0 w 2221880"/>
                <a:gd name="connsiteY4" fmla="*/ 0 h 1640027"/>
                <a:gd name="connsiteX0" fmla="*/ 0 w 2221880"/>
                <a:gd name="connsiteY0" fmla="*/ 0 h 1640027"/>
                <a:gd name="connsiteX1" fmla="*/ 515060 w 2221880"/>
                <a:gd name="connsiteY1" fmla="*/ 2778 h 1640027"/>
                <a:gd name="connsiteX2" fmla="*/ 2221880 w 2221880"/>
                <a:gd name="connsiteY2" fmla="*/ 0 h 1640027"/>
                <a:gd name="connsiteX3" fmla="*/ 2221880 w 2221880"/>
                <a:gd name="connsiteY3" fmla="*/ 1640027 h 1640027"/>
                <a:gd name="connsiteX4" fmla="*/ 0 w 2221880"/>
                <a:gd name="connsiteY4" fmla="*/ 1640027 h 1640027"/>
                <a:gd name="connsiteX5" fmla="*/ 0 w 2221880"/>
                <a:gd name="connsiteY5" fmla="*/ 0 h 1640027"/>
                <a:gd name="connsiteX0" fmla="*/ 0 w 2221880"/>
                <a:gd name="connsiteY0" fmla="*/ 0 h 1640027"/>
                <a:gd name="connsiteX1" fmla="*/ 515060 w 2221880"/>
                <a:gd name="connsiteY1" fmla="*/ 2778 h 1640027"/>
                <a:gd name="connsiteX2" fmla="*/ 2221880 w 2221880"/>
                <a:gd name="connsiteY2" fmla="*/ 0 h 1640027"/>
                <a:gd name="connsiteX3" fmla="*/ 2221880 w 2221880"/>
                <a:gd name="connsiteY3" fmla="*/ 1640027 h 1640027"/>
                <a:gd name="connsiteX4" fmla="*/ 0 w 2221880"/>
                <a:gd name="connsiteY4" fmla="*/ 1640027 h 1640027"/>
                <a:gd name="connsiteX5" fmla="*/ 0 w 2221880"/>
                <a:gd name="connsiteY5" fmla="*/ 0 h 1640027"/>
                <a:gd name="connsiteX0" fmla="*/ 0 w 2221880"/>
                <a:gd name="connsiteY0" fmla="*/ 90677 h 1730704"/>
                <a:gd name="connsiteX1" fmla="*/ 515060 w 2221880"/>
                <a:gd name="connsiteY1" fmla="*/ 93455 h 1730704"/>
                <a:gd name="connsiteX2" fmla="*/ 1048460 w 2221880"/>
                <a:gd name="connsiteY2" fmla="*/ 200135 h 1730704"/>
                <a:gd name="connsiteX3" fmla="*/ 2221880 w 2221880"/>
                <a:gd name="connsiteY3" fmla="*/ 90677 h 1730704"/>
                <a:gd name="connsiteX4" fmla="*/ 2221880 w 2221880"/>
                <a:gd name="connsiteY4" fmla="*/ 1730704 h 1730704"/>
                <a:gd name="connsiteX5" fmla="*/ 0 w 2221880"/>
                <a:gd name="connsiteY5" fmla="*/ 1730704 h 1730704"/>
                <a:gd name="connsiteX6" fmla="*/ 0 w 2221880"/>
                <a:gd name="connsiteY6" fmla="*/ 90677 h 1730704"/>
                <a:gd name="connsiteX0" fmla="*/ 0 w 2221880"/>
                <a:gd name="connsiteY0" fmla="*/ 95432 h 1735459"/>
                <a:gd name="connsiteX1" fmla="*/ 515060 w 2221880"/>
                <a:gd name="connsiteY1" fmla="*/ 98210 h 1735459"/>
                <a:gd name="connsiteX2" fmla="*/ 1048460 w 2221880"/>
                <a:gd name="connsiteY2" fmla="*/ 204890 h 1735459"/>
                <a:gd name="connsiteX3" fmla="*/ 2221880 w 2221880"/>
                <a:gd name="connsiteY3" fmla="*/ 95432 h 1735459"/>
                <a:gd name="connsiteX4" fmla="*/ 2221880 w 2221880"/>
                <a:gd name="connsiteY4" fmla="*/ 1735459 h 1735459"/>
                <a:gd name="connsiteX5" fmla="*/ 0 w 2221880"/>
                <a:gd name="connsiteY5" fmla="*/ 1735459 h 1735459"/>
                <a:gd name="connsiteX6" fmla="*/ 0 w 2221880"/>
                <a:gd name="connsiteY6" fmla="*/ 95432 h 1735459"/>
                <a:gd name="connsiteX0" fmla="*/ 0 w 2221880"/>
                <a:gd name="connsiteY0" fmla="*/ 94057 h 1734084"/>
                <a:gd name="connsiteX1" fmla="*/ 515060 w 2221880"/>
                <a:gd name="connsiteY1" fmla="*/ 96835 h 1734084"/>
                <a:gd name="connsiteX2" fmla="*/ 903680 w 2221880"/>
                <a:gd name="connsiteY2" fmla="*/ 211135 h 1734084"/>
                <a:gd name="connsiteX3" fmla="*/ 2221880 w 2221880"/>
                <a:gd name="connsiteY3" fmla="*/ 94057 h 1734084"/>
                <a:gd name="connsiteX4" fmla="*/ 2221880 w 2221880"/>
                <a:gd name="connsiteY4" fmla="*/ 1734084 h 1734084"/>
                <a:gd name="connsiteX5" fmla="*/ 0 w 2221880"/>
                <a:gd name="connsiteY5" fmla="*/ 1734084 h 1734084"/>
                <a:gd name="connsiteX6" fmla="*/ 0 w 2221880"/>
                <a:gd name="connsiteY6" fmla="*/ 94057 h 1734084"/>
                <a:gd name="connsiteX0" fmla="*/ 0 w 2221880"/>
                <a:gd name="connsiteY0" fmla="*/ 94057 h 1734084"/>
                <a:gd name="connsiteX1" fmla="*/ 515060 w 2221880"/>
                <a:gd name="connsiteY1" fmla="*/ 96835 h 1734084"/>
                <a:gd name="connsiteX2" fmla="*/ 903680 w 2221880"/>
                <a:gd name="connsiteY2" fmla="*/ 211135 h 1734084"/>
                <a:gd name="connsiteX3" fmla="*/ 2221880 w 2221880"/>
                <a:gd name="connsiteY3" fmla="*/ 94057 h 1734084"/>
                <a:gd name="connsiteX4" fmla="*/ 2221880 w 2221880"/>
                <a:gd name="connsiteY4" fmla="*/ 1734084 h 1734084"/>
                <a:gd name="connsiteX5" fmla="*/ 0 w 2221880"/>
                <a:gd name="connsiteY5" fmla="*/ 1734084 h 1734084"/>
                <a:gd name="connsiteX6" fmla="*/ 0 w 2221880"/>
                <a:gd name="connsiteY6" fmla="*/ 94057 h 1734084"/>
                <a:gd name="connsiteX0" fmla="*/ 0 w 2221880"/>
                <a:gd name="connsiteY0" fmla="*/ 87248 h 1727275"/>
                <a:gd name="connsiteX1" fmla="*/ 515060 w 2221880"/>
                <a:gd name="connsiteY1" fmla="*/ 90026 h 1727275"/>
                <a:gd name="connsiteX2" fmla="*/ 903680 w 2221880"/>
                <a:gd name="connsiteY2" fmla="*/ 204326 h 1727275"/>
                <a:gd name="connsiteX3" fmla="*/ 2221880 w 2221880"/>
                <a:gd name="connsiteY3" fmla="*/ 87248 h 1727275"/>
                <a:gd name="connsiteX4" fmla="*/ 2221880 w 2221880"/>
                <a:gd name="connsiteY4" fmla="*/ 1727275 h 1727275"/>
                <a:gd name="connsiteX5" fmla="*/ 0 w 2221880"/>
                <a:gd name="connsiteY5" fmla="*/ 1727275 h 1727275"/>
                <a:gd name="connsiteX6" fmla="*/ 0 w 2221880"/>
                <a:gd name="connsiteY6" fmla="*/ 87248 h 1727275"/>
                <a:gd name="connsiteX0" fmla="*/ 0 w 2229500"/>
                <a:gd name="connsiteY0" fmla="*/ 0 h 1640027"/>
                <a:gd name="connsiteX1" fmla="*/ 515060 w 2229500"/>
                <a:gd name="connsiteY1" fmla="*/ 2778 h 1640027"/>
                <a:gd name="connsiteX2" fmla="*/ 903680 w 2229500"/>
                <a:gd name="connsiteY2" fmla="*/ 117078 h 1640027"/>
                <a:gd name="connsiteX3" fmla="*/ 2229500 w 2229500"/>
                <a:gd name="connsiteY3" fmla="*/ 114300 h 1640027"/>
                <a:gd name="connsiteX4" fmla="*/ 2221880 w 2229500"/>
                <a:gd name="connsiteY4" fmla="*/ 1640027 h 1640027"/>
                <a:gd name="connsiteX5" fmla="*/ 0 w 2229500"/>
                <a:gd name="connsiteY5" fmla="*/ 1640027 h 1640027"/>
                <a:gd name="connsiteX6" fmla="*/ 0 w 2229500"/>
                <a:gd name="connsiteY6" fmla="*/ 0 h 1640027"/>
                <a:gd name="connsiteX0" fmla="*/ 0 w 2229500"/>
                <a:gd name="connsiteY0" fmla="*/ 0 h 1640027"/>
                <a:gd name="connsiteX1" fmla="*/ 515060 w 2229500"/>
                <a:gd name="connsiteY1" fmla="*/ 2778 h 1640027"/>
                <a:gd name="connsiteX2" fmla="*/ 903680 w 2229500"/>
                <a:gd name="connsiteY2" fmla="*/ 117078 h 1640027"/>
                <a:gd name="connsiteX3" fmla="*/ 2229500 w 2229500"/>
                <a:gd name="connsiteY3" fmla="*/ 114300 h 1640027"/>
                <a:gd name="connsiteX4" fmla="*/ 2221880 w 2229500"/>
                <a:gd name="connsiteY4" fmla="*/ 1640027 h 1640027"/>
                <a:gd name="connsiteX5" fmla="*/ 0 w 2229500"/>
                <a:gd name="connsiteY5" fmla="*/ 1640027 h 1640027"/>
                <a:gd name="connsiteX6" fmla="*/ 0 w 2229500"/>
                <a:gd name="connsiteY6" fmla="*/ 0 h 164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9500" h="1640027">
                  <a:moveTo>
                    <a:pt x="0" y="0"/>
                  </a:moveTo>
                  <a:lnTo>
                    <a:pt x="515060" y="2778"/>
                  </a:lnTo>
                  <a:cubicBezTo>
                    <a:pt x="680913" y="21021"/>
                    <a:pt x="870670" y="117541"/>
                    <a:pt x="903680" y="117078"/>
                  </a:cubicBezTo>
                  <a:cubicBezTo>
                    <a:pt x="868110" y="131855"/>
                    <a:pt x="2223160" y="103045"/>
                    <a:pt x="2229500" y="114300"/>
                  </a:cubicBezTo>
                  <a:lnTo>
                    <a:pt x="2221880" y="1640027"/>
                  </a:lnTo>
                  <a:lnTo>
                    <a:pt x="0" y="1640027"/>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1" name="Oval 20">
              <a:extLst>
                <a:ext uri="{FF2B5EF4-FFF2-40B4-BE49-F238E27FC236}">
                  <a16:creationId xmlns:a16="http://schemas.microsoft.com/office/drawing/2014/main" id="{78E4F0ED-3836-4BF3-9D41-91B0D02C8232}"/>
                </a:ext>
              </a:extLst>
            </p:cNvPr>
            <p:cNvSpPr/>
            <p:nvPr/>
          </p:nvSpPr>
          <p:spPr>
            <a:xfrm>
              <a:off x="1297810" y="4532069"/>
              <a:ext cx="179968" cy="179740"/>
            </a:xfrm>
            <a:prstGeom prst="ellipse">
              <a:avLst/>
            </a:prstGeom>
            <a:solidFill>
              <a:srgbClr val="0076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22" name="Straight Connector 21">
              <a:extLst>
                <a:ext uri="{FF2B5EF4-FFF2-40B4-BE49-F238E27FC236}">
                  <a16:creationId xmlns:a16="http://schemas.microsoft.com/office/drawing/2014/main" id="{2788AD70-CD8E-4B3A-8465-EDD57CCCDA42}"/>
                </a:ext>
              </a:extLst>
            </p:cNvPr>
            <p:cNvCxnSpPr/>
            <p:nvPr/>
          </p:nvCxnSpPr>
          <p:spPr>
            <a:xfrm>
              <a:off x="1526418" y="4624369"/>
              <a:ext cx="447484" cy="0"/>
            </a:xfrm>
            <a:prstGeom prst="line">
              <a:avLst/>
            </a:prstGeom>
            <a:ln w="1397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8229" name="Picture 11">
              <a:extLst>
                <a:ext uri="{FF2B5EF4-FFF2-40B4-BE49-F238E27FC236}">
                  <a16:creationId xmlns:a16="http://schemas.microsoft.com/office/drawing/2014/main" id="{314F75FB-2AC0-4517-A7CE-FE6ECFE6C0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30" t="10614" r="25310" b="69415"/>
            <a:stretch>
              <a:fillRect/>
            </a:stretch>
          </p:blipFill>
          <p:spPr bwMode="auto">
            <a:xfrm>
              <a:off x="1179407" y="1453610"/>
              <a:ext cx="1965932" cy="781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8210" name="Group 23">
            <a:extLst>
              <a:ext uri="{FF2B5EF4-FFF2-40B4-BE49-F238E27FC236}">
                <a16:creationId xmlns:a16="http://schemas.microsoft.com/office/drawing/2014/main" id="{90C2B2AD-15E2-4C29-A7C9-6A65200DC768}"/>
              </a:ext>
            </a:extLst>
          </p:cNvPr>
          <p:cNvGrpSpPr>
            <a:grpSpLocks/>
          </p:cNvGrpSpPr>
          <p:nvPr/>
        </p:nvGrpSpPr>
        <p:grpSpPr bwMode="auto">
          <a:xfrm>
            <a:off x="359569" y="4595813"/>
            <a:ext cx="681038" cy="879872"/>
            <a:chOff x="3180909" y="1035448"/>
            <a:chExt cx="2782183" cy="3589914"/>
          </a:xfrm>
        </p:grpSpPr>
        <p:sp>
          <p:nvSpPr>
            <p:cNvPr id="25" name="Rectangle 24">
              <a:extLst>
                <a:ext uri="{FF2B5EF4-FFF2-40B4-BE49-F238E27FC236}">
                  <a16:creationId xmlns:a16="http://schemas.microsoft.com/office/drawing/2014/main" id="{BF3960EF-355F-40A5-8310-57BA61075DB4}"/>
                </a:ext>
              </a:extLst>
            </p:cNvPr>
            <p:cNvSpPr/>
            <p:nvPr/>
          </p:nvSpPr>
          <p:spPr>
            <a:xfrm>
              <a:off x="3180909" y="1035448"/>
              <a:ext cx="2782183" cy="3589914"/>
            </a:xfrm>
            <a:prstGeom prst="rect">
              <a:avLst/>
            </a:prstGeom>
            <a:solidFill>
              <a:srgbClr val="FFFFFF"/>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GB" b="1" dirty="0" err="1">
                  <a:ln>
                    <a:solidFill>
                      <a:srgbClr val="FFFFFF"/>
                    </a:solidFill>
                  </a:ln>
                  <a:solidFill>
                    <a:schemeClr val="bg1"/>
                  </a:solidFill>
                  <a:latin typeface="Tahoma" panose="020B0604030504040204" pitchFamily="34" charset="0"/>
                  <a:ea typeface="Tahoma" panose="020B0604030504040204" pitchFamily="34" charset="0"/>
                  <a:cs typeface="Tahoma" panose="020B0604030504040204" pitchFamily="34" charset="0"/>
                </a:rPr>
                <a:t>Addres</a:t>
              </a:r>
              <a:endParaRPr lang="en-GB" b="1" dirty="0">
                <a:ln>
                  <a:solidFill>
                    <a:srgbClr val="FFFFFF"/>
                  </a:solidFill>
                </a:ln>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6" name="Rectangle 27">
              <a:extLst>
                <a:ext uri="{FF2B5EF4-FFF2-40B4-BE49-F238E27FC236}">
                  <a16:creationId xmlns:a16="http://schemas.microsoft.com/office/drawing/2014/main" id="{831DDEF8-34E5-4DE1-96B1-8AD6A0C3458E}"/>
                </a:ext>
              </a:extLst>
            </p:cNvPr>
            <p:cNvSpPr/>
            <p:nvPr/>
          </p:nvSpPr>
          <p:spPr>
            <a:xfrm>
              <a:off x="3219821" y="1982720"/>
              <a:ext cx="2728681" cy="2205440"/>
            </a:xfrm>
            <a:custGeom>
              <a:avLst/>
              <a:gdLst>
                <a:gd name="connsiteX0" fmla="*/ 0 w 2221880"/>
                <a:gd name="connsiteY0" fmla="*/ 0 h 1640027"/>
                <a:gd name="connsiteX1" fmla="*/ 2221880 w 2221880"/>
                <a:gd name="connsiteY1" fmla="*/ 0 h 1640027"/>
                <a:gd name="connsiteX2" fmla="*/ 2221880 w 2221880"/>
                <a:gd name="connsiteY2" fmla="*/ 1640027 h 1640027"/>
                <a:gd name="connsiteX3" fmla="*/ 0 w 2221880"/>
                <a:gd name="connsiteY3" fmla="*/ 1640027 h 1640027"/>
                <a:gd name="connsiteX4" fmla="*/ 0 w 2221880"/>
                <a:gd name="connsiteY4" fmla="*/ 0 h 1640027"/>
                <a:gd name="connsiteX0" fmla="*/ 0 w 2221880"/>
                <a:gd name="connsiteY0" fmla="*/ 0 h 1640027"/>
                <a:gd name="connsiteX1" fmla="*/ 515060 w 2221880"/>
                <a:gd name="connsiteY1" fmla="*/ 2778 h 1640027"/>
                <a:gd name="connsiteX2" fmla="*/ 2221880 w 2221880"/>
                <a:gd name="connsiteY2" fmla="*/ 0 h 1640027"/>
                <a:gd name="connsiteX3" fmla="*/ 2221880 w 2221880"/>
                <a:gd name="connsiteY3" fmla="*/ 1640027 h 1640027"/>
                <a:gd name="connsiteX4" fmla="*/ 0 w 2221880"/>
                <a:gd name="connsiteY4" fmla="*/ 1640027 h 1640027"/>
                <a:gd name="connsiteX5" fmla="*/ 0 w 2221880"/>
                <a:gd name="connsiteY5" fmla="*/ 0 h 1640027"/>
                <a:gd name="connsiteX0" fmla="*/ 0 w 2221880"/>
                <a:gd name="connsiteY0" fmla="*/ 0 h 1640027"/>
                <a:gd name="connsiteX1" fmla="*/ 515060 w 2221880"/>
                <a:gd name="connsiteY1" fmla="*/ 2778 h 1640027"/>
                <a:gd name="connsiteX2" fmla="*/ 2221880 w 2221880"/>
                <a:gd name="connsiteY2" fmla="*/ 0 h 1640027"/>
                <a:gd name="connsiteX3" fmla="*/ 2221880 w 2221880"/>
                <a:gd name="connsiteY3" fmla="*/ 1640027 h 1640027"/>
                <a:gd name="connsiteX4" fmla="*/ 0 w 2221880"/>
                <a:gd name="connsiteY4" fmla="*/ 1640027 h 1640027"/>
                <a:gd name="connsiteX5" fmla="*/ 0 w 2221880"/>
                <a:gd name="connsiteY5" fmla="*/ 0 h 1640027"/>
                <a:gd name="connsiteX0" fmla="*/ 0 w 2221880"/>
                <a:gd name="connsiteY0" fmla="*/ 90677 h 1730704"/>
                <a:gd name="connsiteX1" fmla="*/ 515060 w 2221880"/>
                <a:gd name="connsiteY1" fmla="*/ 93455 h 1730704"/>
                <a:gd name="connsiteX2" fmla="*/ 1048460 w 2221880"/>
                <a:gd name="connsiteY2" fmla="*/ 200135 h 1730704"/>
                <a:gd name="connsiteX3" fmla="*/ 2221880 w 2221880"/>
                <a:gd name="connsiteY3" fmla="*/ 90677 h 1730704"/>
                <a:gd name="connsiteX4" fmla="*/ 2221880 w 2221880"/>
                <a:gd name="connsiteY4" fmla="*/ 1730704 h 1730704"/>
                <a:gd name="connsiteX5" fmla="*/ 0 w 2221880"/>
                <a:gd name="connsiteY5" fmla="*/ 1730704 h 1730704"/>
                <a:gd name="connsiteX6" fmla="*/ 0 w 2221880"/>
                <a:gd name="connsiteY6" fmla="*/ 90677 h 1730704"/>
                <a:gd name="connsiteX0" fmla="*/ 0 w 2221880"/>
                <a:gd name="connsiteY0" fmla="*/ 95432 h 1735459"/>
                <a:gd name="connsiteX1" fmla="*/ 515060 w 2221880"/>
                <a:gd name="connsiteY1" fmla="*/ 98210 h 1735459"/>
                <a:gd name="connsiteX2" fmla="*/ 1048460 w 2221880"/>
                <a:gd name="connsiteY2" fmla="*/ 204890 h 1735459"/>
                <a:gd name="connsiteX3" fmla="*/ 2221880 w 2221880"/>
                <a:gd name="connsiteY3" fmla="*/ 95432 h 1735459"/>
                <a:gd name="connsiteX4" fmla="*/ 2221880 w 2221880"/>
                <a:gd name="connsiteY4" fmla="*/ 1735459 h 1735459"/>
                <a:gd name="connsiteX5" fmla="*/ 0 w 2221880"/>
                <a:gd name="connsiteY5" fmla="*/ 1735459 h 1735459"/>
                <a:gd name="connsiteX6" fmla="*/ 0 w 2221880"/>
                <a:gd name="connsiteY6" fmla="*/ 95432 h 1735459"/>
                <a:gd name="connsiteX0" fmla="*/ 0 w 2221880"/>
                <a:gd name="connsiteY0" fmla="*/ 94057 h 1734084"/>
                <a:gd name="connsiteX1" fmla="*/ 515060 w 2221880"/>
                <a:gd name="connsiteY1" fmla="*/ 96835 h 1734084"/>
                <a:gd name="connsiteX2" fmla="*/ 903680 w 2221880"/>
                <a:gd name="connsiteY2" fmla="*/ 211135 h 1734084"/>
                <a:gd name="connsiteX3" fmla="*/ 2221880 w 2221880"/>
                <a:gd name="connsiteY3" fmla="*/ 94057 h 1734084"/>
                <a:gd name="connsiteX4" fmla="*/ 2221880 w 2221880"/>
                <a:gd name="connsiteY4" fmla="*/ 1734084 h 1734084"/>
                <a:gd name="connsiteX5" fmla="*/ 0 w 2221880"/>
                <a:gd name="connsiteY5" fmla="*/ 1734084 h 1734084"/>
                <a:gd name="connsiteX6" fmla="*/ 0 w 2221880"/>
                <a:gd name="connsiteY6" fmla="*/ 94057 h 1734084"/>
                <a:gd name="connsiteX0" fmla="*/ 0 w 2221880"/>
                <a:gd name="connsiteY0" fmla="*/ 94057 h 1734084"/>
                <a:gd name="connsiteX1" fmla="*/ 515060 w 2221880"/>
                <a:gd name="connsiteY1" fmla="*/ 96835 h 1734084"/>
                <a:gd name="connsiteX2" fmla="*/ 903680 w 2221880"/>
                <a:gd name="connsiteY2" fmla="*/ 211135 h 1734084"/>
                <a:gd name="connsiteX3" fmla="*/ 2221880 w 2221880"/>
                <a:gd name="connsiteY3" fmla="*/ 94057 h 1734084"/>
                <a:gd name="connsiteX4" fmla="*/ 2221880 w 2221880"/>
                <a:gd name="connsiteY4" fmla="*/ 1734084 h 1734084"/>
                <a:gd name="connsiteX5" fmla="*/ 0 w 2221880"/>
                <a:gd name="connsiteY5" fmla="*/ 1734084 h 1734084"/>
                <a:gd name="connsiteX6" fmla="*/ 0 w 2221880"/>
                <a:gd name="connsiteY6" fmla="*/ 94057 h 1734084"/>
                <a:gd name="connsiteX0" fmla="*/ 0 w 2221880"/>
                <a:gd name="connsiteY0" fmla="*/ 87248 h 1727275"/>
                <a:gd name="connsiteX1" fmla="*/ 515060 w 2221880"/>
                <a:gd name="connsiteY1" fmla="*/ 90026 h 1727275"/>
                <a:gd name="connsiteX2" fmla="*/ 903680 w 2221880"/>
                <a:gd name="connsiteY2" fmla="*/ 204326 h 1727275"/>
                <a:gd name="connsiteX3" fmla="*/ 2221880 w 2221880"/>
                <a:gd name="connsiteY3" fmla="*/ 87248 h 1727275"/>
                <a:gd name="connsiteX4" fmla="*/ 2221880 w 2221880"/>
                <a:gd name="connsiteY4" fmla="*/ 1727275 h 1727275"/>
                <a:gd name="connsiteX5" fmla="*/ 0 w 2221880"/>
                <a:gd name="connsiteY5" fmla="*/ 1727275 h 1727275"/>
                <a:gd name="connsiteX6" fmla="*/ 0 w 2221880"/>
                <a:gd name="connsiteY6" fmla="*/ 87248 h 1727275"/>
                <a:gd name="connsiteX0" fmla="*/ 0 w 2229500"/>
                <a:gd name="connsiteY0" fmla="*/ 0 h 1640027"/>
                <a:gd name="connsiteX1" fmla="*/ 515060 w 2229500"/>
                <a:gd name="connsiteY1" fmla="*/ 2778 h 1640027"/>
                <a:gd name="connsiteX2" fmla="*/ 903680 w 2229500"/>
                <a:gd name="connsiteY2" fmla="*/ 117078 h 1640027"/>
                <a:gd name="connsiteX3" fmla="*/ 2229500 w 2229500"/>
                <a:gd name="connsiteY3" fmla="*/ 114300 h 1640027"/>
                <a:gd name="connsiteX4" fmla="*/ 2221880 w 2229500"/>
                <a:gd name="connsiteY4" fmla="*/ 1640027 h 1640027"/>
                <a:gd name="connsiteX5" fmla="*/ 0 w 2229500"/>
                <a:gd name="connsiteY5" fmla="*/ 1640027 h 1640027"/>
                <a:gd name="connsiteX6" fmla="*/ 0 w 2229500"/>
                <a:gd name="connsiteY6" fmla="*/ 0 h 1640027"/>
                <a:gd name="connsiteX0" fmla="*/ 0 w 2229500"/>
                <a:gd name="connsiteY0" fmla="*/ 0 h 1640027"/>
                <a:gd name="connsiteX1" fmla="*/ 515060 w 2229500"/>
                <a:gd name="connsiteY1" fmla="*/ 2778 h 1640027"/>
                <a:gd name="connsiteX2" fmla="*/ 903680 w 2229500"/>
                <a:gd name="connsiteY2" fmla="*/ 117078 h 1640027"/>
                <a:gd name="connsiteX3" fmla="*/ 2229500 w 2229500"/>
                <a:gd name="connsiteY3" fmla="*/ 114300 h 1640027"/>
                <a:gd name="connsiteX4" fmla="*/ 2221880 w 2229500"/>
                <a:gd name="connsiteY4" fmla="*/ 1640027 h 1640027"/>
                <a:gd name="connsiteX5" fmla="*/ 0 w 2229500"/>
                <a:gd name="connsiteY5" fmla="*/ 1640027 h 1640027"/>
                <a:gd name="connsiteX6" fmla="*/ 0 w 2229500"/>
                <a:gd name="connsiteY6" fmla="*/ 0 h 164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9500" h="1640027">
                  <a:moveTo>
                    <a:pt x="0" y="0"/>
                  </a:moveTo>
                  <a:lnTo>
                    <a:pt x="515060" y="2778"/>
                  </a:lnTo>
                  <a:cubicBezTo>
                    <a:pt x="680913" y="21021"/>
                    <a:pt x="870670" y="117541"/>
                    <a:pt x="903680" y="117078"/>
                  </a:cubicBezTo>
                  <a:cubicBezTo>
                    <a:pt x="868110" y="131855"/>
                    <a:pt x="2223160" y="103045"/>
                    <a:pt x="2229500" y="114300"/>
                  </a:cubicBezTo>
                  <a:lnTo>
                    <a:pt x="2221880" y="1640027"/>
                  </a:lnTo>
                  <a:lnTo>
                    <a:pt x="0" y="1640027"/>
                  </a:lnTo>
                  <a:lnTo>
                    <a:pt x="0" y="0"/>
                  </a:lnTo>
                  <a:close/>
                </a:path>
              </a:pathLst>
            </a:custGeom>
            <a:solidFill>
              <a:srgbClr val="E7D4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222" name="Picture 2" descr="http://asset.keepeek-cache.com/medias/domain21/_pdf/media1372/217892-h7xxv03toi/large/0.jpg">
              <a:extLst>
                <a:ext uri="{FF2B5EF4-FFF2-40B4-BE49-F238E27FC236}">
                  <a16:creationId xmlns:a16="http://schemas.microsoft.com/office/drawing/2014/main" id="{F8955D81-A346-46C1-9DC8-8EFBF09BEB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98" r="10104" b="76431"/>
            <a:stretch>
              <a:fillRect/>
            </a:stretch>
          </p:blipFill>
          <p:spPr bwMode="auto">
            <a:xfrm>
              <a:off x="3261357" y="1214946"/>
              <a:ext cx="2621286" cy="85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Oval 27">
              <a:extLst>
                <a:ext uri="{FF2B5EF4-FFF2-40B4-BE49-F238E27FC236}">
                  <a16:creationId xmlns:a16="http://schemas.microsoft.com/office/drawing/2014/main" id="{75F0AB3B-020B-497E-BA1E-1E70FEC00C72}"/>
                </a:ext>
              </a:extLst>
            </p:cNvPr>
            <p:cNvSpPr/>
            <p:nvPr/>
          </p:nvSpPr>
          <p:spPr>
            <a:xfrm>
              <a:off x="3326828" y="4280457"/>
              <a:ext cx="179968" cy="179740"/>
            </a:xfrm>
            <a:prstGeom prst="ellipse">
              <a:avLst/>
            </a:prstGeom>
            <a:solidFill>
              <a:srgbClr val="0076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29" name="Straight Connector 28">
              <a:extLst>
                <a:ext uri="{FF2B5EF4-FFF2-40B4-BE49-F238E27FC236}">
                  <a16:creationId xmlns:a16="http://schemas.microsoft.com/office/drawing/2014/main" id="{63548897-FE68-4DEF-8675-3B9A7C803E3F}"/>
                </a:ext>
              </a:extLst>
            </p:cNvPr>
            <p:cNvCxnSpPr/>
            <p:nvPr/>
          </p:nvCxnSpPr>
          <p:spPr>
            <a:xfrm>
              <a:off x="3550570" y="4372757"/>
              <a:ext cx="447484" cy="0"/>
            </a:xfrm>
            <a:prstGeom prst="line">
              <a:avLst/>
            </a:prstGeom>
            <a:ln w="11112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8211" name="TextBox 29">
            <a:extLst>
              <a:ext uri="{FF2B5EF4-FFF2-40B4-BE49-F238E27FC236}">
                <a16:creationId xmlns:a16="http://schemas.microsoft.com/office/drawing/2014/main" id="{BB6D5E1C-1D08-45A6-84B6-74294C9F3BC5}"/>
              </a:ext>
            </a:extLst>
          </p:cNvPr>
          <p:cNvSpPr txBox="1">
            <a:spLocks noChangeArrowheads="1"/>
          </p:cNvSpPr>
          <p:nvPr/>
        </p:nvSpPr>
        <p:spPr bwMode="auto">
          <a:xfrm>
            <a:off x="6169819" y="4258866"/>
            <a:ext cx="25931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GB" altLang="en-US" sz="1800" b="1">
                <a:latin typeface="Arial" panose="020B0604020202020204" pitchFamily="34" charset="0"/>
                <a:cs typeface="Arial" panose="020B0604020202020204" pitchFamily="34" charset="0"/>
              </a:rPr>
              <a:t>Implementation phase</a:t>
            </a:r>
          </a:p>
        </p:txBody>
      </p:sp>
      <p:grpSp>
        <p:nvGrpSpPr>
          <p:cNvPr id="8212" name="Group 30">
            <a:extLst>
              <a:ext uri="{FF2B5EF4-FFF2-40B4-BE49-F238E27FC236}">
                <a16:creationId xmlns:a16="http://schemas.microsoft.com/office/drawing/2014/main" id="{4553A772-61FF-49C5-A583-4D203A29177D}"/>
              </a:ext>
            </a:extLst>
          </p:cNvPr>
          <p:cNvGrpSpPr>
            <a:grpSpLocks/>
          </p:cNvGrpSpPr>
          <p:nvPr/>
        </p:nvGrpSpPr>
        <p:grpSpPr bwMode="auto">
          <a:xfrm>
            <a:off x="7308057" y="2702719"/>
            <a:ext cx="602456" cy="594122"/>
            <a:chOff x="856503" y="3556166"/>
            <a:chExt cx="801963" cy="792088"/>
          </a:xfrm>
        </p:grpSpPr>
        <p:sp>
          <p:nvSpPr>
            <p:cNvPr id="32" name="Vertical Scroll 31">
              <a:extLst>
                <a:ext uri="{FF2B5EF4-FFF2-40B4-BE49-F238E27FC236}">
                  <a16:creationId xmlns:a16="http://schemas.microsoft.com/office/drawing/2014/main" id="{F84F3C91-3EAB-40A3-A3B7-DF716B5F102B}"/>
                </a:ext>
              </a:extLst>
            </p:cNvPr>
            <p:cNvSpPr/>
            <p:nvPr/>
          </p:nvSpPr>
          <p:spPr>
            <a:xfrm>
              <a:off x="856503" y="3556166"/>
              <a:ext cx="801963" cy="792088"/>
            </a:xfrm>
            <a:prstGeom prst="verticalScroll">
              <a:avLst/>
            </a:prstGeom>
            <a:solidFill>
              <a:schemeClr val="bg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525" b="1" dirty="0">
                  <a:solidFill>
                    <a:schemeClr val="bg1"/>
                  </a:solidFill>
                  <a:latin typeface="Tahoma" panose="020B0604030504040204" pitchFamily="34" charset="0"/>
                  <a:ea typeface="Tahoma" panose="020B0604030504040204" pitchFamily="34" charset="0"/>
                  <a:cs typeface="Tahoma" panose="020B0604030504040204" pitchFamily="34" charset="0"/>
                </a:rPr>
                <a:t>TREATY</a:t>
              </a:r>
              <a:br>
                <a:rPr lang="en-GB" sz="525"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525" b="1" dirty="0">
                  <a:solidFill>
                    <a:schemeClr val="bg1"/>
                  </a:solidFill>
                  <a:latin typeface="Tahoma" panose="020B0604030504040204" pitchFamily="34" charset="0"/>
                  <a:ea typeface="Tahoma" panose="020B0604030504040204" pitchFamily="34" charset="0"/>
                  <a:cs typeface="Tahoma" panose="020B0604030504040204" pitchFamily="34" charset="0"/>
                </a:rPr>
                <a:t>___Dividend___ _____ PE-  ____</a:t>
              </a:r>
            </a:p>
            <a:p>
              <a:pPr algn="ctr" fontAlgn="auto">
                <a:spcBef>
                  <a:spcPts val="0"/>
                </a:spcBef>
                <a:spcAft>
                  <a:spcPts val="0"/>
                </a:spcAft>
                <a:defRPr/>
              </a:pPr>
              <a:endParaRPr lang="en-GB" sz="525"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3" name="8-Point Star 32">
              <a:extLst>
                <a:ext uri="{FF2B5EF4-FFF2-40B4-BE49-F238E27FC236}">
                  <a16:creationId xmlns:a16="http://schemas.microsoft.com/office/drawing/2014/main" id="{DB92C999-447F-4DA5-A848-9FEFF2E8D84A}"/>
                </a:ext>
              </a:extLst>
            </p:cNvPr>
            <p:cNvSpPr/>
            <p:nvPr/>
          </p:nvSpPr>
          <p:spPr>
            <a:xfrm>
              <a:off x="1344654" y="4178407"/>
              <a:ext cx="183849" cy="169847"/>
            </a:xfrm>
            <a:prstGeom prst="star8">
              <a:avLst/>
            </a:prstGeom>
            <a:solidFill>
              <a:schemeClr val="accent6">
                <a:lumMod val="20000"/>
                <a:lumOff val="8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66" name="TextBox 65">
            <a:extLst>
              <a:ext uri="{FF2B5EF4-FFF2-40B4-BE49-F238E27FC236}">
                <a16:creationId xmlns:a16="http://schemas.microsoft.com/office/drawing/2014/main" id="{2F6B14B1-6D6B-4274-BEC9-7C19F46E4D6B}"/>
              </a:ext>
            </a:extLst>
          </p:cNvPr>
          <p:cNvSpPr txBox="1"/>
          <p:nvPr/>
        </p:nvSpPr>
        <p:spPr>
          <a:xfrm>
            <a:off x="1033463" y="4683919"/>
            <a:ext cx="1394222" cy="923330"/>
          </a:xfrm>
          <a:prstGeom prst="rect">
            <a:avLst/>
          </a:prstGeom>
          <a:noFill/>
        </p:spPr>
        <p:txBody>
          <a:bodyPr>
            <a:spAutoFit/>
          </a:bodyPr>
          <a:lstStyle/>
          <a:p>
            <a:pPr algn="ctr" fontAlgn="auto">
              <a:spcBef>
                <a:spcPts val="0"/>
              </a:spcBef>
              <a:spcAft>
                <a:spcPts val="0"/>
              </a:spcAft>
              <a:defRPr/>
            </a:pPr>
            <a:r>
              <a:rPr lang="en-GB" kern="0" dirty="0">
                <a:solidFill>
                  <a:srgbClr val="0070C0"/>
                </a:solidFill>
                <a:latin typeface="Times New Roman" panose="02020603050405020304" pitchFamily="18" charset="0"/>
                <a:cs typeface="Times New Roman" panose="02020603050405020304" pitchFamily="18" charset="0"/>
              </a:rPr>
              <a:t>BEPS background report</a:t>
            </a:r>
          </a:p>
        </p:txBody>
      </p:sp>
      <p:cxnSp>
        <p:nvCxnSpPr>
          <p:cNvPr id="8214" name="Straight Connector 70">
            <a:extLst>
              <a:ext uri="{FF2B5EF4-FFF2-40B4-BE49-F238E27FC236}">
                <a16:creationId xmlns:a16="http://schemas.microsoft.com/office/drawing/2014/main" id="{3AD05A11-95C1-4E6F-A784-BB39096291D1}"/>
              </a:ext>
            </a:extLst>
          </p:cNvPr>
          <p:cNvCxnSpPr>
            <a:cxnSpLocks noChangeShapeType="1"/>
          </p:cNvCxnSpPr>
          <p:nvPr/>
        </p:nvCxnSpPr>
        <p:spPr bwMode="auto">
          <a:xfrm flipV="1">
            <a:off x="2659856" y="2911079"/>
            <a:ext cx="0" cy="80010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8215" name="TextBox 74">
            <a:extLst>
              <a:ext uri="{FF2B5EF4-FFF2-40B4-BE49-F238E27FC236}">
                <a16:creationId xmlns:a16="http://schemas.microsoft.com/office/drawing/2014/main" id="{1C7E075D-303D-454E-90C4-B092CC4C26CF}"/>
              </a:ext>
            </a:extLst>
          </p:cNvPr>
          <p:cNvSpPr txBox="1">
            <a:spLocks noChangeArrowheads="1"/>
          </p:cNvSpPr>
          <p:nvPr/>
        </p:nvSpPr>
        <p:spPr bwMode="auto">
          <a:xfrm>
            <a:off x="334648" y="1168003"/>
            <a:ext cx="603511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IN" altLang="en-US" sz="3000">
                <a:latin typeface="Times New Roman" panose="02020603050405020304" pitchFamily="18" charset="0"/>
                <a:cs typeface="Times New Roman" panose="02020603050405020304" pitchFamily="18" charset="0"/>
              </a:rPr>
              <a:t>BEPS PROJECT – How it proceeded </a:t>
            </a:r>
          </a:p>
        </p:txBody>
      </p:sp>
      <p:sp>
        <p:nvSpPr>
          <p:cNvPr id="8216" name="TextBox 2">
            <a:extLst>
              <a:ext uri="{FF2B5EF4-FFF2-40B4-BE49-F238E27FC236}">
                <a16:creationId xmlns:a16="http://schemas.microsoft.com/office/drawing/2014/main" id="{549D2497-BF41-4CCA-AB8E-BF3A6E1FEBA2}"/>
              </a:ext>
            </a:extLst>
          </p:cNvPr>
          <p:cNvSpPr txBox="1">
            <a:spLocks noChangeArrowheads="1"/>
          </p:cNvSpPr>
          <p:nvPr/>
        </p:nvSpPr>
        <p:spPr bwMode="auto">
          <a:xfrm>
            <a:off x="2184798" y="3923110"/>
            <a:ext cx="1021433"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r>
              <a:rPr lang="en-US" altLang="en-US" sz="825"/>
              <a:t>September 2013</a:t>
            </a:r>
          </a:p>
        </p:txBody>
      </p:sp>
      <p:sp>
        <p:nvSpPr>
          <p:cNvPr id="8217" name="TextBox 37">
            <a:extLst>
              <a:ext uri="{FF2B5EF4-FFF2-40B4-BE49-F238E27FC236}">
                <a16:creationId xmlns:a16="http://schemas.microsoft.com/office/drawing/2014/main" id="{B150201A-85A9-4D65-AA35-D3DCE339AB3A}"/>
              </a:ext>
            </a:extLst>
          </p:cNvPr>
          <p:cNvSpPr txBox="1">
            <a:spLocks noChangeArrowheads="1"/>
          </p:cNvSpPr>
          <p:nvPr/>
        </p:nvSpPr>
        <p:spPr bwMode="auto">
          <a:xfrm>
            <a:off x="5463778" y="3923110"/>
            <a:ext cx="98464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r>
              <a:rPr lang="en-US" altLang="en-US" sz="825"/>
              <a:t>November 2015</a:t>
            </a:r>
          </a:p>
        </p:txBody>
      </p:sp>
    </p:spTree>
    <p:extLst>
      <p:ext uri="{BB962C8B-B14F-4D97-AF65-F5344CB8AC3E}">
        <p14:creationId xmlns:p14="http://schemas.microsoft.com/office/powerpoint/2010/main" val="9495472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hidden="1">
            <a:extLst>
              <a:ext uri="{FF2B5EF4-FFF2-40B4-BE49-F238E27FC236}">
                <a16:creationId xmlns:a16="http://schemas.microsoft.com/office/drawing/2014/main" id="{9062D8A9-D2C1-46A1-9B22-2C326D9954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976" y="1416844"/>
            <a:ext cx="5709047" cy="4024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219" name="Group 110">
            <a:extLst>
              <a:ext uri="{FF2B5EF4-FFF2-40B4-BE49-F238E27FC236}">
                <a16:creationId xmlns:a16="http://schemas.microsoft.com/office/drawing/2014/main" id="{1F622F31-4E16-4758-A0C4-7F12B81BDD7D}"/>
              </a:ext>
            </a:extLst>
          </p:cNvPr>
          <p:cNvGrpSpPr>
            <a:grpSpLocks/>
          </p:cNvGrpSpPr>
          <p:nvPr/>
        </p:nvGrpSpPr>
        <p:grpSpPr bwMode="auto">
          <a:xfrm>
            <a:off x="6911579" y="1543051"/>
            <a:ext cx="601265" cy="594122"/>
            <a:chOff x="856503" y="3556166"/>
            <a:chExt cx="801963" cy="792088"/>
          </a:xfrm>
        </p:grpSpPr>
        <p:sp>
          <p:nvSpPr>
            <p:cNvPr id="112" name="Vertical Scroll 111">
              <a:extLst>
                <a:ext uri="{FF2B5EF4-FFF2-40B4-BE49-F238E27FC236}">
                  <a16:creationId xmlns:a16="http://schemas.microsoft.com/office/drawing/2014/main" id="{69A8C69F-09A7-4D2B-BBFA-24742DF59BBC}"/>
                </a:ext>
              </a:extLst>
            </p:cNvPr>
            <p:cNvSpPr/>
            <p:nvPr/>
          </p:nvSpPr>
          <p:spPr>
            <a:xfrm>
              <a:off x="856503" y="3556166"/>
              <a:ext cx="801963" cy="792088"/>
            </a:xfrm>
            <a:prstGeom prst="verticalScroll">
              <a:avLst/>
            </a:prstGeom>
            <a:solidFill>
              <a:schemeClr val="bg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525" b="1" dirty="0">
                  <a:solidFill>
                    <a:srgbClr val="006299"/>
                  </a:solidFill>
                  <a:latin typeface="Tahoma" panose="020B0604030504040204" pitchFamily="34" charset="0"/>
                  <a:ea typeface="Tahoma" panose="020B0604030504040204" pitchFamily="34" charset="0"/>
                  <a:cs typeface="Tahoma" panose="020B0604030504040204" pitchFamily="34" charset="0"/>
                </a:rPr>
                <a:t>TREATY</a:t>
              </a:r>
              <a:br>
                <a:rPr lang="en-GB" sz="525" b="1" dirty="0">
                  <a:solidFill>
                    <a:srgbClr val="006299"/>
                  </a:solidFill>
                  <a:latin typeface="Tahoma" panose="020B0604030504040204" pitchFamily="34" charset="0"/>
                  <a:ea typeface="Tahoma" panose="020B0604030504040204" pitchFamily="34" charset="0"/>
                  <a:cs typeface="Tahoma" panose="020B0604030504040204" pitchFamily="34" charset="0"/>
                </a:rPr>
              </a:br>
              <a:r>
                <a:rPr lang="en-GB" sz="525" b="1" dirty="0">
                  <a:solidFill>
                    <a:srgbClr val="006299"/>
                  </a:solidFill>
                  <a:latin typeface="Tahoma" panose="020B0604030504040204" pitchFamily="34" charset="0"/>
                  <a:ea typeface="Tahoma" panose="020B0604030504040204" pitchFamily="34" charset="0"/>
                  <a:cs typeface="Tahoma" panose="020B0604030504040204" pitchFamily="34" charset="0"/>
                </a:rPr>
                <a:t>___Dividend___ _____ PE-  ____</a:t>
              </a:r>
            </a:p>
            <a:p>
              <a:pPr algn="ctr" fontAlgn="auto">
                <a:spcBef>
                  <a:spcPts val="0"/>
                </a:spcBef>
                <a:spcAft>
                  <a:spcPts val="0"/>
                </a:spcAft>
                <a:defRPr/>
              </a:pPr>
              <a:endParaRPr lang="en-GB" sz="525" b="1" dirty="0">
                <a:solidFill>
                  <a:srgbClr val="006299"/>
                </a:solidFill>
                <a:latin typeface="Tahoma" panose="020B0604030504040204" pitchFamily="34" charset="0"/>
                <a:ea typeface="Tahoma" panose="020B0604030504040204" pitchFamily="34" charset="0"/>
                <a:cs typeface="Tahoma" panose="020B0604030504040204" pitchFamily="34" charset="0"/>
              </a:endParaRPr>
            </a:p>
          </p:txBody>
        </p:sp>
        <p:sp>
          <p:nvSpPr>
            <p:cNvPr id="113" name="8-Point Star 112">
              <a:extLst>
                <a:ext uri="{FF2B5EF4-FFF2-40B4-BE49-F238E27FC236}">
                  <a16:creationId xmlns:a16="http://schemas.microsoft.com/office/drawing/2014/main" id="{EE402C20-748A-4AFB-A12A-9E796D805890}"/>
                </a:ext>
              </a:extLst>
            </p:cNvPr>
            <p:cNvSpPr/>
            <p:nvPr/>
          </p:nvSpPr>
          <p:spPr>
            <a:xfrm>
              <a:off x="1344033" y="4178407"/>
              <a:ext cx="184213" cy="169847"/>
            </a:xfrm>
            <a:prstGeom prst="star8">
              <a:avLst/>
            </a:prstGeom>
            <a:solidFill>
              <a:schemeClr val="accent6">
                <a:lumMod val="20000"/>
                <a:lumOff val="8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006299"/>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9220" name="Group 116">
            <a:extLst>
              <a:ext uri="{FF2B5EF4-FFF2-40B4-BE49-F238E27FC236}">
                <a16:creationId xmlns:a16="http://schemas.microsoft.com/office/drawing/2014/main" id="{75762BA6-04AE-4ECF-B843-FA7A819BAA88}"/>
              </a:ext>
            </a:extLst>
          </p:cNvPr>
          <p:cNvGrpSpPr>
            <a:grpSpLocks/>
          </p:cNvGrpSpPr>
          <p:nvPr/>
        </p:nvGrpSpPr>
        <p:grpSpPr bwMode="auto">
          <a:xfrm>
            <a:off x="7025879" y="1657351"/>
            <a:ext cx="601265" cy="594122"/>
            <a:chOff x="856503" y="3556166"/>
            <a:chExt cx="801963" cy="792088"/>
          </a:xfrm>
        </p:grpSpPr>
        <p:sp>
          <p:nvSpPr>
            <p:cNvPr id="118" name="Vertical Scroll 117">
              <a:extLst>
                <a:ext uri="{FF2B5EF4-FFF2-40B4-BE49-F238E27FC236}">
                  <a16:creationId xmlns:a16="http://schemas.microsoft.com/office/drawing/2014/main" id="{0054069B-8A17-476B-8AD9-B5EFABE0C7A3}"/>
                </a:ext>
              </a:extLst>
            </p:cNvPr>
            <p:cNvSpPr/>
            <p:nvPr/>
          </p:nvSpPr>
          <p:spPr>
            <a:xfrm>
              <a:off x="856503" y="3556166"/>
              <a:ext cx="801963" cy="792088"/>
            </a:xfrm>
            <a:prstGeom prst="verticalScroll">
              <a:avLst/>
            </a:prstGeom>
            <a:solidFill>
              <a:schemeClr val="bg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525" b="1" dirty="0">
                  <a:solidFill>
                    <a:srgbClr val="006299"/>
                  </a:solidFill>
                  <a:latin typeface="Tahoma" panose="020B0604030504040204" pitchFamily="34" charset="0"/>
                  <a:ea typeface="Tahoma" panose="020B0604030504040204" pitchFamily="34" charset="0"/>
                  <a:cs typeface="Tahoma" panose="020B0604030504040204" pitchFamily="34" charset="0"/>
                </a:rPr>
                <a:t>TREATY</a:t>
              </a:r>
              <a:br>
                <a:rPr lang="en-GB" sz="525" b="1" dirty="0">
                  <a:solidFill>
                    <a:srgbClr val="006299"/>
                  </a:solidFill>
                  <a:latin typeface="Tahoma" panose="020B0604030504040204" pitchFamily="34" charset="0"/>
                  <a:ea typeface="Tahoma" panose="020B0604030504040204" pitchFamily="34" charset="0"/>
                  <a:cs typeface="Tahoma" panose="020B0604030504040204" pitchFamily="34" charset="0"/>
                </a:rPr>
              </a:br>
              <a:r>
                <a:rPr lang="en-GB" sz="525" b="1" dirty="0">
                  <a:solidFill>
                    <a:srgbClr val="006299"/>
                  </a:solidFill>
                  <a:latin typeface="Tahoma" panose="020B0604030504040204" pitchFamily="34" charset="0"/>
                  <a:ea typeface="Tahoma" panose="020B0604030504040204" pitchFamily="34" charset="0"/>
                  <a:cs typeface="Tahoma" panose="020B0604030504040204" pitchFamily="34" charset="0"/>
                </a:rPr>
                <a:t>___Dividend___ _____ PE-  ____</a:t>
              </a:r>
            </a:p>
            <a:p>
              <a:pPr algn="ctr" fontAlgn="auto">
                <a:spcBef>
                  <a:spcPts val="0"/>
                </a:spcBef>
                <a:spcAft>
                  <a:spcPts val="0"/>
                </a:spcAft>
                <a:defRPr/>
              </a:pPr>
              <a:endParaRPr lang="en-GB" sz="525" b="1" dirty="0">
                <a:solidFill>
                  <a:srgbClr val="006299"/>
                </a:solidFill>
                <a:latin typeface="Tahoma" panose="020B0604030504040204" pitchFamily="34" charset="0"/>
                <a:ea typeface="Tahoma" panose="020B0604030504040204" pitchFamily="34" charset="0"/>
                <a:cs typeface="Tahoma" panose="020B0604030504040204" pitchFamily="34" charset="0"/>
              </a:endParaRPr>
            </a:p>
          </p:txBody>
        </p:sp>
        <p:sp>
          <p:nvSpPr>
            <p:cNvPr id="119" name="8-Point Star 118">
              <a:extLst>
                <a:ext uri="{FF2B5EF4-FFF2-40B4-BE49-F238E27FC236}">
                  <a16:creationId xmlns:a16="http://schemas.microsoft.com/office/drawing/2014/main" id="{E87C9335-AFD9-400E-8FD7-D423087330D8}"/>
                </a:ext>
              </a:extLst>
            </p:cNvPr>
            <p:cNvSpPr/>
            <p:nvPr/>
          </p:nvSpPr>
          <p:spPr>
            <a:xfrm>
              <a:off x="1344033" y="4178407"/>
              <a:ext cx="184213" cy="169847"/>
            </a:xfrm>
            <a:prstGeom prst="star8">
              <a:avLst/>
            </a:prstGeom>
            <a:solidFill>
              <a:schemeClr val="accent6">
                <a:lumMod val="20000"/>
                <a:lumOff val="8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006299"/>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9221" name="Group 119">
            <a:extLst>
              <a:ext uri="{FF2B5EF4-FFF2-40B4-BE49-F238E27FC236}">
                <a16:creationId xmlns:a16="http://schemas.microsoft.com/office/drawing/2014/main" id="{8B2D7B0B-0278-4195-8EA0-32F2F60A5B95}"/>
              </a:ext>
            </a:extLst>
          </p:cNvPr>
          <p:cNvGrpSpPr>
            <a:grpSpLocks/>
          </p:cNvGrpSpPr>
          <p:nvPr/>
        </p:nvGrpSpPr>
        <p:grpSpPr bwMode="auto">
          <a:xfrm>
            <a:off x="7140179" y="1771651"/>
            <a:ext cx="601265" cy="594122"/>
            <a:chOff x="856503" y="3556166"/>
            <a:chExt cx="801963" cy="792088"/>
          </a:xfrm>
        </p:grpSpPr>
        <p:sp>
          <p:nvSpPr>
            <p:cNvPr id="121" name="Vertical Scroll 120">
              <a:extLst>
                <a:ext uri="{FF2B5EF4-FFF2-40B4-BE49-F238E27FC236}">
                  <a16:creationId xmlns:a16="http://schemas.microsoft.com/office/drawing/2014/main" id="{D06261AA-B083-42CD-9E73-8D34112BCEE8}"/>
                </a:ext>
              </a:extLst>
            </p:cNvPr>
            <p:cNvSpPr/>
            <p:nvPr/>
          </p:nvSpPr>
          <p:spPr>
            <a:xfrm>
              <a:off x="856503" y="3556166"/>
              <a:ext cx="801963" cy="792088"/>
            </a:xfrm>
            <a:prstGeom prst="verticalScroll">
              <a:avLst/>
            </a:prstGeom>
            <a:solidFill>
              <a:schemeClr val="bg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525" b="1" dirty="0">
                  <a:solidFill>
                    <a:srgbClr val="006299"/>
                  </a:solidFill>
                  <a:latin typeface="Tahoma" panose="020B0604030504040204" pitchFamily="34" charset="0"/>
                  <a:ea typeface="Tahoma" panose="020B0604030504040204" pitchFamily="34" charset="0"/>
                  <a:cs typeface="Tahoma" panose="020B0604030504040204" pitchFamily="34" charset="0"/>
                </a:rPr>
                <a:t>TREATY</a:t>
              </a:r>
              <a:br>
                <a:rPr lang="en-GB" sz="525" b="1" dirty="0">
                  <a:solidFill>
                    <a:srgbClr val="006299"/>
                  </a:solidFill>
                  <a:latin typeface="Tahoma" panose="020B0604030504040204" pitchFamily="34" charset="0"/>
                  <a:ea typeface="Tahoma" panose="020B0604030504040204" pitchFamily="34" charset="0"/>
                  <a:cs typeface="Tahoma" panose="020B0604030504040204" pitchFamily="34" charset="0"/>
                </a:rPr>
              </a:br>
              <a:r>
                <a:rPr lang="en-GB" sz="525" b="1" dirty="0">
                  <a:solidFill>
                    <a:srgbClr val="006299"/>
                  </a:solidFill>
                  <a:latin typeface="Tahoma" panose="020B0604030504040204" pitchFamily="34" charset="0"/>
                  <a:ea typeface="Tahoma" panose="020B0604030504040204" pitchFamily="34" charset="0"/>
                  <a:cs typeface="Tahoma" panose="020B0604030504040204" pitchFamily="34" charset="0"/>
                </a:rPr>
                <a:t>___Dividend___ _____ PE-  ____</a:t>
              </a:r>
            </a:p>
            <a:p>
              <a:pPr algn="ctr" fontAlgn="auto">
                <a:spcBef>
                  <a:spcPts val="0"/>
                </a:spcBef>
                <a:spcAft>
                  <a:spcPts val="0"/>
                </a:spcAft>
                <a:defRPr/>
              </a:pPr>
              <a:endParaRPr lang="en-GB" sz="525" b="1" dirty="0">
                <a:solidFill>
                  <a:srgbClr val="006299"/>
                </a:solidFill>
                <a:latin typeface="Tahoma" panose="020B0604030504040204" pitchFamily="34" charset="0"/>
                <a:ea typeface="Tahoma" panose="020B0604030504040204" pitchFamily="34" charset="0"/>
                <a:cs typeface="Tahoma" panose="020B0604030504040204" pitchFamily="34" charset="0"/>
              </a:endParaRPr>
            </a:p>
          </p:txBody>
        </p:sp>
        <p:sp>
          <p:nvSpPr>
            <p:cNvPr id="122" name="8-Point Star 121">
              <a:extLst>
                <a:ext uri="{FF2B5EF4-FFF2-40B4-BE49-F238E27FC236}">
                  <a16:creationId xmlns:a16="http://schemas.microsoft.com/office/drawing/2014/main" id="{C977F039-5980-4A16-86CC-E2E8B90EF6D9}"/>
                </a:ext>
              </a:extLst>
            </p:cNvPr>
            <p:cNvSpPr/>
            <p:nvPr/>
          </p:nvSpPr>
          <p:spPr>
            <a:xfrm>
              <a:off x="1344033" y="4178407"/>
              <a:ext cx="184213" cy="169847"/>
            </a:xfrm>
            <a:prstGeom prst="star8">
              <a:avLst/>
            </a:prstGeom>
            <a:solidFill>
              <a:schemeClr val="accent6">
                <a:lumMod val="20000"/>
                <a:lumOff val="8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006299"/>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9222" name="Group 122">
            <a:extLst>
              <a:ext uri="{FF2B5EF4-FFF2-40B4-BE49-F238E27FC236}">
                <a16:creationId xmlns:a16="http://schemas.microsoft.com/office/drawing/2014/main" id="{CB15E8A7-42FE-4947-A3A8-D0AF2D7E7BDD}"/>
              </a:ext>
            </a:extLst>
          </p:cNvPr>
          <p:cNvGrpSpPr>
            <a:grpSpLocks/>
          </p:cNvGrpSpPr>
          <p:nvPr/>
        </p:nvGrpSpPr>
        <p:grpSpPr bwMode="auto">
          <a:xfrm>
            <a:off x="7254479" y="1885951"/>
            <a:ext cx="601265" cy="594122"/>
            <a:chOff x="856503" y="3556166"/>
            <a:chExt cx="801963" cy="792088"/>
          </a:xfrm>
        </p:grpSpPr>
        <p:sp>
          <p:nvSpPr>
            <p:cNvPr id="124" name="Vertical Scroll 123">
              <a:extLst>
                <a:ext uri="{FF2B5EF4-FFF2-40B4-BE49-F238E27FC236}">
                  <a16:creationId xmlns:a16="http://schemas.microsoft.com/office/drawing/2014/main" id="{7E1AD07C-B63D-45FF-BF24-3B9D08EE523A}"/>
                </a:ext>
              </a:extLst>
            </p:cNvPr>
            <p:cNvSpPr/>
            <p:nvPr/>
          </p:nvSpPr>
          <p:spPr>
            <a:xfrm>
              <a:off x="856503" y="3556166"/>
              <a:ext cx="801963" cy="792088"/>
            </a:xfrm>
            <a:prstGeom prst="verticalScroll">
              <a:avLst/>
            </a:prstGeom>
            <a:solidFill>
              <a:schemeClr val="bg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525" b="1" dirty="0">
                  <a:solidFill>
                    <a:srgbClr val="006299"/>
                  </a:solidFill>
                  <a:latin typeface="Tahoma" panose="020B0604030504040204" pitchFamily="34" charset="0"/>
                  <a:ea typeface="Tahoma" panose="020B0604030504040204" pitchFamily="34" charset="0"/>
                  <a:cs typeface="Tahoma" panose="020B0604030504040204" pitchFamily="34" charset="0"/>
                </a:rPr>
                <a:t>TREATY</a:t>
              </a:r>
              <a:br>
                <a:rPr lang="en-GB" sz="525" b="1" dirty="0">
                  <a:solidFill>
                    <a:srgbClr val="006299"/>
                  </a:solidFill>
                  <a:latin typeface="Tahoma" panose="020B0604030504040204" pitchFamily="34" charset="0"/>
                  <a:ea typeface="Tahoma" panose="020B0604030504040204" pitchFamily="34" charset="0"/>
                  <a:cs typeface="Tahoma" panose="020B0604030504040204" pitchFamily="34" charset="0"/>
                </a:rPr>
              </a:br>
              <a:r>
                <a:rPr lang="en-GB" sz="525" b="1" dirty="0">
                  <a:solidFill>
                    <a:srgbClr val="006299"/>
                  </a:solidFill>
                  <a:latin typeface="Tahoma" panose="020B0604030504040204" pitchFamily="34" charset="0"/>
                  <a:ea typeface="Tahoma" panose="020B0604030504040204" pitchFamily="34" charset="0"/>
                  <a:cs typeface="Tahoma" panose="020B0604030504040204" pitchFamily="34" charset="0"/>
                </a:rPr>
                <a:t>___Dividend___ _____ PE-  ____</a:t>
              </a:r>
            </a:p>
            <a:p>
              <a:pPr algn="ctr" fontAlgn="auto">
                <a:spcBef>
                  <a:spcPts val="0"/>
                </a:spcBef>
                <a:spcAft>
                  <a:spcPts val="0"/>
                </a:spcAft>
                <a:defRPr/>
              </a:pPr>
              <a:endParaRPr lang="en-GB" sz="525" b="1" dirty="0">
                <a:solidFill>
                  <a:srgbClr val="006299"/>
                </a:solidFill>
                <a:latin typeface="Tahoma" panose="020B0604030504040204" pitchFamily="34" charset="0"/>
                <a:ea typeface="Tahoma" panose="020B0604030504040204" pitchFamily="34" charset="0"/>
                <a:cs typeface="Tahoma" panose="020B0604030504040204" pitchFamily="34" charset="0"/>
              </a:endParaRPr>
            </a:p>
          </p:txBody>
        </p:sp>
        <p:sp>
          <p:nvSpPr>
            <p:cNvPr id="125" name="8-Point Star 124">
              <a:extLst>
                <a:ext uri="{FF2B5EF4-FFF2-40B4-BE49-F238E27FC236}">
                  <a16:creationId xmlns:a16="http://schemas.microsoft.com/office/drawing/2014/main" id="{CCEA23BD-04E5-4695-8E7E-4BDFEC21B885}"/>
                </a:ext>
              </a:extLst>
            </p:cNvPr>
            <p:cNvSpPr/>
            <p:nvPr/>
          </p:nvSpPr>
          <p:spPr>
            <a:xfrm>
              <a:off x="1344033" y="4178407"/>
              <a:ext cx="184213" cy="169847"/>
            </a:xfrm>
            <a:prstGeom prst="star8">
              <a:avLst/>
            </a:prstGeom>
            <a:solidFill>
              <a:schemeClr val="accent6">
                <a:lumMod val="20000"/>
                <a:lumOff val="8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006299"/>
                </a:solidFill>
                <a:latin typeface="Tahoma" panose="020B0604030504040204" pitchFamily="34" charset="0"/>
                <a:ea typeface="Tahoma" panose="020B0604030504040204" pitchFamily="34" charset="0"/>
                <a:cs typeface="Tahoma" panose="020B0604030504040204" pitchFamily="34" charset="0"/>
              </a:endParaRPr>
            </a:p>
          </p:txBody>
        </p:sp>
      </p:grpSp>
      <p:sp>
        <p:nvSpPr>
          <p:cNvPr id="53" name="Rectangle 52">
            <a:extLst>
              <a:ext uri="{FF2B5EF4-FFF2-40B4-BE49-F238E27FC236}">
                <a16:creationId xmlns:a16="http://schemas.microsoft.com/office/drawing/2014/main" id="{96D25C33-3CA1-4537-B965-83C26343E35B}"/>
              </a:ext>
            </a:extLst>
          </p:cNvPr>
          <p:cNvSpPr/>
          <p:nvPr/>
        </p:nvSpPr>
        <p:spPr>
          <a:xfrm>
            <a:off x="631031" y="1518048"/>
            <a:ext cx="5729288" cy="278606"/>
          </a:xfrm>
          <a:prstGeom prst="rect">
            <a:avLst/>
          </a:prstGeom>
          <a:noFill/>
          <a:ln w="19050" cap="flat" cmpd="sng" algn="ctr">
            <a:noFill/>
            <a:prstDash val="solid"/>
          </a:ln>
          <a:effectLst/>
        </p:spPr>
        <p:txBody>
          <a:bodyPr anchor="ctr"/>
          <a:lstStyle/>
          <a:p>
            <a:pPr algn="ctr" fontAlgn="auto">
              <a:spcBef>
                <a:spcPts val="0"/>
              </a:spcBef>
              <a:spcAft>
                <a:spcPts val="0"/>
              </a:spcAft>
              <a:defRPr/>
            </a:pPr>
            <a:r>
              <a:rPr lang="en-GB" sz="3000" b="1" kern="0" dirty="0">
                <a:latin typeface="Arial"/>
              </a:rPr>
              <a:t>HOW TO MODIFY 3000+ TAX TREATIES</a:t>
            </a:r>
          </a:p>
        </p:txBody>
      </p:sp>
      <p:pic>
        <p:nvPicPr>
          <p:cNvPr id="9224" name="Picture 2" descr="Résultat de recherche d'images pour &quot;negotiation icon&quot;">
            <a:hlinkClick r:id="rId4"/>
            <a:extLst>
              <a:ext uri="{FF2B5EF4-FFF2-40B4-BE49-F238E27FC236}">
                <a16:creationId xmlns:a16="http://schemas.microsoft.com/office/drawing/2014/main" id="{C1FC0EF5-8722-43FB-8D7B-79CFC0ADA0B9}"/>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t="18935" b="14209"/>
          <a:stretch>
            <a:fillRect/>
          </a:stretch>
        </p:blipFill>
        <p:spPr bwMode="auto">
          <a:xfrm>
            <a:off x="1083469" y="2480073"/>
            <a:ext cx="1083469" cy="725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55">
            <a:extLst>
              <a:ext uri="{FF2B5EF4-FFF2-40B4-BE49-F238E27FC236}">
                <a16:creationId xmlns:a16="http://schemas.microsoft.com/office/drawing/2014/main" id="{D34AE49D-00C6-4D81-9117-CA9A22B9AD5B}"/>
              </a:ext>
            </a:extLst>
          </p:cNvPr>
          <p:cNvSpPr/>
          <p:nvPr/>
        </p:nvSpPr>
        <p:spPr>
          <a:xfrm>
            <a:off x="2364582" y="2776538"/>
            <a:ext cx="5728097" cy="278606"/>
          </a:xfrm>
          <a:prstGeom prst="rect">
            <a:avLst/>
          </a:prstGeom>
          <a:noFill/>
          <a:ln w="19050" cap="flat" cmpd="sng" algn="ctr">
            <a:noFill/>
            <a:prstDash val="solid"/>
          </a:ln>
          <a:effectLst/>
        </p:spPr>
        <p:txBody>
          <a:bodyPr anchor="ctr"/>
          <a:lstStyle/>
          <a:p>
            <a:pPr fontAlgn="auto">
              <a:spcBef>
                <a:spcPts val="0"/>
              </a:spcBef>
              <a:spcAft>
                <a:spcPts val="0"/>
              </a:spcAft>
              <a:defRPr/>
            </a:pPr>
            <a:r>
              <a:rPr lang="en-GB" sz="2400" kern="0" dirty="0">
                <a:latin typeface="Arial"/>
              </a:rPr>
              <a:t>Bilateral renegotiations</a:t>
            </a:r>
          </a:p>
        </p:txBody>
      </p:sp>
      <p:sp>
        <p:nvSpPr>
          <p:cNvPr id="64" name="Rectangle 63">
            <a:extLst>
              <a:ext uri="{FF2B5EF4-FFF2-40B4-BE49-F238E27FC236}">
                <a16:creationId xmlns:a16="http://schemas.microsoft.com/office/drawing/2014/main" id="{32079BB2-37B4-4A60-9B08-24846CCC992D}"/>
              </a:ext>
            </a:extLst>
          </p:cNvPr>
          <p:cNvSpPr/>
          <p:nvPr/>
        </p:nvSpPr>
        <p:spPr>
          <a:xfrm>
            <a:off x="2364581" y="5174457"/>
            <a:ext cx="6459141" cy="278606"/>
          </a:xfrm>
          <a:prstGeom prst="rect">
            <a:avLst/>
          </a:prstGeom>
          <a:noFill/>
          <a:ln w="19050" cap="flat" cmpd="sng" algn="ctr">
            <a:noFill/>
            <a:prstDash val="solid"/>
          </a:ln>
          <a:effectLst/>
        </p:spPr>
        <p:txBody>
          <a:bodyPr anchor="ctr"/>
          <a:lstStyle/>
          <a:p>
            <a:pPr fontAlgn="auto">
              <a:spcBef>
                <a:spcPts val="0"/>
              </a:spcBef>
              <a:spcAft>
                <a:spcPts val="0"/>
              </a:spcAft>
              <a:defRPr/>
            </a:pPr>
            <a:r>
              <a:rPr lang="en-US" sz="2400" kern="0" dirty="0">
                <a:latin typeface="Arial"/>
              </a:rPr>
              <a:t>Multilateral treaty</a:t>
            </a:r>
          </a:p>
          <a:p>
            <a:pPr fontAlgn="auto">
              <a:spcBef>
                <a:spcPts val="0"/>
              </a:spcBef>
              <a:spcAft>
                <a:spcPts val="0"/>
              </a:spcAft>
              <a:defRPr/>
            </a:pPr>
            <a:r>
              <a:rPr lang="en-US" sz="2400" kern="0" dirty="0">
                <a:latin typeface="Arial"/>
              </a:rPr>
              <a:t>to sit on top of and modify bilateral tax treaties</a:t>
            </a:r>
            <a:br>
              <a:rPr lang="en-US" sz="2400" kern="0" dirty="0">
                <a:latin typeface="Arial"/>
              </a:rPr>
            </a:br>
            <a:endParaRPr lang="en-US" sz="2400" kern="0" dirty="0">
              <a:latin typeface="Arial"/>
            </a:endParaRPr>
          </a:p>
        </p:txBody>
      </p:sp>
      <p:grpSp>
        <p:nvGrpSpPr>
          <p:cNvPr id="67" name="Group 66">
            <a:extLst>
              <a:ext uri="{FF2B5EF4-FFF2-40B4-BE49-F238E27FC236}">
                <a16:creationId xmlns:a16="http://schemas.microsoft.com/office/drawing/2014/main" id="{C112A493-533B-467B-BB91-33F771468A30}"/>
              </a:ext>
            </a:extLst>
          </p:cNvPr>
          <p:cNvGrpSpPr/>
          <p:nvPr/>
        </p:nvGrpSpPr>
        <p:grpSpPr>
          <a:xfrm>
            <a:off x="1336109" y="4796007"/>
            <a:ext cx="601472" cy="594066"/>
            <a:chOff x="856503" y="3556166"/>
            <a:chExt cx="801963" cy="792088"/>
          </a:xfrm>
          <a:solidFill>
            <a:schemeClr val="bg1">
              <a:lumMod val="85000"/>
            </a:schemeClr>
          </a:solidFill>
        </p:grpSpPr>
        <p:sp>
          <p:nvSpPr>
            <p:cNvPr id="69" name="Vertical Scroll 68">
              <a:extLst>
                <a:ext uri="{FF2B5EF4-FFF2-40B4-BE49-F238E27FC236}">
                  <a16:creationId xmlns:a16="http://schemas.microsoft.com/office/drawing/2014/main" id="{4A1C8F99-3FD4-40AC-8413-E14609E2F3F7}"/>
                </a:ext>
              </a:extLst>
            </p:cNvPr>
            <p:cNvSpPr/>
            <p:nvPr/>
          </p:nvSpPr>
          <p:spPr>
            <a:xfrm>
              <a:off x="856503" y="3556166"/>
              <a:ext cx="801963" cy="792088"/>
            </a:xfrm>
            <a:prstGeom prst="verticalScroll">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525" b="1" dirty="0">
                  <a:solidFill>
                    <a:srgbClr val="006299"/>
                  </a:solidFill>
                  <a:latin typeface="Tahoma" panose="020B0604030504040204" pitchFamily="34" charset="0"/>
                  <a:ea typeface="Tahoma" panose="020B0604030504040204" pitchFamily="34" charset="0"/>
                  <a:cs typeface="Tahoma" panose="020B0604030504040204" pitchFamily="34" charset="0"/>
                </a:rPr>
                <a:t>TREATY</a:t>
              </a:r>
              <a:br>
                <a:rPr lang="en-GB" sz="525" b="1" dirty="0">
                  <a:solidFill>
                    <a:srgbClr val="006299"/>
                  </a:solidFill>
                  <a:latin typeface="Tahoma" panose="020B0604030504040204" pitchFamily="34" charset="0"/>
                  <a:ea typeface="Tahoma" panose="020B0604030504040204" pitchFamily="34" charset="0"/>
                  <a:cs typeface="Tahoma" panose="020B0604030504040204" pitchFamily="34" charset="0"/>
                </a:rPr>
              </a:br>
              <a:r>
                <a:rPr lang="en-GB" sz="525" b="1" dirty="0">
                  <a:solidFill>
                    <a:srgbClr val="006299"/>
                  </a:solidFill>
                  <a:latin typeface="Tahoma" panose="020B0604030504040204" pitchFamily="34" charset="0"/>
                  <a:ea typeface="Tahoma" panose="020B0604030504040204" pitchFamily="34" charset="0"/>
                  <a:cs typeface="Tahoma" panose="020B0604030504040204" pitchFamily="34" charset="0"/>
                </a:rPr>
                <a:t>___Dividend___ _____ PE-  ____</a:t>
              </a:r>
            </a:p>
            <a:p>
              <a:pPr algn="ctr" fontAlgn="auto">
                <a:spcBef>
                  <a:spcPts val="0"/>
                </a:spcBef>
                <a:spcAft>
                  <a:spcPts val="0"/>
                </a:spcAft>
                <a:defRPr/>
              </a:pPr>
              <a:endParaRPr lang="en-GB" sz="525" b="1" dirty="0">
                <a:solidFill>
                  <a:srgbClr val="006299"/>
                </a:solidFill>
                <a:latin typeface="Tahoma" panose="020B0604030504040204" pitchFamily="34" charset="0"/>
                <a:ea typeface="Tahoma" panose="020B0604030504040204" pitchFamily="34" charset="0"/>
                <a:cs typeface="Tahoma" panose="020B0604030504040204" pitchFamily="34" charset="0"/>
              </a:endParaRPr>
            </a:p>
          </p:txBody>
        </p:sp>
        <p:sp>
          <p:nvSpPr>
            <p:cNvPr id="72" name="8-Point Star 71">
              <a:extLst>
                <a:ext uri="{FF2B5EF4-FFF2-40B4-BE49-F238E27FC236}">
                  <a16:creationId xmlns:a16="http://schemas.microsoft.com/office/drawing/2014/main" id="{4CC057D8-4FF7-42FE-AD1B-F9CF1FAF28A7}"/>
                </a:ext>
              </a:extLst>
            </p:cNvPr>
            <p:cNvSpPr/>
            <p:nvPr/>
          </p:nvSpPr>
          <p:spPr>
            <a:xfrm>
              <a:off x="1343871" y="4178187"/>
              <a:ext cx="183867" cy="170067"/>
            </a:xfrm>
            <a:prstGeom prst="star8">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006299"/>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74" name="Group 73">
            <a:extLst>
              <a:ext uri="{FF2B5EF4-FFF2-40B4-BE49-F238E27FC236}">
                <a16:creationId xmlns:a16="http://schemas.microsoft.com/office/drawing/2014/main" id="{BF32E701-1016-42DE-BE78-5A429680DF37}"/>
              </a:ext>
            </a:extLst>
          </p:cNvPr>
          <p:cNvGrpSpPr/>
          <p:nvPr/>
        </p:nvGrpSpPr>
        <p:grpSpPr>
          <a:xfrm>
            <a:off x="1450409" y="4910307"/>
            <a:ext cx="601472" cy="594066"/>
            <a:chOff x="856503" y="3556166"/>
            <a:chExt cx="801963" cy="792088"/>
          </a:xfrm>
          <a:solidFill>
            <a:schemeClr val="bg1"/>
          </a:solidFill>
        </p:grpSpPr>
        <p:sp>
          <p:nvSpPr>
            <p:cNvPr id="77" name="Vertical Scroll 76">
              <a:extLst>
                <a:ext uri="{FF2B5EF4-FFF2-40B4-BE49-F238E27FC236}">
                  <a16:creationId xmlns:a16="http://schemas.microsoft.com/office/drawing/2014/main" id="{B06F0AC1-5712-42FB-AA0B-17D3CE7769FD}"/>
                </a:ext>
              </a:extLst>
            </p:cNvPr>
            <p:cNvSpPr/>
            <p:nvPr/>
          </p:nvSpPr>
          <p:spPr>
            <a:xfrm>
              <a:off x="856503" y="3556166"/>
              <a:ext cx="801963" cy="792088"/>
            </a:xfrm>
            <a:prstGeom prst="verticalScroll">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525" b="1" dirty="0">
                  <a:solidFill>
                    <a:srgbClr val="006299"/>
                  </a:solidFill>
                  <a:latin typeface="Tahoma" panose="020B0604030504040204" pitchFamily="34" charset="0"/>
                  <a:ea typeface="Tahoma" panose="020B0604030504040204" pitchFamily="34" charset="0"/>
                  <a:cs typeface="Tahoma" panose="020B0604030504040204" pitchFamily="34" charset="0"/>
                </a:rPr>
                <a:t>MULTI</a:t>
              </a:r>
              <a:br>
                <a:rPr lang="en-GB" sz="525" b="1" dirty="0">
                  <a:solidFill>
                    <a:srgbClr val="006299"/>
                  </a:solidFill>
                  <a:latin typeface="Tahoma" panose="020B0604030504040204" pitchFamily="34" charset="0"/>
                  <a:ea typeface="Tahoma" panose="020B0604030504040204" pitchFamily="34" charset="0"/>
                  <a:cs typeface="Tahoma" panose="020B0604030504040204" pitchFamily="34" charset="0"/>
                </a:rPr>
              </a:br>
              <a:r>
                <a:rPr lang="en-GB" sz="525" b="1" dirty="0">
                  <a:solidFill>
                    <a:srgbClr val="006299"/>
                  </a:solidFill>
                  <a:latin typeface="Tahoma" panose="020B0604030504040204" pitchFamily="34" charset="0"/>
                  <a:ea typeface="Tahoma" panose="020B0604030504040204" pitchFamily="34" charset="0"/>
                  <a:cs typeface="Tahoma" panose="020B0604030504040204" pitchFamily="34" charset="0"/>
                </a:rPr>
                <a:t>LATERAL TREATY</a:t>
              </a:r>
            </a:p>
          </p:txBody>
        </p:sp>
        <p:sp>
          <p:nvSpPr>
            <p:cNvPr id="78" name="8-Point Star 77">
              <a:extLst>
                <a:ext uri="{FF2B5EF4-FFF2-40B4-BE49-F238E27FC236}">
                  <a16:creationId xmlns:a16="http://schemas.microsoft.com/office/drawing/2014/main" id="{9FEC5D03-CA87-4027-B825-F5FAB9120730}"/>
                </a:ext>
              </a:extLst>
            </p:cNvPr>
            <p:cNvSpPr/>
            <p:nvPr/>
          </p:nvSpPr>
          <p:spPr>
            <a:xfrm>
              <a:off x="1343871" y="4178187"/>
              <a:ext cx="183867" cy="170067"/>
            </a:xfrm>
            <a:prstGeom prst="star8">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006299"/>
                </a:solidFill>
                <a:latin typeface="Tahoma" panose="020B0604030504040204" pitchFamily="34" charset="0"/>
                <a:ea typeface="Tahoma" panose="020B0604030504040204" pitchFamily="34" charset="0"/>
                <a:cs typeface="Tahoma" panose="020B0604030504040204" pitchFamily="34" charset="0"/>
              </a:endParaRPr>
            </a:p>
          </p:txBody>
        </p:sp>
      </p:grpSp>
      <p:sp>
        <p:nvSpPr>
          <p:cNvPr id="29" name="Rectangle 28">
            <a:extLst>
              <a:ext uri="{FF2B5EF4-FFF2-40B4-BE49-F238E27FC236}">
                <a16:creationId xmlns:a16="http://schemas.microsoft.com/office/drawing/2014/main" id="{EE4339A2-0ADA-407A-A688-D639CD9D4612}"/>
              </a:ext>
            </a:extLst>
          </p:cNvPr>
          <p:cNvSpPr/>
          <p:nvPr/>
        </p:nvSpPr>
        <p:spPr>
          <a:xfrm>
            <a:off x="2364582" y="3761185"/>
            <a:ext cx="5728097" cy="278606"/>
          </a:xfrm>
          <a:prstGeom prst="rect">
            <a:avLst/>
          </a:prstGeom>
          <a:noFill/>
          <a:ln w="19050" cap="flat" cmpd="sng" algn="ctr">
            <a:noFill/>
            <a:prstDash val="solid"/>
          </a:ln>
          <a:effectLst/>
        </p:spPr>
        <p:txBody>
          <a:bodyPr anchor="ctr"/>
          <a:lstStyle/>
          <a:p>
            <a:pPr fontAlgn="auto">
              <a:spcBef>
                <a:spcPts val="0"/>
              </a:spcBef>
              <a:spcAft>
                <a:spcPts val="0"/>
              </a:spcAft>
              <a:defRPr/>
            </a:pPr>
            <a:r>
              <a:rPr lang="en-GB" sz="2400" kern="0" dirty="0">
                <a:latin typeface="Arial"/>
              </a:rPr>
              <a:t>Multilateral negotiations</a:t>
            </a:r>
          </a:p>
        </p:txBody>
      </p:sp>
      <p:pic>
        <p:nvPicPr>
          <p:cNvPr id="9230" name="Picture 26" descr="http://diysolarpanelsv.com/images/clipart-conference-table-49.jpg">
            <a:extLst>
              <a:ext uri="{FF2B5EF4-FFF2-40B4-BE49-F238E27FC236}">
                <a16:creationId xmlns:a16="http://schemas.microsoft.com/office/drawing/2014/main" id="{05C46DC1-E29F-4ABB-BE04-6674515588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0030" r="6595"/>
          <a:stretch>
            <a:fillRect/>
          </a:stretch>
        </p:blipFill>
        <p:spPr bwMode="auto">
          <a:xfrm>
            <a:off x="952500" y="3624263"/>
            <a:ext cx="1376363" cy="65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65847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2052"/>
                                        </p:tgtEl>
                                      </p:cBhvr>
                                    </p:animEffect>
                                    <p:set>
                                      <p:cBhvr>
                                        <p:cTn id="7" dur="1" fill="hold">
                                          <p:stCondLst>
                                            <p:cond delay="499"/>
                                          </p:stCondLst>
                                        </p:cTn>
                                        <p:tgtEl>
                                          <p:spTgt spid="20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hidden="1">
            <a:extLst>
              <a:ext uri="{FF2B5EF4-FFF2-40B4-BE49-F238E27FC236}">
                <a16:creationId xmlns:a16="http://schemas.microsoft.com/office/drawing/2014/main" id="{CCBF4E94-4CDE-43C5-8F67-B9B96CBAC1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976" y="1416844"/>
            <a:ext cx="5709047" cy="4024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Rectangle 29">
            <a:extLst>
              <a:ext uri="{FF2B5EF4-FFF2-40B4-BE49-F238E27FC236}">
                <a16:creationId xmlns:a16="http://schemas.microsoft.com/office/drawing/2014/main" id="{E20EE0BE-F812-4F07-81DA-E30B3A1C77F0}"/>
              </a:ext>
            </a:extLst>
          </p:cNvPr>
          <p:cNvSpPr/>
          <p:nvPr/>
        </p:nvSpPr>
        <p:spPr>
          <a:xfrm>
            <a:off x="998935" y="1357313"/>
            <a:ext cx="6958013" cy="278606"/>
          </a:xfrm>
          <a:prstGeom prst="rect">
            <a:avLst/>
          </a:prstGeom>
          <a:noFill/>
          <a:ln w="19050" cap="flat" cmpd="sng" algn="ctr">
            <a:noFill/>
            <a:prstDash val="solid"/>
          </a:ln>
          <a:effectLst/>
        </p:spPr>
        <p:txBody>
          <a:bodyPr anchor="ctr"/>
          <a:lstStyle/>
          <a:p>
            <a:pPr fontAlgn="auto">
              <a:spcBef>
                <a:spcPts val="0"/>
              </a:spcBef>
              <a:spcAft>
                <a:spcPts val="0"/>
              </a:spcAft>
              <a:defRPr/>
            </a:pPr>
            <a:r>
              <a:rPr lang="en-GB" sz="3000" kern="0" dirty="0">
                <a:latin typeface="Arial"/>
              </a:rPr>
              <a:t>MULTILATERAL NEGOTIATIONS</a:t>
            </a:r>
          </a:p>
        </p:txBody>
      </p:sp>
      <p:sp>
        <p:nvSpPr>
          <p:cNvPr id="37" name="Freeform 36">
            <a:extLst>
              <a:ext uri="{FF2B5EF4-FFF2-40B4-BE49-F238E27FC236}">
                <a16:creationId xmlns:a16="http://schemas.microsoft.com/office/drawing/2014/main" id="{83CF9AC6-0601-4ED7-A7DC-38762CCC17B3}"/>
              </a:ext>
            </a:extLst>
          </p:cNvPr>
          <p:cNvSpPr/>
          <p:nvPr/>
        </p:nvSpPr>
        <p:spPr>
          <a:xfrm>
            <a:off x="502444" y="2091929"/>
            <a:ext cx="2336006" cy="273605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006299"/>
          </a:solidFill>
          <a:ln w="19050" cap="flat" cmpd="sng" algn="ctr">
            <a:solidFill>
              <a:sysClr val="window" lastClr="FFFFFF">
                <a:hueOff val="0"/>
                <a:satOff val="0"/>
                <a:lumOff val="0"/>
                <a:alphaOff val="0"/>
              </a:sysClr>
            </a:solidFill>
            <a:prstDash val="solid"/>
          </a:ln>
          <a:effectLst/>
        </p:spPr>
        <p:txBody>
          <a:bodyPr lIns="109538" tIns="546987" rIns="109800" bIns="546988" spcCol="1270" anchor="ctr"/>
          <a:lstStyle/>
          <a:p>
            <a:pPr algn="ctr" defTabSz="766763" fontAlgn="auto">
              <a:lnSpc>
                <a:spcPct val="90000"/>
              </a:lnSpc>
              <a:spcAft>
                <a:spcPct val="35000"/>
              </a:spcAft>
              <a:defRPr/>
            </a:pPr>
            <a:r>
              <a:rPr lang="en-GB" sz="1725" kern="0" dirty="0">
                <a:solidFill>
                  <a:prstClr val="white"/>
                </a:solidFill>
                <a:latin typeface="Arial"/>
              </a:rPr>
              <a:t>Substance of tax treaty-related BEPS measures agreed in the BEPS Package</a:t>
            </a:r>
          </a:p>
        </p:txBody>
      </p:sp>
      <p:sp>
        <p:nvSpPr>
          <p:cNvPr id="39" name="Freeform 38">
            <a:extLst>
              <a:ext uri="{FF2B5EF4-FFF2-40B4-BE49-F238E27FC236}">
                <a16:creationId xmlns:a16="http://schemas.microsoft.com/office/drawing/2014/main" id="{DEAAFAFC-E216-4C4C-81BC-79AA25F5D4E2}"/>
              </a:ext>
            </a:extLst>
          </p:cNvPr>
          <p:cNvSpPr/>
          <p:nvPr/>
        </p:nvSpPr>
        <p:spPr>
          <a:xfrm>
            <a:off x="3380185" y="2125267"/>
            <a:ext cx="2336006" cy="273486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006299"/>
          </a:solidFill>
          <a:ln w="19050" cap="flat" cmpd="sng" algn="ctr">
            <a:solidFill>
              <a:sysClr val="window" lastClr="FFFFFF">
                <a:hueOff val="0"/>
                <a:satOff val="0"/>
                <a:lumOff val="0"/>
                <a:alphaOff val="0"/>
              </a:sysClr>
            </a:solidFill>
            <a:prstDash val="solid"/>
          </a:ln>
          <a:effectLst/>
        </p:spPr>
        <p:txBody>
          <a:bodyPr lIns="109538" tIns="546987" rIns="109800" bIns="546988" spcCol="1270" anchor="ctr"/>
          <a:lstStyle/>
          <a:p>
            <a:pPr algn="ctr" defTabSz="766763" fontAlgn="auto">
              <a:lnSpc>
                <a:spcPct val="90000"/>
              </a:lnSpc>
              <a:spcAft>
                <a:spcPct val="35000"/>
              </a:spcAft>
              <a:defRPr/>
            </a:pPr>
            <a:r>
              <a:rPr lang="en-GB" sz="1725" kern="0" dirty="0">
                <a:solidFill>
                  <a:prstClr val="white"/>
                </a:solidFill>
                <a:latin typeface="Arial"/>
              </a:rPr>
              <a:t>Focus: How to modify tax treaties to implement the agreed BEPS measures</a:t>
            </a:r>
          </a:p>
        </p:txBody>
      </p:sp>
      <p:sp>
        <p:nvSpPr>
          <p:cNvPr id="13" name="Freeform 12">
            <a:extLst>
              <a:ext uri="{FF2B5EF4-FFF2-40B4-BE49-F238E27FC236}">
                <a16:creationId xmlns:a16="http://schemas.microsoft.com/office/drawing/2014/main" id="{33EBAF48-25CA-432B-A6F2-27E09CE228F4}"/>
              </a:ext>
            </a:extLst>
          </p:cNvPr>
          <p:cNvSpPr/>
          <p:nvPr/>
        </p:nvSpPr>
        <p:spPr>
          <a:xfrm>
            <a:off x="6243637" y="2025254"/>
            <a:ext cx="2396729" cy="273486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006299"/>
          </a:solidFill>
          <a:ln w="19050" cap="flat" cmpd="sng" algn="ctr">
            <a:solidFill>
              <a:sysClr val="window" lastClr="FFFFFF">
                <a:hueOff val="0"/>
                <a:satOff val="0"/>
                <a:lumOff val="0"/>
                <a:alphaOff val="0"/>
              </a:sysClr>
            </a:solidFill>
            <a:prstDash val="solid"/>
          </a:ln>
          <a:effectLst/>
        </p:spPr>
        <p:txBody>
          <a:bodyPr lIns="109538" tIns="546987" rIns="109800" bIns="546988" spcCol="1270" anchor="ctr"/>
          <a:lstStyle/>
          <a:p>
            <a:pPr algn="ctr" defTabSz="766763" fontAlgn="auto">
              <a:lnSpc>
                <a:spcPct val="90000"/>
              </a:lnSpc>
              <a:spcAft>
                <a:spcPct val="35000"/>
              </a:spcAft>
              <a:defRPr/>
            </a:pPr>
            <a:r>
              <a:rPr lang="en-GB" sz="1725" kern="0" dirty="0">
                <a:solidFill>
                  <a:prstClr val="white"/>
                </a:solidFill>
                <a:latin typeface="Arial"/>
              </a:rPr>
              <a:t>Development of provisions on mandatory binding MAP arbitration </a:t>
            </a:r>
          </a:p>
        </p:txBody>
      </p:sp>
    </p:spTree>
    <p:extLst>
      <p:ext uri="{BB962C8B-B14F-4D97-AF65-F5344CB8AC3E}">
        <p14:creationId xmlns:p14="http://schemas.microsoft.com/office/powerpoint/2010/main" val="20452454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2052"/>
                                        </p:tgtEl>
                                      </p:cBhvr>
                                    </p:animEffect>
                                    <p:set>
                                      <p:cBhvr>
                                        <p:cTn id="7" dur="1" fill="hold">
                                          <p:stCondLst>
                                            <p:cond delay="499"/>
                                          </p:stCondLst>
                                        </p:cTn>
                                        <p:tgtEl>
                                          <p:spTgt spid="20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a:extLst>
              <a:ext uri="{FF2B5EF4-FFF2-40B4-BE49-F238E27FC236}">
                <a16:creationId xmlns:a16="http://schemas.microsoft.com/office/drawing/2014/main" id="{DBB76EBE-9B0C-4C23-8B23-BD45D44A49E5}"/>
              </a:ext>
            </a:extLst>
          </p:cNvPr>
          <p:cNvSpPr>
            <a:spLocks noGrp="1"/>
          </p:cNvSpPr>
          <p:nvPr>
            <p:ph type="sldNum" sz="quarter" idx="12"/>
          </p:nvPr>
        </p:nvSpPr>
        <p:spPr>
          <a:xfrm>
            <a:off x="8640366" y="5666185"/>
            <a:ext cx="341709" cy="1833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rgbClr val="8AD0D6"/>
              </a:buClr>
              <a:buSzPct val="80000"/>
              <a:buFont typeface="Wingdings 3" panose="05040102010807070707" pitchFamily="18" charset="2"/>
              <a:buChar char=""/>
              <a:defRPr sz="1500">
                <a:solidFill>
                  <a:schemeClr val="tx1"/>
                </a:solidFill>
                <a:latin typeface="Century Gothic" panose="020B0502020202020204" pitchFamily="34" charset="0"/>
              </a:defRPr>
            </a:lvl1pPr>
            <a:lvl2pPr marL="557213" indent="-214313">
              <a:spcBef>
                <a:spcPts val="75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857250" indent="-171450">
              <a:spcBef>
                <a:spcPts val="750"/>
              </a:spcBef>
              <a:buClr>
                <a:srgbClr val="8AD0D6"/>
              </a:buClr>
              <a:buSzPct val="80000"/>
              <a:buFont typeface="Wingdings 3" panose="05040102010807070707" pitchFamily="18" charset="2"/>
              <a:buChar char=""/>
              <a:defRPr sz="1200">
                <a:solidFill>
                  <a:schemeClr val="tx1"/>
                </a:solidFill>
                <a:latin typeface="Century Gothic" panose="020B0502020202020204" pitchFamily="34" charset="0"/>
              </a:defRPr>
            </a:lvl3pPr>
            <a:lvl4pPr marL="1200150" indent="-171450">
              <a:spcBef>
                <a:spcPts val="750"/>
              </a:spcBef>
              <a:buClr>
                <a:srgbClr val="8AD0D6"/>
              </a:buClr>
              <a:buSzPct val="80000"/>
              <a:buFont typeface="Wingdings 3" panose="05040102010807070707" pitchFamily="18" charset="2"/>
              <a:buChar char=""/>
              <a:defRPr sz="1050">
                <a:solidFill>
                  <a:schemeClr val="tx1"/>
                </a:solidFill>
                <a:latin typeface="Century Gothic" panose="020B0502020202020204" pitchFamily="34" charset="0"/>
              </a:defRPr>
            </a:lvl4pPr>
            <a:lvl5pPr marL="1543050" indent="-171450">
              <a:spcBef>
                <a:spcPts val="750"/>
              </a:spcBef>
              <a:buClr>
                <a:srgbClr val="8AD0D6"/>
              </a:buClr>
              <a:buSzPct val="80000"/>
              <a:buFont typeface="Wingdings 3" panose="05040102010807070707" pitchFamily="18" charset="2"/>
              <a:buChar char=""/>
              <a:defRPr sz="1050">
                <a:solidFill>
                  <a:schemeClr val="tx1"/>
                </a:solidFill>
                <a:latin typeface="Century Gothic" panose="020B0502020202020204" pitchFamily="34" charset="0"/>
              </a:defRPr>
            </a:lvl5pPr>
            <a:lvl6pPr marL="1885950" indent="-171450" eaLnBrk="0" fontAlgn="base" hangingPunct="0">
              <a:spcBef>
                <a:spcPts val="750"/>
              </a:spcBef>
              <a:spcAft>
                <a:spcPct val="0"/>
              </a:spcAft>
              <a:buClr>
                <a:srgbClr val="8AD0D6"/>
              </a:buClr>
              <a:buSzPct val="80000"/>
              <a:buFont typeface="Wingdings 3" panose="05040102010807070707" pitchFamily="18" charset="2"/>
              <a:buChar char=""/>
              <a:defRPr sz="1050">
                <a:solidFill>
                  <a:schemeClr val="tx1"/>
                </a:solidFill>
                <a:latin typeface="Century Gothic" panose="020B0502020202020204" pitchFamily="34" charset="0"/>
              </a:defRPr>
            </a:lvl6pPr>
            <a:lvl7pPr marL="2228850" indent="-171450" eaLnBrk="0" fontAlgn="base" hangingPunct="0">
              <a:spcBef>
                <a:spcPts val="750"/>
              </a:spcBef>
              <a:spcAft>
                <a:spcPct val="0"/>
              </a:spcAft>
              <a:buClr>
                <a:srgbClr val="8AD0D6"/>
              </a:buClr>
              <a:buSzPct val="80000"/>
              <a:buFont typeface="Wingdings 3" panose="05040102010807070707" pitchFamily="18" charset="2"/>
              <a:buChar char=""/>
              <a:defRPr sz="1050">
                <a:solidFill>
                  <a:schemeClr val="tx1"/>
                </a:solidFill>
                <a:latin typeface="Century Gothic" panose="020B0502020202020204" pitchFamily="34" charset="0"/>
              </a:defRPr>
            </a:lvl7pPr>
            <a:lvl8pPr marL="2571750" indent="-171450" eaLnBrk="0" fontAlgn="base" hangingPunct="0">
              <a:spcBef>
                <a:spcPts val="750"/>
              </a:spcBef>
              <a:spcAft>
                <a:spcPct val="0"/>
              </a:spcAft>
              <a:buClr>
                <a:srgbClr val="8AD0D6"/>
              </a:buClr>
              <a:buSzPct val="80000"/>
              <a:buFont typeface="Wingdings 3" panose="05040102010807070707" pitchFamily="18" charset="2"/>
              <a:buChar char=""/>
              <a:defRPr sz="1050">
                <a:solidFill>
                  <a:schemeClr val="tx1"/>
                </a:solidFill>
                <a:latin typeface="Century Gothic" panose="020B0502020202020204" pitchFamily="34" charset="0"/>
              </a:defRPr>
            </a:lvl8pPr>
            <a:lvl9pPr marL="2914650" indent="-171450" eaLnBrk="0" fontAlgn="base" hangingPunct="0">
              <a:spcBef>
                <a:spcPts val="750"/>
              </a:spcBef>
              <a:spcAft>
                <a:spcPct val="0"/>
              </a:spcAft>
              <a:buClr>
                <a:srgbClr val="8AD0D6"/>
              </a:buClr>
              <a:buSzPct val="80000"/>
              <a:buFont typeface="Wingdings 3" panose="05040102010807070707" pitchFamily="18" charset="2"/>
              <a:buChar char=""/>
              <a:defRPr sz="1050">
                <a:solidFill>
                  <a:schemeClr val="tx1"/>
                </a:solidFill>
                <a:latin typeface="Century Gothic" panose="020B0502020202020204" pitchFamily="34" charset="0"/>
              </a:defRPr>
            </a:lvl9pPr>
          </a:lstStyle>
          <a:p>
            <a:pPr>
              <a:spcBef>
                <a:spcPct val="0"/>
              </a:spcBef>
              <a:buClrTx/>
              <a:buSzTx/>
              <a:buFontTx/>
              <a:buNone/>
            </a:pPr>
            <a:endParaRPr lang="en-GB" altLang="en-US" sz="2100">
              <a:solidFill>
                <a:srgbClr val="FFFFFF"/>
              </a:solidFill>
            </a:endParaRPr>
          </a:p>
        </p:txBody>
      </p:sp>
      <p:sp>
        <p:nvSpPr>
          <p:cNvPr id="13315" name="Title 3">
            <a:extLst>
              <a:ext uri="{FF2B5EF4-FFF2-40B4-BE49-F238E27FC236}">
                <a16:creationId xmlns:a16="http://schemas.microsoft.com/office/drawing/2014/main" id="{51064B82-7BF9-48E9-B737-B3C8E360B1BF}"/>
              </a:ext>
            </a:extLst>
          </p:cNvPr>
          <p:cNvSpPr txBox="1">
            <a:spLocks/>
          </p:cNvSpPr>
          <p:nvPr/>
        </p:nvSpPr>
        <p:spPr bwMode="auto">
          <a:xfrm>
            <a:off x="467916" y="1035844"/>
            <a:ext cx="8218884"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GB" altLang="en-US" sz="3300" b="1" i="1"/>
              <a:t>BEPS Action Reports addressed by MLI</a:t>
            </a:r>
            <a:endParaRPr lang="en-GB" altLang="en-US" sz="3225" b="1"/>
          </a:p>
        </p:txBody>
      </p:sp>
      <p:graphicFrame>
        <p:nvGraphicFramePr>
          <p:cNvPr id="4" name="Diagram 3">
            <a:extLst>
              <a:ext uri="{FF2B5EF4-FFF2-40B4-BE49-F238E27FC236}">
                <a16:creationId xmlns:a16="http://schemas.microsoft.com/office/drawing/2014/main" id="{88861F5A-E82A-43D6-AB6E-914BBDE215C7}"/>
              </a:ext>
            </a:extLst>
          </p:cNvPr>
          <p:cNvGraphicFramePr/>
          <p:nvPr/>
        </p:nvGraphicFramePr>
        <p:xfrm>
          <a:off x="1341876" y="17855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875200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91BA0716-1B84-4F3D-9F45-DE1589EC195B}"/>
              </a:ext>
            </a:extLst>
          </p:cNvPr>
          <p:cNvSpPr>
            <a:spLocks noGrp="1"/>
          </p:cNvSpPr>
          <p:nvPr>
            <p:ph type="title"/>
          </p:nvPr>
        </p:nvSpPr>
        <p:spPr/>
        <p:txBody>
          <a:bodyPr/>
          <a:lstStyle/>
          <a:p>
            <a:pPr eaLnBrk="1" hangingPunct="1"/>
            <a:r>
              <a:rPr lang="en-US" altLang="en-US" sz="2100"/>
              <a:t>MULTILATERAL CONVENTION TO IMPLEMENT TAX TREATY RELATED MEASURES TO PREVENT BASE EROSION AND PROFIT SHIFTING</a:t>
            </a:r>
          </a:p>
        </p:txBody>
      </p:sp>
      <p:graphicFrame>
        <p:nvGraphicFramePr>
          <p:cNvPr id="11" name="Diagram 10">
            <a:extLst>
              <a:ext uri="{FF2B5EF4-FFF2-40B4-BE49-F238E27FC236}">
                <a16:creationId xmlns:a16="http://schemas.microsoft.com/office/drawing/2014/main" id="{43B5EF59-F47E-46B1-9209-DD32D62C2B32}"/>
              </a:ext>
            </a:extLst>
          </p:cNvPr>
          <p:cNvGraphicFramePr/>
          <p:nvPr/>
        </p:nvGraphicFramePr>
        <p:xfrm>
          <a:off x="1470659" y="2409111"/>
          <a:ext cx="5973062" cy="3053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165099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a:extLst>
              <a:ext uri="{FF2B5EF4-FFF2-40B4-BE49-F238E27FC236}">
                <a16:creationId xmlns:a16="http://schemas.microsoft.com/office/drawing/2014/main" id="{D75D86CA-574F-4617-A6A3-57D225FECE50}"/>
              </a:ext>
            </a:extLst>
          </p:cNvPr>
          <p:cNvSpPr>
            <a:spLocks noGrp="1"/>
          </p:cNvSpPr>
          <p:nvPr>
            <p:ph type="title"/>
          </p:nvPr>
        </p:nvSpPr>
        <p:spPr>
          <a:xfrm>
            <a:off x="467916" y="1035844"/>
            <a:ext cx="8218884" cy="766763"/>
          </a:xfrm>
        </p:spPr>
        <p:txBody>
          <a:bodyPr/>
          <a:lstStyle/>
          <a:p>
            <a:pPr eaLnBrk="1" hangingPunct="1"/>
            <a:r>
              <a:rPr lang="en-GB" altLang="en-US" sz="3300"/>
              <a:t>Mechanics – </a:t>
            </a:r>
            <a:r>
              <a:rPr lang="en-GB" altLang="en-US" sz="3300" i="1"/>
              <a:t>Elements of flexibility</a:t>
            </a:r>
            <a:endParaRPr lang="en-GB" altLang="en-US"/>
          </a:p>
        </p:txBody>
      </p:sp>
      <p:graphicFrame>
        <p:nvGraphicFramePr>
          <p:cNvPr id="3" name="Diagram 2">
            <a:extLst>
              <a:ext uri="{FF2B5EF4-FFF2-40B4-BE49-F238E27FC236}">
                <a16:creationId xmlns:a16="http://schemas.microsoft.com/office/drawing/2014/main" id="{0B37EE31-6834-46E8-AF58-90E138296A7F}"/>
              </a:ext>
            </a:extLst>
          </p:cNvPr>
          <p:cNvGraphicFramePr/>
          <p:nvPr/>
        </p:nvGraphicFramePr>
        <p:xfrm>
          <a:off x="1408629" y="1687937"/>
          <a:ext cx="6076546" cy="3805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866180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216F72-6535-466A-8ED2-674765396E45}"/>
              </a:ext>
            </a:extLst>
          </p:cNvPr>
          <p:cNvPicPr>
            <a:picLocks noChangeAspect="1"/>
          </p:cNvPicPr>
          <p:nvPr/>
        </p:nvPicPr>
        <p:blipFill>
          <a:blip r:embed="rId3"/>
          <a:stretch>
            <a:fillRect/>
          </a:stretch>
        </p:blipFill>
        <p:spPr>
          <a:xfrm>
            <a:off x="0" y="856488"/>
            <a:ext cx="9144000" cy="5145024"/>
          </a:xfrm>
          <a:prstGeom prst="rect">
            <a:avLst/>
          </a:prstGeom>
        </p:spPr>
      </p:pic>
    </p:spTree>
    <p:extLst>
      <p:ext uri="{BB962C8B-B14F-4D97-AF65-F5344CB8AC3E}">
        <p14:creationId xmlns:p14="http://schemas.microsoft.com/office/powerpoint/2010/main" val="1207197232"/>
      </p:ext>
    </p:extLst>
  </p:cSld>
  <p:clrMapOvr>
    <a:masterClrMapping/>
  </p:clrMapOvr>
  <p:transition spd="slow">
    <p:random/>
    <p:sndAc>
      <p:stSnd>
        <p:snd r:embed="rId2" name="Camera"/>
      </p:stSnd>
    </p:sndAc>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1">
            <a:extLst>
              <a:ext uri="{FF2B5EF4-FFF2-40B4-BE49-F238E27FC236}">
                <a16:creationId xmlns:a16="http://schemas.microsoft.com/office/drawing/2014/main" id="{7CDA6A8F-8946-4653-BC83-02D02B085DD0}"/>
              </a:ext>
            </a:extLst>
          </p:cNvPr>
          <p:cNvGrpSpPr>
            <a:grpSpLocks/>
          </p:cNvGrpSpPr>
          <p:nvPr/>
        </p:nvGrpSpPr>
        <p:grpSpPr bwMode="auto">
          <a:xfrm>
            <a:off x="956072" y="3148013"/>
            <a:ext cx="7424738" cy="971550"/>
            <a:chOff x="0" y="703174"/>
            <a:chExt cx="4305061" cy="668234"/>
          </a:xfrm>
        </p:grpSpPr>
        <p:sp>
          <p:nvSpPr>
            <p:cNvPr id="12" name="Rounded Rectangle 11">
              <a:extLst>
                <a:ext uri="{FF2B5EF4-FFF2-40B4-BE49-F238E27FC236}">
                  <a16:creationId xmlns:a16="http://schemas.microsoft.com/office/drawing/2014/main" id="{1EF75214-7624-4C6B-AA94-E53CF87093AE}"/>
                </a:ext>
              </a:extLst>
            </p:cNvPr>
            <p:cNvSpPr/>
            <p:nvPr/>
          </p:nvSpPr>
          <p:spPr>
            <a:xfrm>
              <a:off x="0" y="703174"/>
              <a:ext cx="4305061" cy="66823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a:extLst>
                <a:ext uri="{FF2B5EF4-FFF2-40B4-BE49-F238E27FC236}">
                  <a16:creationId xmlns:a16="http://schemas.microsoft.com/office/drawing/2014/main" id="{38440C19-62F0-47FF-A048-AF20D8CE416E}"/>
                </a:ext>
              </a:extLst>
            </p:cNvPr>
            <p:cNvSpPr/>
            <p:nvPr/>
          </p:nvSpPr>
          <p:spPr>
            <a:xfrm>
              <a:off x="32447" y="735931"/>
              <a:ext cx="4240168" cy="602721"/>
            </a:xfrm>
            <a:prstGeom prst="rect">
              <a:avLst/>
            </a:prstGeom>
          </p:spPr>
          <p:style>
            <a:lnRef idx="0">
              <a:scrgbClr r="0" g="0" b="0"/>
            </a:lnRef>
            <a:fillRef idx="0">
              <a:scrgbClr r="0" g="0" b="0"/>
            </a:fillRef>
            <a:effectRef idx="0">
              <a:scrgbClr r="0" g="0" b="0"/>
            </a:effectRef>
            <a:fontRef idx="minor">
              <a:schemeClr val="lt1"/>
            </a:fontRef>
          </p:style>
          <p:txBody>
            <a:bodyPr lIns="34290" tIns="17145" rIns="34290" bIns="17145" spcCol="1270" anchor="ctr"/>
            <a:lstStyle/>
            <a:p>
              <a:pPr algn="ctr" defTabSz="400050" fontAlgn="auto">
                <a:lnSpc>
                  <a:spcPct val="90000"/>
                </a:lnSpc>
                <a:spcAft>
                  <a:spcPct val="35000"/>
                </a:spcAft>
                <a:defRPr/>
              </a:pPr>
              <a:r>
                <a:rPr lang="en-IN" dirty="0">
                  <a:latin typeface="Times New Roman" panose="02020603050405020304" pitchFamily="18" charset="0"/>
                  <a:cs typeface="Times New Roman" panose="02020603050405020304" pitchFamily="18" charset="0"/>
                </a:rPr>
                <a:t>Compatibility clause(s) which define the relationship between the provisions of the Convention and Covered Tax Agreements in objective terms</a:t>
              </a:r>
            </a:p>
          </p:txBody>
        </p:sp>
      </p:grpSp>
      <p:grpSp>
        <p:nvGrpSpPr>
          <p:cNvPr id="18435" name="Group 2">
            <a:extLst>
              <a:ext uri="{FF2B5EF4-FFF2-40B4-BE49-F238E27FC236}">
                <a16:creationId xmlns:a16="http://schemas.microsoft.com/office/drawing/2014/main" id="{18CDB66A-4E86-46CA-AF17-A306BB5CE299}"/>
              </a:ext>
            </a:extLst>
          </p:cNvPr>
          <p:cNvGrpSpPr>
            <a:grpSpLocks/>
          </p:cNvGrpSpPr>
          <p:nvPr/>
        </p:nvGrpSpPr>
        <p:grpSpPr bwMode="auto">
          <a:xfrm>
            <a:off x="963216" y="4243387"/>
            <a:ext cx="7423547" cy="1091804"/>
            <a:chOff x="0" y="1404820"/>
            <a:chExt cx="4305061" cy="668234"/>
          </a:xfrm>
        </p:grpSpPr>
        <p:sp>
          <p:nvSpPr>
            <p:cNvPr id="10" name="Rounded Rectangle 9">
              <a:extLst>
                <a:ext uri="{FF2B5EF4-FFF2-40B4-BE49-F238E27FC236}">
                  <a16:creationId xmlns:a16="http://schemas.microsoft.com/office/drawing/2014/main" id="{771F1D69-23FD-4E18-93EE-F07705E78449}"/>
                </a:ext>
              </a:extLst>
            </p:cNvPr>
            <p:cNvSpPr/>
            <p:nvPr/>
          </p:nvSpPr>
          <p:spPr>
            <a:xfrm>
              <a:off x="0" y="1404820"/>
              <a:ext cx="4305061" cy="66823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6">
              <a:extLst>
                <a:ext uri="{FF2B5EF4-FFF2-40B4-BE49-F238E27FC236}">
                  <a16:creationId xmlns:a16="http://schemas.microsoft.com/office/drawing/2014/main" id="{7155AADA-2CA7-413B-94D5-4E87BC5EE153}"/>
                </a:ext>
              </a:extLst>
            </p:cNvPr>
            <p:cNvSpPr/>
            <p:nvPr/>
          </p:nvSpPr>
          <p:spPr>
            <a:xfrm>
              <a:off x="32452" y="1437613"/>
              <a:ext cx="4240158" cy="602649"/>
            </a:xfrm>
            <a:prstGeom prst="rect">
              <a:avLst/>
            </a:prstGeom>
          </p:spPr>
          <p:style>
            <a:lnRef idx="0">
              <a:scrgbClr r="0" g="0" b="0"/>
            </a:lnRef>
            <a:fillRef idx="0">
              <a:scrgbClr r="0" g="0" b="0"/>
            </a:fillRef>
            <a:effectRef idx="0">
              <a:scrgbClr r="0" g="0" b="0"/>
            </a:effectRef>
            <a:fontRef idx="minor">
              <a:schemeClr val="lt1"/>
            </a:fontRef>
          </p:style>
          <p:txBody>
            <a:bodyPr lIns="34290" tIns="17145" rIns="34290" bIns="17145" spcCol="1270" anchor="ctr"/>
            <a:lstStyle/>
            <a:p>
              <a:pPr algn="ctr" defTabSz="400050" fontAlgn="auto">
                <a:lnSpc>
                  <a:spcPct val="90000"/>
                </a:lnSpc>
                <a:spcAft>
                  <a:spcPct val="35000"/>
                </a:spcAft>
                <a:defRPr/>
              </a:pPr>
              <a:r>
                <a:rPr lang="en-IN" dirty="0">
                  <a:latin typeface="Times New Roman" panose="02020603050405020304" pitchFamily="18" charset="0"/>
                  <a:cs typeface="Times New Roman" panose="02020603050405020304" pitchFamily="18" charset="0"/>
                </a:rPr>
                <a:t>Reservation clause(s) that define the reservation(s) permitted with respect to each provision</a:t>
              </a:r>
            </a:p>
          </p:txBody>
        </p:sp>
      </p:grpSp>
      <p:grpSp>
        <p:nvGrpSpPr>
          <p:cNvPr id="18436" name="Group 1">
            <a:extLst>
              <a:ext uri="{FF2B5EF4-FFF2-40B4-BE49-F238E27FC236}">
                <a16:creationId xmlns:a16="http://schemas.microsoft.com/office/drawing/2014/main" id="{D30F8755-D964-456C-9F2D-140DBB49B2CD}"/>
              </a:ext>
            </a:extLst>
          </p:cNvPr>
          <p:cNvGrpSpPr>
            <a:grpSpLocks/>
          </p:cNvGrpSpPr>
          <p:nvPr/>
        </p:nvGrpSpPr>
        <p:grpSpPr bwMode="auto">
          <a:xfrm>
            <a:off x="956072" y="2014537"/>
            <a:ext cx="7424738" cy="1014413"/>
            <a:chOff x="0" y="703174"/>
            <a:chExt cx="4305061" cy="668234"/>
          </a:xfrm>
        </p:grpSpPr>
        <p:sp>
          <p:nvSpPr>
            <p:cNvPr id="16" name="Rounded Rectangle 15">
              <a:extLst>
                <a:ext uri="{FF2B5EF4-FFF2-40B4-BE49-F238E27FC236}">
                  <a16:creationId xmlns:a16="http://schemas.microsoft.com/office/drawing/2014/main" id="{7E03F926-3318-42C6-9570-A8900F231A64}"/>
                </a:ext>
              </a:extLst>
            </p:cNvPr>
            <p:cNvSpPr/>
            <p:nvPr/>
          </p:nvSpPr>
          <p:spPr>
            <a:xfrm>
              <a:off x="0" y="703174"/>
              <a:ext cx="4305061" cy="66823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a:extLst>
                <a:ext uri="{FF2B5EF4-FFF2-40B4-BE49-F238E27FC236}">
                  <a16:creationId xmlns:a16="http://schemas.microsoft.com/office/drawing/2014/main" id="{F612C59D-C0D6-4AEE-85F2-A9B404E03344}"/>
                </a:ext>
              </a:extLst>
            </p:cNvPr>
            <p:cNvSpPr/>
            <p:nvPr/>
          </p:nvSpPr>
          <p:spPr>
            <a:xfrm>
              <a:off x="32447" y="736115"/>
              <a:ext cx="4240168" cy="602352"/>
            </a:xfrm>
            <a:prstGeom prst="rect">
              <a:avLst/>
            </a:prstGeom>
          </p:spPr>
          <p:style>
            <a:lnRef idx="0">
              <a:scrgbClr r="0" g="0" b="0"/>
            </a:lnRef>
            <a:fillRef idx="0">
              <a:scrgbClr r="0" g="0" b="0"/>
            </a:fillRef>
            <a:effectRef idx="0">
              <a:scrgbClr r="0" g="0" b="0"/>
            </a:effectRef>
            <a:fontRef idx="minor">
              <a:schemeClr val="lt1"/>
            </a:fontRef>
          </p:style>
          <p:txBody>
            <a:bodyPr lIns="34290" tIns="17145" rIns="34290" bIns="17145" spcCol="1270" anchor="ctr"/>
            <a:lstStyle/>
            <a:p>
              <a:pPr algn="ctr" defTabSz="400050" fontAlgn="auto">
                <a:lnSpc>
                  <a:spcPct val="90000"/>
                </a:lnSpc>
                <a:spcAft>
                  <a:spcPct val="35000"/>
                </a:spcAft>
                <a:defRPr/>
              </a:pPr>
              <a:r>
                <a:rPr lang="en-US" dirty="0">
                  <a:latin typeface="Times New Roman" panose="02020603050405020304" pitchFamily="18" charset="0"/>
                  <a:cs typeface="Times New Roman" panose="02020603050405020304" pitchFamily="18" charset="0"/>
                </a:rPr>
                <a:t>Agreed BEPS measure that forms the basis of the provision of the Convention</a:t>
              </a:r>
            </a:p>
          </p:txBody>
        </p:sp>
      </p:grpSp>
      <p:sp>
        <p:nvSpPr>
          <p:cNvPr id="18437" name="TextBox 1">
            <a:extLst>
              <a:ext uri="{FF2B5EF4-FFF2-40B4-BE49-F238E27FC236}">
                <a16:creationId xmlns:a16="http://schemas.microsoft.com/office/drawing/2014/main" id="{5DC2DC26-5206-4D74-89E0-3FBCA2EA082F}"/>
              </a:ext>
            </a:extLst>
          </p:cNvPr>
          <p:cNvSpPr txBox="1">
            <a:spLocks noChangeArrowheads="1"/>
          </p:cNvSpPr>
          <p:nvPr/>
        </p:nvSpPr>
        <p:spPr bwMode="auto">
          <a:xfrm>
            <a:off x="180975" y="857250"/>
            <a:ext cx="70770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IN" altLang="en-US" sz="2700">
                <a:latin typeface="Times New Roman" panose="02020603050405020304" pitchFamily="18" charset="0"/>
                <a:cs typeface="Times New Roman" panose="02020603050405020304" pitchFamily="18" charset="0"/>
              </a:rPr>
              <a:t>STRUCTURE OF SUBSTANTIVE </a:t>
            </a:r>
          </a:p>
          <a:p>
            <a:pPr algn="ctr" eaLnBrk="1" hangingPunct="1">
              <a:spcBef>
                <a:spcPct val="0"/>
              </a:spcBef>
              <a:buClrTx/>
              <a:buSzTx/>
              <a:buFontTx/>
              <a:buNone/>
            </a:pPr>
            <a:r>
              <a:rPr lang="en-IN" altLang="en-US" sz="2700">
                <a:latin typeface="Times New Roman" panose="02020603050405020304" pitchFamily="18" charset="0"/>
                <a:cs typeface="Times New Roman" panose="02020603050405020304" pitchFamily="18" charset="0"/>
              </a:rPr>
              <a:t>PROVISIONS (ART. 3 THROUGH 17)</a:t>
            </a:r>
          </a:p>
        </p:txBody>
      </p:sp>
    </p:spTree>
    <p:extLst>
      <p:ext uri="{BB962C8B-B14F-4D97-AF65-F5344CB8AC3E}">
        <p14:creationId xmlns:p14="http://schemas.microsoft.com/office/powerpoint/2010/main" val="85470207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3">
            <a:extLst>
              <a:ext uri="{FF2B5EF4-FFF2-40B4-BE49-F238E27FC236}">
                <a16:creationId xmlns:a16="http://schemas.microsoft.com/office/drawing/2014/main" id="{077F5E4C-94A8-4F17-AD1F-B8B3EBE85B0A}"/>
              </a:ext>
            </a:extLst>
          </p:cNvPr>
          <p:cNvGrpSpPr>
            <a:grpSpLocks/>
          </p:cNvGrpSpPr>
          <p:nvPr/>
        </p:nvGrpSpPr>
        <p:grpSpPr bwMode="auto">
          <a:xfrm>
            <a:off x="963216" y="2514600"/>
            <a:ext cx="7423547" cy="1075135"/>
            <a:chOff x="0" y="2106466"/>
            <a:chExt cx="4305061" cy="668234"/>
          </a:xfrm>
        </p:grpSpPr>
        <p:sp>
          <p:nvSpPr>
            <p:cNvPr id="8" name="Rounded Rectangle 7">
              <a:extLst>
                <a:ext uri="{FF2B5EF4-FFF2-40B4-BE49-F238E27FC236}">
                  <a16:creationId xmlns:a16="http://schemas.microsoft.com/office/drawing/2014/main" id="{8E824BA3-C1C3-43D6-AA88-DA5531A93E78}"/>
                </a:ext>
              </a:extLst>
            </p:cNvPr>
            <p:cNvSpPr/>
            <p:nvPr/>
          </p:nvSpPr>
          <p:spPr>
            <a:xfrm>
              <a:off x="0" y="2106466"/>
              <a:ext cx="4305061" cy="66823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8">
              <a:extLst>
                <a:ext uri="{FF2B5EF4-FFF2-40B4-BE49-F238E27FC236}">
                  <a16:creationId xmlns:a16="http://schemas.microsoft.com/office/drawing/2014/main" id="{106C4821-0BD8-44F7-B4CE-35274211A9E8}"/>
                </a:ext>
              </a:extLst>
            </p:cNvPr>
            <p:cNvSpPr/>
            <p:nvPr/>
          </p:nvSpPr>
          <p:spPr>
            <a:xfrm>
              <a:off x="32452" y="2139767"/>
              <a:ext cx="4240158" cy="601632"/>
            </a:xfrm>
            <a:prstGeom prst="rect">
              <a:avLst/>
            </a:prstGeom>
          </p:spPr>
          <p:style>
            <a:lnRef idx="0">
              <a:scrgbClr r="0" g="0" b="0"/>
            </a:lnRef>
            <a:fillRef idx="0">
              <a:scrgbClr r="0" g="0" b="0"/>
            </a:fillRef>
            <a:effectRef idx="0">
              <a:scrgbClr r="0" g="0" b="0"/>
            </a:effectRef>
            <a:fontRef idx="minor">
              <a:schemeClr val="lt1"/>
            </a:fontRef>
          </p:style>
          <p:txBody>
            <a:bodyPr lIns="34290" tIns="17145" rIns="34290" bIns="17145" spcCol="1270" anchor="ctr"/>
            <a:lstStyle/>
            <a:p>
              <a:pPr algn="ctr" defTabSz="400050" fontAlgn="auto">
                <a:lnSpc>
                  <a:spcPct val="90000"/>
                </a:lnSpc>
                <a:spcAft>
                  <a:spcPct val="35000"/>
                </a:spcAft>
                <a:defRPr/>
              </a:pPr>
              <a:r>
                <a:rPr lang="en-IN" dirty="0">
                  <a:latin typeface="Times New Roman" panose="02020603050405020304" pitchFamily="18" charset="0"/>
                  <a:cs typeface="Times New Roman" panose="02020603050405020304" pitchFamily="18" charset="0"/>
                </a:rPr>
                <a:t>Notification clause(s)  reflecting choices of optional provisions</a:t>
              </a:r>
            </a:p>
          </p:txBody>
        </p:sp>
      </p:grpSp>
      <p:grpSp>
        <p:nvGrpSpPr>
          <p:cNvPr id="19459" name="Group 4">
            <a:extLst>
              <a:ext uri="{FF2B5EF4-FFF2-40B4-BE49-F238E27FC236}">
                <a16:creationId xmlns:a16="http://schemas.microsoft.com/office/drawing/2014/main" id="{2FD5E16D-5C39-40B9-9E5B-2467DBADDEF0}"/>
              </a:ext>
            </a:extLst>
          </p:cNvPr>
          <p:cNvGrpSpPr>
            <a:grpSpLocks/>
          </p:cNvGrpSpPr>
          <p:nvPr/>
        </p:nvGrpSpPr>
        <p:grpSpPr bwMode="auto">
          <a:xfrm>
            <a:off x="956072" y="3690937"/>
            <a:ext cx="7424738" cy="1357313"/>
            <a:chOff x="28690" y="2579126"/>
            <a:chExt cx="4305061" cy="668234"/>
          </a:xfrm>
        </p:grpSpPr>
        <p:sp>
          <p:nvSpPr>
            <p:cNvPr id="6" name="Rounded Rectangle 5">
              <a:extLst>
                <a:ext uri="{FF2B5EF4-FFF2-40B4-BE49-F238E27FC236}">
                  <a16:creationId xmlns:a16="http://schemas.microsoft.com/office/drawing/2014/main" id="{125B1EB7-9071-4DF9-8373-8A134861128C}"/>
                </a:ext>
              </a:extLst>
            </p:cNvPr>
            <p:cNvSpPr/>
            <p:nvPr/>
          </p:nvSpPr>
          <p:spPr>
            <a:xfrm>
              <a:off x="28690" y="2579126"/>
              <a:ext cx="4305061" cy="66823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10">
              <a:extLst>
                <a:ext uri="{FF2B5EF4-FFF2-40B4-BE49-F238E27FC236}">
                  <a16:creationId xmlns:a16="http://schemas.microsoft.com/office/drawing/2014/main" id="{5A217DB1-EBED-4AF1-AFB0-D83F1468E15D}"/>
                </a:ext>
              </a:extLst>
            </p:cNvPr>
            <p:cNvSpPr/>
            <p:nvPr/>
          </p:nvSpPr>
          <p:spPr>
            <a:xfrm>
              <a:off x="32832" y="2644191"/>
              <a:ext cx="4239477" cy="603169"/>
            </a:xfrm>
            <a:prstGeom prst="rect">
              <a:avLst/>
            </a:prstGeom>
          </p:spPr>
          <p:style>
            <a:lnRef idx="0">
              <a:scrgbClr r="0" g="0" b="0"/>
            </a:lnRef>
            <a:fillRef idx="0">
              <a:scrgbClr r="0" g="0" b="0"/>
            </a:fillRef>
            <a:effectRef idx="0">
              <a:scrgbClr r="0" g="0" b="0"/>
            </a:effectRef>
            <a:fontRef idx="minor">
              <a:schemeClr val="lt1"/>
            </a:fontRef>
          </p:style>
          <p:txBody>
            <a:bodyPr lIns="34290" tIns="17145" rIns="34290" bIns="17145" spcCol="1270" anchor="ctr"/>
            <a:lstStyle/>
            <a:p>
              <a:pPr algn="ctr" defTabSz="400050" fontAlgn="auto">
                <a:lnSpc>
                  <a:spcPct val="90000"/>
                </a:lnSpc>
                <a:spcAft>
                  <a:spcPct val="35000"/>
                </a:spcAft>
                <a:defRPr/>
              </a:pPr>
              <a:r>
                <a:rPr lang="en-IN" dirty="0">
                  <a:latin typeface="Times New Roman" panose="02020603050405020304" pitchFamily="18" charset="0"/>
                  <a:cs typeface="Times New Roman" panose="02020603050405020304" pitchFamily="18" charset="0"/>
                </a:rPr>
                <a:t>Notification clause(s) to ensure clarity about existing provisions that are within the scope of compatibility clauses.</a:t>
              </a:r>
            </a:p>
          </p:txBody>
        </p:sp>
      </p:grpSp>
      <p:sp>
        <p:nvSpPr>
          <p:cNvPr id="19460" name="TextBox 1">
            <a:extLst>
              <a:ext uri="{FF2B5EF4-FFF2-40B4-BE49-F238E27FC236}">
                <a16:creationId xmlns:a16="http://schemas.microsoft.com/office/drawing/2014/main" id="{479320E9-021C-41E3-8792-165FBA84D11C}"/>
              </a:ext>
            </a:extLst>
          </p:cNvPr>
          <p:cNvSpPr txBox="1">
            <a:spLocks noChangeArrowheads="1"/>
          </p:cNvSpPr>
          <p:nvPr/>
        </p:nvSpPr>
        <p:spPr bwMode="auto">
          <a:xfrm>
            <a:off x="180975" y="857250"/>
            <a:ext cx="70770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IN" altLang="en-US" sz="2700">
                <a:latin typeface="Times New Roman" panose="02020603050405020304" pitchFamily="18" charset="0"/>
                <a:cs typeface="Times New Roman" panose="02020603050405020304" pitchFamily="18" charset="0"/>
              </a:rPr>
              <a:t>STRUCTURE OF SUBSTANTIVE </a:t>
            </a:r>
          </a:p>
          <a:p>
            <a:pPr algn="ctr" eaLnBrk="1" hangingPunct="1">
              <a:spcBef>
                <a:spcPct val="0"/>
              </a:spcBef>
              <a:buClrTx/>
              <a:buSzTx/>
              <a:buFontTx/>
              <a:buNone/>
            </a:pPr>
            <a:r>
              <a:rPr lang="en-IN" altLang="en-US" sz="2700">
                <a:latin typeface="Times New Roman" panose="02020603050405020304" pitchFamily="18" charset="0"/>
                <a:cs typeface="Times New Roman" panose="02020603050405020304" pitchFamily="18" charset="0"/>
              </a:rPr>
              <a:t>PROVISIONS (ART. 3 THROUGH 17)</a:t>
            </a:r>
          </a:p>
        </p:txBody>
      </p:sp>
    </p:spTree>
    <p:extLst>
      <p:ext uri="{BB962C8B-B14F-4D97-AF65-F5344CB8AC3E}">
        <p14:creationId xmlns:p14="http://schemas.microsoft.com/office/powerpoint/2010/main" val="363476189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a:extLst>
              <a:ext uri="{FF2B5EF4-FFF2-40B4-BE49-F238E27FC236}">
                <a16:creationId xmlns:a16="http://schemas.microsoft.com/office/drawing/2014/main" id="{5559C094-DFA6-43A3-83B1-4E011F97D733}"/>
              </a:ext>
            </a:extLst>
          </p:cNvPr>
          <p:cNvSpPr>
            <a:spLocks noGrp="1"/>
          </p:cNvSpPr>
          <p:nvPr>
            <p:ph type="title"/>
          </p:nvPr>
        </p:nvSpPr>
        <p:spPr>
          <a:xfrm>
            <a:off x="467916" y="1035844"/>
            <a:ext cx="8218884" cy="766763"/>
          </a:xfrm>
        </p:spPr>
        <p:txBody>
          <a:bodyPr/>
          <a:lstStyle/>
          <a:p>
            <a:pPr eaLnBrk="1" hangingPunct="1"/>
            <a:r>
              <a:rPr lang="en-GB" altLang="en-US" sz="3300"/>
              <a:t>Mechanics – </a:t>
            </a:r>
            <a:r>
              <a:rPr lang="en-GB" altLang="en-US" sz="3300" i="1"/>
              <a:t>Compatibility clauses</a:t>
            </a:r>
            <a:endParaRPr lang="en-GB" altLang="en-US"/>
          </a:p>
        </p:txBody>
      </p:sp>
      <p:grpSp>
        <p:nvGrpSpPr>
          <p:cNvPr id="11" name="Group 10">
            <a:extLst>
              <a:ext uri="{FF2B5EF4-FFF2-40B4-BE49-F238E27FC236}">
                <a16:creationId xmlns:a16="http://schemas.microsoft.com/office/drawing/2014/main" id="{3B070B73-30CE-401B-8FEE-719B4C2263F0}"/>
              </a:ext>
            </a:extLst>
          </p:cNvPr>
          <p:cNvGrpSpPr/>
          <p:nvPr/>
        </p:nvGrpSpPr>
        <p:grpSpPr>
          <a:xfrm>
            <a:off x="2908835" y="2002895"/>
            <a:ext cx="1739184" cy="1040867"/>
            <a:chOff x="0" y="1942081"/>
            <a:chExt cx="11073675" cy="954720"/>
          </a:xfrm>
          <a:solidFill>
            <a:schemeClr val="bg2">
              <a:lumMod val="60000"/>
              <a:lumOff val="40000"/>
            </a:schemeClr>
          </a:solidFill>
        </p:grpSpPr>
        <p:sp>
          <p:nvSpPr>
            <p:cNvPr id="12" name="Rounded Rectangle 11">
              <a:extLst>
                <a:ext uri="{FF2B5EF4-FFF2-40B4-BE49-F238E27FC236}">
                  <a16:creationId xmlns:a16="http://schemas.microsoft.com/office/drawing/2014/main" id="{2F329C95-91C6-4E0A-B146-463220E34F98}"/>
                </a:ext>
              </a:extLst>
            </p:cNvPr>
            <p:cNvSpPr/>
            <p:nvPr/>
          </p:nvSpPr>
          <p:spPr>
            <a:xfrm>
              <a:off x="0" y="1942081"/>
              <a:ext cx="11073675" cy="954720"/>
            </a:xfrm>
            <a:prstGeom prst="roundRect">
              <a:avLst/>
            </a:prstGeom>
            <a:grp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3" name="Rounded Rectangle 4">
              <a:extLst>
                <a:ext uri="{FF2B5EF4-FFF2-40B4-BE49-F238E27FC236}">
                  <a16:creationId xmlns:a16="http://schemas.microsoft.com/office/drawing/2014/main" id="{72F18550-6DBB-4719-BA6A-FCFFD98921F0}"/>
                </a:ext>
              </a:extLst>
            </p:cNvPr>
            <p:cNvSpPr/>
            <p:nvPr/>
          </p:nvSpPr>
          <p:spPr>
            <a:xfrm>
              <a:off x="46606" y="1988687"/>
              <a:ext cx="10980463" cy="861508"/>
            </a:xfrm>
            <a:prstGeom prst="rect">
              <a:avLst/>
            </a:prstGeom>
            <a:grpFill/>
          </p:spPr>
          <p:style>
            <a:lnRef idx="0">
              <a:scrgbClr r="0" g="0" b="0"/>
            </a:lnRef>
            <a:fillRef idx="0">
              <a:scrgbClr r="0" g="0" b="0"/>
            </a:fillRef>
            <a:effectRef idx="0">
              <a:scrgbClr r="0" g="0" b="0"/>
            </a:effectRef>
            <a:fontRef idx="minor">
              <a:schemeClr val="lt1"/>
            </a:fontRef>
          </p:style>
          <p:txBody>
            <a:bodyPr tIns="68580" bIns="68580" spcCol="1270" anchor="ctr"/>
            <a:lstStyle/>
            <a:p>
              <a:pPr algn="ctr" defTabSz="800100" fontAlgn="auto">
                <a:lnSpc>
                  <a:spcPct val="90000"/>
                </a:lnSpc>
                <a:spcAft>
                  <a:spcPct val="35000"/>
                </a:spcAft>
                <a:defRPr/>
              </a:pPr>
              <a:r>
                <a:rPr lang="en-GB" sz="1500" b="1" dirty="0">
                  <a:solidFill>
                    <a:srgbClr val="006299"/>
                  </a:solidFill>
                  <a:latin typeface="+mj-lt"/>
                </a:rPr>
                <a:t>“in place of”</a:t>
              </a:r>
            </a:p>
          </p:txBody>
        </p:sp>
      </p:grpSp>
      <p:grpSp>
        <p:nvGrpSpPr>
          <p:cNvPr id="14" name="Group 13">
            <a:extLst>
              <a:ext uri="{FF2B5EF4-FFF2-40B4-BE49-F238E27FC236}">
                <a16:creationId xmlns:a16="http://schemas.microsoft.com/office/drawing/2014/main" id="{3D0EDD6F-7BDC-43D8-A5C8-65EA06BB9B02}"/>
              </a:ext>
            </a:extLst>
          </p:cNvPr>
          <p:cNvGrpSpPr/>
          <p:nvPr/>
        </p:nvGrpSpPr>
        <p:grpSpPr>
          <a:xfrm>
            <a:off x="4887095" y="1996421"/>
            <a:ext cx="1739184" cy="1040867"/>
            <a:chOff x="0" y="1942081"/>
            <a:chExt cx="11073675" cy="954720"/>
          </a:xfrm>
          <a:solidFill>
            <a:schemeClr val="bg2">
              <a:lumMod val="60000"/>
              <a:lumOff val="40000"/>
            </a:schemeClr>
          </a:solidFill>
        </p:grpSpPr>
        <p:sp>
          <p:nvSpPr>
            <p:cNvPr id="15" name="Rounded Rectangle 14">
              <a:extLst>
                <a:ext uri="{FF2B5EF4-FFF2-40B4-BE49-F238E27FC236}">
                  <a16:creationId xmlns:a16="http://schemas.microsoft.com/office/drawing/2014/main" id="{CAF7D171-5D94-4DD9-87EC-2FF1C91481CA}"/>
                </a:ext>
              </a:extLst>
            </p:cNvPr>
            <p:cNvSpPr/>
            <p:nvPr/>
          </p:nvSpPr>
          <p:spPr>
            <a:xfrm>
              <a:off x="0" y="1942081"/>
              <a:ext cx="11073675" cy="954720"/>
            </a:xfrm>
            <a:prstGeom prst="roundRect">
              <a:avLst/>
            </a:prstGeom>
            <a:grp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6" name="Rounded Rectangle 4">
              <a:extLst>
                <a:ext uri="{FF2B5EF4-FFF2-40B4-BE49-F238E27FC236}">
                  <a16:creationId xmlns:a16="http://schemas.microsoft.com/office/drawing/2014/main" id="{DCEBEFEF-B49F-4018-AB3A-A1C58778F4AC}"/>
                </a:ext>
              </a:extLst>
            </p:cNvPr>
            <p:cNvSpPr/>
            <p:nvPr/>
          </p:nvSpPr>
          <p:spPr>
            <a:xfrm>
              <a:off x="46606" y="1988687"/>
              <a:ext cx="10980463" cy="861508"/>
            </a:xfrm>
            <a:prstGeom prst="rect">
              <a:avLst/>
            </a:prstGeom>
            <a:grpFill/>
          </p:spPr>
          <p:style>
            <a:lnRef idx="0">
              <a:scrgbClr r="0" g="0" b="0"/>
            </a:lnRef>
            <a:fillRef idx="0">
              <a:scrgbClr r="0" g="0" b="0"/>
            </a:fillRef>
            <a:effectRef idx="0">
              <a:scrgbClr r="0" g="0" b="0"/>
            </a:effectRef>
            <a:fontRef idx="minor">
              <a:schemeClr val="lt1"/>
            </a:fontRef>
          </p:style>
          <p:txBody>
            <a:bodyPr tIns="68580" bIns="68580" spcCol="1270" anchor="ctr"/>
            <a:lstStyle/>
            <a:p>
              <a:pPr algn="ctr" defTabSz="800100" fontAlgn="auto">
                <a:lnSpc>
                  <a:spcPct val="90000"/>
                </a:lnSpc>
                <a:spcAft>
                  <a:spcPct val="35000"/>
                </a:spcAft>
                <a:defRPr/>
              </a:pPr>
              <a:r>
                <a:rPr lang="en-GB" sz="1500" b="1" dirty="0">
                  <a:solidFill>
                    <a:srgbClr val="006299"/>
                  </a:solidFill>
                  <a:latin typeface="+mj-lt"/>
                </a:rPr>
                <a:t>“applies to” </a:t>
              </a:r>
            </a:p>
            <a:p>
              <a:pPr algn="ctr" defTabSz="800100" fontAlgn="auto">
                <a:lnSpc>
                  <a:spcPct val="90000"/>
                </a:lnSpc>
                <a:spcAft>
                  <a:spcPct val="35000"/>
                </a:spcAft>
                <a:defRPr/>
              </a:pPr>
              <a:r>
                <a:rPr lang="en-GB" sz="1500" b="1" dirty="0">
                  <a:solidFill>
                    <a:srgbClr val="006299"/>
                  </a:solidFill>
                  <a:latin typeface="+mj-lt"/>
                </a:rPr>
                <a:t>or </a:t>
              </a:r>
            </a:p>
            <a:p>
              <a:pPr algn="ctr" defTabSz="800100" fontAlgn="auto">
                <a:lnSpc>
                  <a:spcPct val="90000"/>
                </a:lnSpc>
                <a:spcAft>
                  <a:spcPct val="35000"/>
                </a:spcAft>
                <a:defRPr/>
              </a:pPr>
              <a:r>
                <a:rPr lang="en-GB" sz="1500" b="1" dirty="0">
                  <a:solidFill>
                    <a:srgbClr val="006299"/>
                  </a:solidFill>
                  <a:latin typeface="+mj-lt"/>
                </a:rPr>
                <a:t>“modifies”</a:t>
              </a:r>
            </a:p>
          </p:txBody>
        </p:sp>
      </p:grpSp>
      <p:grpSp>
        <p:nvGrpSpPr>
          <p:cNvPr id="17" name="Group 16">
            <a:extLst>
              <a:ext uri="{FF2B5EF4-FFF2-40B4-BE49-F238E27FC236}">
                <a16:creationId xmlns:a16="http://schemas.microsoft.com/office/drawing/2014/main" id="{924B53FB-EED5-4EB9-A3F9-50698FD276B1}"/>
              </a:ext>
            </a:extLst>
          </p:cNvPr>
          <p:cNvGrpSpPr/>
          <p:nvPr/>
        </p:nvGrpSpPr>
        <p:grpSpPr>
          <a:xfrm>
            <a:off x="2901516" y="4103615"/>
            <a:ext cx="1739184" cy="1040867"/>
            <a:chOff x="0" y="1942081"/>
            <a:chExt cx="11073675" cy="954720"/>
          </a:xfrm>
          <a:solidFill>
            <a:schemeClr val="bg2">
              <a:lumMod val="60000"/>
              <a:lumOff val="40000"/>
            </a:schemeClr>
          </a:solidFill>
        </p:grpSpPr>
        <p:sp>
          <p:nvSpPr>
            <p:cNvPr id="18" name="Rounded Rectangle 17">
              <a:extLst>
                <a:ext uri="{FF2B5EF4-FFF2-40B4-BE49-F238E27FC236}">
                  <a16:creationId xmlns:a16="http://schemas.microsoft.com/office/drawing/2014/main" id="{47981D16-1BFD-46FD-805B-CF5D096E3D65}"/>
                </a:ext>
              </a:extLst>
            </p:cNvPr>
            <p:cNvSpPr/>
            <p:nvPr/>
          </p:nvSpPr>
          <p:spPr>
            <a:xfrm>
              <a:off x="0" y="1942081"/>
              <a:ext cx="11073675" cy="954720"/>
            </a:xfrm>
            <a:prstGeom prst="roundRect">
              <a:avLst/>
            </a:prstGeom>
            <a:grp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9" name="Rounded Rectangle 4">
              <a:extLst>
                <a:ext uri="{FF2B5EF4-FFF2-40B4-BE49-F238E27FC236}">
                  <a16:creationId xmlns:a16="http://schemas.microsoft.com/office/drawing/2014/main" id="{6EE79F3E-DE0E-45D2-AA8E-4AA34014C37F}"/>
                </a:ext>
              </a:extLst>
            </p:cNvPr>
            <p:cNvSpPr/>
            <p:nvPr/>
          </p:nvSpPr>
          <p:spPr>
            <a:xfrm>
              <a:off x="46606" y="1988687"/>
              <a:ext cx="10980463" cy="861508"/>
            </a:xfrm>
            <a:prstGeom prst="rect">
              <a:avLst/>
            </a:prstGeom>
            <a:grpFill/>
          </p:spPr>
          <p:style>
            <a:lnRef idx="0">
              <a:scrgbClr r="0" g="0" b="0"/>
            </a:lnRef>
            <a:fillRef idx="0">
              <a:scrgbClr r="0" g="0" b="0"/>
            </a:fillRef>
            <a:effectRef idx="0">
              <a:scrgbClr r="0" g="0" b="0"/>
            </a:effectRef>
            <a:fontRef idx="minor">
              <a:schemeClr val="lt1"/>
            </a:fontRef>
          </p:style>
          <p:txBody>
            <a:bodyPr tIns="68580" bIns="68580" spcCol="1270" anchor="ctr"/>
            <a:lstStyle/>
            <a:p>
              <a:pPr algn="ctr" defTabSz="800100" fontAlgn="auto">
                <a:lnSpc>
                  <a:spcPct val="90000"/>
                </a:lnSpc>
                <a:spcAft>
                  <a:spcPct val="35000"/>
                </a:spcAft>
                <a:defRPr/>
              </a:pPr>
              <a:r>
                <a:rPr lang="en-GB" sz="1500" b="1" dirty="0">
                  <a:solidFill>
                    <a:srgbClr val="006299"/>
                  </a:solidFill>
                  <a:latin typeface="+mj-lt"/>
                </a:rPr>
                <a:t>“in the </a:t>
              </a:r>
              <a:br>
                <a:rPr lang="en-GB" sz="1500" b="1" dirty="0">
                  <a:solidFill>
                    <a:srgbClr val="006299"/>
                  </a:solidFill>
                  <a:latin typeface="+mj-lt"/>
                </a:rPr>
              </a:br>
              <a:r>
                <a:rPr lang="en-GB" sz="1500" b="1" dirty="0">
                  <a:solidFill>
                    <a:srgbClr val="006299"/>
                  </a:solidFill>
                  <a:latin typeface="+mj-lt"/>
                </a:rPr>
                <a:t>absence of”</a:t>
              </a:r>
            </a:p>
          </p:txBody>
        </p:sp>
      </p:grpSp>
      <p:grpSp>
        <p:nvGrpSpPr>
          <p:cNvPr id="20" name="Group 19">
            <a:extLst>
              <a:ext uri="{FF2B5EF4-FFF2-40B4-BE49-F238E27FC236}">
                <a16:creationId xmlns:a16="http://schemas.microsoft.com/office/drawing/2014/main" id="{0C8B2074-5B51-4007-A0FB-44DB4CF26399}"/>
              </a:ext>
            </a:extLst>
          </p:cNvPr>
          <p:cNvGrpSpPr/>
          <p:nvPr/>
        </p:nvGrpSpPr>
        <p:grpSpPr>
          <a:xfrm>
            <a:off x="4879776" y="4137469"/>
            <a:ext cx="1739184" cy="1040867"/>
            <a:chOff x="0" y="1942081"/>
            <a:chExt cx="11073675" cy="954720"/>
          </a:xfrm>
          <a:solidFill>
            <a:schemeClr val="tx1"/>
          </a:solidFill>
        </p:grpSpPr>
        <p:sp>
          <p:nvSpPr>
            <p:cNvPr id="21" name="Rounded Rectangle 20">
              <a:extLst>
                <a:ext uri="{FF2B5EF4-FFF2-40B4-BE49-F238E27FC236}">
                  <a16:creationId xmlns:a16="http://schemas.microsoft.com/office/drawing/2014/main" id="{2198EECB-02FF-4458-B6AB-56195669D083}"/>
                </a:ext>
              </a:extLst>
            </p:cNvPr>
            <p:cNvSpPr/>
            <p:nvPr/>
          </p:nvSpPr>
          <p:spPr>
            <a:xfrm>
              <a:off x="0" y="1942081"/>
              <a:ext cx="11073675" cy="954720"/>
            </a:xfrm>
            <a:prstGeom prst="roundRect">
              <a:avLst/>
            </a:prstGeom>
            <a:solidFill>
              <a:schemeClr val="bg2">
                <a:lumMod val="60000"/>
                <a:lumOff val="40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2" name="Rounded Rectangle 4">
              <a:extLst>
                <a:ext uri="{FF2B5EF4-FFF2-40B4-BE49-F238E27FC236}">
                  <a16:creationId xmlns:a16="http://schemas.microsoft.com/office/drawing/2014/main" id="{36CC6B6D-60E6-422A-8457-122987E3F425}"/>
                </a:ext>
              </a:extLst>
            </p:cNvPr>
            <p:cNvSpPr/>
            <p:nvPr/>
          </p:nvSpPr>
          <p:spPr>
            <a:xfrm>
              <a:off x="46606" y="1988687"/>
              <a:ext cx="10980463" cy="861508"/>
            </a:xfrm>
            <a:prstGeom prst="rect">
              <a:avLst/>
            </a:prstGeom>
            <a:noFill/>
          </p:spPr>
          <p:style>
            <a:lnRef idx="0">
              <a:scrgbClr r="0" g="0" b="0"/>
            </a:lnRef>
            <a:fillRef idx="0">
              <a:scrgbClr r="0" g="0" b="0"/>
            </a:fillRef>
            <a:effectRef idx="0">
              <a:scrgbClr r="0" g="0" b="0"/>
            </a:effectRef>
            <a:fontRef idx="minor">
              <a:schemeClr val="lt1"/>
            </a:fontRef>
          </p:style>
          <p:txBody>
            <a:bodyPr tIns="68580" bIns="68580" spcCol="1270" anchor="ctr"/>
            <a:lstStyle/>
            <a:p>
              <a:pPr algn="ctr" defTabSz="800100" fontAlgn="auto">
                <a:lnSpc>
                  <a:spcPct val="90000"/>
                </a:lnSpc>
                <a:spcAft>
                  <a:spcPct val="35000"/>
                </a:spcAft>
                <a:defRPr/>
              </a:pPr>
              <a:r>
                <a:rPr lang="en-GB" sz="1500" b="1" dirty="0">
                  <a:solidFill>
                    <a:srgbClr val="006299"/>
                  </a:solidFill>
                  <a:latin typeface="+mj-lt"/>
                </a:rPr>
                <a:t>“in place of </a:t>
              </a:r>
              <a:br>
                <a:rPr lang="en-GB" sz="1500" b="1" dirty="0">
                  <a:solidFill>
                    <a:srgbClr val="006299"/>
                  </a:solidFill>
                  <a:latin typeface="+mj-lt"/>
                </a:rPr>
              </a:br>
              <a:r>
                <a:rPr lang="en-GB" sz="1500" b="1" dirty="0">
                  <a:solidFill>
                    <a:srgbClr val="006299"/>
                  </a:solidFill>
                  <a:latin typeface="+mj-lt"/>
                </a:rPr>
                <a:t>or </a:t>
              </a:r>
              <a:br>
                <a:rPr lang="en-GB" sz="1500" b="1" dirty="0">
                  <a:solidFill>
                    <a:srgbClr val="006299"/>
                  </a:solidFill>
                  <a:latin typeface="+mj-lt"/>
                </a:rPr>
              </a:br>
              <a:r>
                <a:rPr lang="en-GB" sz="1500" b="1" dirty="0">
                  <a:solidFill>
                    <a:srgbClr val="006299"/>
                  </a:solidFill>
                  <a:latin typeface="+mj-lt"/>
                </a:rPr>
                <a:t>in the absence of”</a:t>
              </a:r>
            </a:p>
          </p:txBody>
        </p:sp>
      </p:grpSp>
      <p:sp>
        <p:nvSpPr>
          <p:cNvPr id="2" name="Up Arrow 1">
            <a:extLst>
              <a:ext uri="{FF2B5EF4-FFF2-40B4-BE49-F238E27FC236}">
                <a16:creationId xmlns:a16="http://schemas.microsoft.com/office/drawing/2014/main" id="{22EDE564-4C87-41F7-B077-AA61D64510C1}"/>
              </a:ext>
            </a:extLst>
          </p:cNvPr>
          <p:cNvSpPr/>
          <p:nvPr/>
        </p:nvSpPr>
        <p:spPr>
          <a:xfrm rot="5400000">
            <a:off x="4437460" y="1726406"/>
            <a:ext cx="652463" cy="3695700"/>
          </a:xfrm>
          <a:prstGeom prst="upArrow">
            <a:avLst>
              <a:gd name="adj1" fmla="val 71035"/>
              <a:gd name="adj2" fmla="val 5105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27" name="Group 26">
            <a:extLst>
              <a:ext uri="{FF2B5EF4-FFF2-40B4-BE49-F238E27FC236}">
                <a16:creationId xmlns:a16="http://schemas.microsoft.com/office/drawing/2014/main" id="{7B35DC92-C5E9-46B8-88CA-DB92ED00E8B4}"/>
              </a:ext>
            </a:extLst>
          </p:cNvPr>
          <p:cNvGrpSpPr/>
          <p:nvPr/>
        </p:nvGrpSpPr>
        <p:grpSpPr>
          <a:xfrm>
            <a:off x="6967854" y="2215806"/>
            <a:ext cx="1561338" cy="2067938"/>
            <a:chOff x="12588240" y="1600007"/>
            <a:chExt cx="3154680" cy="4178264"/>
          </a:xfrm>
          <a:solidFill>
            <a:schemeClr val="accent4">
              <a:lumMod val="75000"/>
            </a:schemeClr>
          </a:solidFill>
        </p:grpSpPr>
        <p:sp>
          <p:nvSpPr>
            <p:cNvPr id="28" name="Rectangle 27">
              <a:extLst>
                <a:ext uri="{FF2B5EF4-FFF2-40B4-BE49-F238E27FC236}">
                  <a16:creationId xmlns:a16="http://schemas.microsoft.com/office/drawing/2014/main" id="{5D507862-5749-4AD3-8F64-CB7AC7CBE4EB}"/>
                </a:ext>
              </a:extLst>
            </p:cNvPr>
            <p:cNvSpPr/>
            <p:nvPr/>
          </p:nvSpPr>
          <p:spPr>
            <a:xfrm>
              <a:off x="12588240" y="1600007"/>
              <a:ext cx="3154680" cy="4178264"/>
            </a:xfrm>
            <a:prstGeom prst="rect">
              <a:avLst/>
            </a:prstGeom>
            <a:grpFill/>
            <a:ln w="12700" cap="flat" cmpd="sng" algn="ctr">
              <a:noFill/>
              <a:prstDash val="solid"/>
              <a:miter lim="800000"/>
            </a:ln>
            <a:effectLst/>
          </p:spPr>
          <p:txBody>
            <a:bodyPr anchor="ctr"/>
            <a:lstStyle/>
            <a:p>
              <a:pPr algn="ctr" defTabSz="102394" fontAlgn="auto">
                <a:spcBef>
                  <a:spcPts val="0"/>
                </a:spcBef>
                <a:spcAft>
                  <a:spcPts val="0"/>
                </a:spcAft>
                <a:tabLst>
                  <a:tab pos="1949054" algn="l"/>
                </a:tabLst>
                <a:defRPr/>
              </a:pPr>
              <a:endParaRPr lang="en-GB" b="1" kern="0" dirty="0">
                <a:solidFill>
                  <a:srgbClr val="006299"/>
                </a:solidFill>
                <a:latin typeface="Calibri" panose="020F0502020204030204"/>
              </a:endParaRPr>
            </a:p>
          </p:txBody>
        </p:sp>
        <p:sp>
          <p:nvSpPr>
            <p:cNvPr id="29" name="Rectangle 28">
              <a:extLst>
                <a:ext uri="{FF2B5EF4-FFF2-40B4-BE49-F238E27FC236}">
                  <a16:creationId xmlns:a16="http://schemas.microsoft.com/office/drawing/2014/main" id="{03DD9F40-631A-4F3C-8277-49D8FA09EE5D}"/>
                </a:ext>
              </a:extLst>
            </p:cNvPr>
            <p:cNvSpPr/>
            <p:nvPr/>
          </p:nvSpPr>
          <p:spPr>
            <a:xfrm>
              <a:off x="12893040" y="1965863"/>
              <a:ext cx="2545080" cy="3446551"/>
            </a:xfrm>
            <a:prstGeom prst="rect">
              <a:avLst/>
            </a:prstGeom>
            <a:grpFill/>
            <a:ln w="19050" cap="flat" cmpd="sng" algn="ctr">
              <a:solidFill>
                <a:srgbClr val="006299"/>
              </a:solidFill>
              <a:prstDash val="solid"/>
              <a:miter lim="800000"/>
            </a:ln>
            <a:effectLst/>
          </p:spPr>
          <p:txBody>
            <a:bodyPr anchor="ctr"/>
            <a:lstStyle/>
            <a:p>
              <a:pPr algn="ctr" defTabSz="102394" fontAlgn="auto">
                <a:spcBef>
                  <a:spcPts val="0"/>
                </a:spcBef>
                <a:spcAft>
                  <a:spcPts val="0"/>
                </a:spcAft>
                <a:tabLst>
                  <a:tab pos="1949054" algn="l"/>
                </a:tabLst>
                <a:defRPr/>
              </a:pPr>
              <a:r>
                <a:rPr lang="en-US" b="1" dirty="0">
                  <a:solidFill>
                    <a:srgbClr val="006299"/>
                  </a:solidFill>
                  <a:latin typeface="Calibri" panose="020F0502020204030204"/>
                </a:rPr>
                <a:t>EXISTING </a:t>
              </a:r>
              <a:br>
                <a:rPr lang="en-US" b="1" dirty="0">
                  <a:solidFill>
                    <a:srgbClr val="006299"/>
                  </a:solidFill>
                  <a:latin typeface="Calibri" panose="020F0502020204030204"/>
                </a:rPr>
              </a:br>
              <a:r>
                <a:rPr lang="en-US" b="1" dirty="0">
                  <a:solidFill>
                    <a:srgbClr val="006299"/>
                  </a:solidFill>
                  <a:latin typeface="Calibri" panose="020F0502020204030204"/>
                </a:rPr>
                <a:t>TAX </a:t>
              </a:r>
            </a:p>
            <a:p>
              <a:pPr algn="ctr" defTabSz="102394" fontAlgn="auto">
                <a:spcBef>
                  <a:spcPts val="0"/>
                </a:spcBef>
                <a:spcAft>
                  <a:spcPts val="0"/>
                </a:spcAft>
                <a:tabLst>
                  <a:tab pos="1949054" algn="l"/>
                </a:tabLst>
                <a:defRPr/>
              </a:pPr>
              <a:r>
                <a:rPr lang="en-US" b="1" dirty="0">
                  <a:solidFill>
                    <a:srgbClr val="006299"/>
                  </a:solidFill>
                  <a:latin typeface="Calibri" panose="020F0502020204030204"/>
                </a:rPr>
                <a:t>AGREEMENT</a:t>
              </a:r>
              <a:endParaRPr lang="en-GB" b="1" dirty="0">
                <a:solidFill>
                  <a:srgbClr val="006299"/>
                </a:solidFill>
                <a:latin typeface="Calibri" panose="020F0502020204030204"/>
              </a:endParaRPr>
            </a:p>
          </p:txBody>
        </p:sp>
      </p:grpSp>
      <p:grpSp>
        <p:nvGrpSpPr>
          <p:cNvPr id="33" name="Group 32">
            <a:extLst>
              <a:ext uri="{FF2B5EF4-FFF2-40B4-BE49-F238E27FC236}">
                <a16:creationId xmlns:a16="http://schemas.microsoft.com/office/drawing/2014/main" id="{9CD6A2B6-1DC1-4975-9EBA-EB5C31132CCE}"/>
              </a:ext>
            </a:extLst>
          </p:cNvPr>
          <p:cNvGrpSpPr/>
          <p:nvPr/>
        </p:nvGrpSpPr>
        <p:grpSpPr>
          <a:xfrm>
            <a:off x="7082154" y="2330106"/>
            <a:ext cx="1561338" cy="2067938"/>
            <a:chOff x="12588240" y="1600007"/>
            <a:chExt cx="3154680" cy="4178264"/>
          </a:xfrm>
          <a:solidFill>
            <a:schemeClr val="accent4">
              <a:lumMod val="75000"/>
            </a:schemeClr>
          </a:solidFill>
        </p:grpSpPr>
        <p:sp>
          <p:nvSpPr>
            <p:cNvPr id="34" name="Rectangle 33">
              <a:extLst>
                <a:ext uri="{FF2B5EF4-FFF2-40B4-BE49-F238E27FC236}">
                  <a16:creationId xmlns:a16="http://schemas.microsoft.com/office/drawing/2014/main" id="{42221E11-C7EC-497B-9B75-A95DE0EDC9CA}"/>
                </a:ext>
              </a:extLst>
            </p:cNvPr>
            <p:cNvSpPr/>
            <p:nvPr/>
          </p:nvSpPr>
          <p:spPr>
            <a:xfrm>
              <a:off x="12588240" y="1600007"/>
              <a:ext cx="3154680" cy="4178264"/>
            </a:xfrm>
            <a:prstGeom prst="rect">
              <a:avLst/>
            </a:prstGeom>
            <a:grpFill/>
            <a:ln w="12700" cap="flat" cmpd="sng" algn="ctr">
              <a:noFill/>
              <a:prstDash val="solid"/>
              <a:miter lim="800000"/>
            </a:ln>
            <a:effectLst/>
          </p:spPr>
          <p:txBody>
            <a:bodyPr anchor="ctr"/>
            <a:lstStyle/>
            <a:p>
              <a:pPr algn="ctr" defTabSz="102394" fontAlgn="auto">
                <a:spcBef>
                  <a:spcPts val="0"/>
                </a:spcBef>
                <a:spcAft>
                  <a:spcPts val="0"/>
                </a:spcAft>
                <a:tabLst>
                  <a:tab pos="1949054" algn="l"/>
                </a:tabLst>
                <a:defRPr/>
              </a:pPr>
              <a:endParaRPr lang="en-GB" b="1" kern="0" dirty="0">
                <a:solidFill>
                  <a:srgbClr val="006299"/>
                </a:solidFill>
                <a:latin typeface="Calibri" panose="020F0502020204030204"/>
              </a:endParaRPr>
            </a:p>
          </p:txBody>
        </p:sp>
        <p:sp>
          <p:nvSpPr>
            <p:cNvPr id="35" name="Rectangle 34">
              <a:extLst>
                <a:ext uri="{FF2B5EF4-FFF2-40B4-BE49-F238E27FC236}">
                  <a16:creationId xmlns:a16="http://schemas.microsoft.com/office/drawing/2014/main" id="{109BEAFD-8C97-4973-A5FD-7B8ABC9B0A90}"/>
                </a:ext>
              </a:extLst>
            </p:cNvPr>
            <p:cNvSpPr/>
            <p:nvPr/>
          </p:nvSpPr>
          <p:spPr>
            <a:xfrm>
              <a:off x="12893040" y="1965863"/>
              <a:ext cx="2545080" cy="3446551"/>
            </a:xfrm>
            <a:prstGeom prst="rect">
              <a:avLst/>
            </a:prstGeom>
            <a:grpFill/>
            <a:ln w="19050" cap="flat" cmpd="sng" algn="ctr">
              <a:solidFill>
                <a:srgbClr val="006299"/>
              </a:solidFill>
              <a:prstDash val="solid"/>
              <a:miter lim="800000"/>
            </a:ln>
            <a:effectLst/>
          </p:spPr>
          <p:txBody>
            <a:bodyPr anchor="ctr"/>
            <a:lstStyle/>
            <a:p>
              <a:pPr algn="ctr" defTabSz="102394" fontAlgn="auto">
                <a:spcBef>
                  <a:spcPts val="0"/>
                </a:spcBef>
                <a:spcAft>
                  <a:spcPts val="0"/>
                </a:spcAft>
                <a:tabLst>
                  <a:tab pos="1949054" algn="l"/>
                </a:tabLst>
                <a:defRPr/>
              </a:pPr>
              <a:r>
                <a:rPr lang="en-US" b="1" dirty="0">
                  <a:solidFill>
                    <a:srgbClr val="006299"/>
                  </a:solidFill>
                  <a:latin typeface="Calibri" panose="020F0502020204030204"/>
                </a:rPr>
                <a:t>EXISTING </a:t>
              </a:r>
              <a:br>
                <a:rPr lang="en-US" b="1" dirty="0">
                  <a:solidFill>
                    <a:srgbClr val="006299"/>
                  </a:solidFill>
                  <a:latin typeface="Calibri" panose="020F0502020204030204"/>
                </a:rPr>
              </a:br>
              <a:r>
                <a:rPr lang="en-US" b="1" dirty="0">
                  <a:solidFill>
                    <a:srgbClr val="006299"/>
                  </a:solidFill>
                  <a:latin typeface="Calibri" panose="020F0502020204030204"/>
                </a:rPr>
                <a:t>TAX </a:t>
              </a:r>
            </a:p>
            <a:p>
              <a:pPr algn="ctr" defTabSz="102394" fontAlgn="auto">
                <a:spcBef>
                  <a:spcPts val="0"/>
                </a:spcBef>
                <a:spcAft>
                  <a:spcPts val="0"/>
                </a:spcAft>
                <a:tabLst>
                  <a:tab pos="1949054" algn="l"/>
                </a:tabLst>
                <a:defRPr/>
              </a:pPr>
              <a:r>
                <a:rPr lang="en-US" b="1" dirty="0">
                  <a:solidFill>
                    <a:srgbClr val="006299"/>
                  </a:solidFill>
                  <a:latin typeface="Calibri" panose="020F0502020204030204"/>
                </a:rPr>
                <a:t>AGREEMENT</a:t>
              </a:r>
              <a:endParaRPr lang="en-GB" b="1" dirty="0">
                <a:solidFill>
                  <a:srgbClr val="006299"/>
                </a:solidFill>
                <a:latin typeface="Calibri" panose="020F0502020204030204"/>
              </a:endParaRPr>
            </a:p>
          </p:txBody>
        </p:sp>
      </p:grpSp>
      <p:grpSp>
        <p:nvGrpSpPr>
          <p:cNvPr id="36" name="Group 35">
            <a:extLst>
              <a:ext uri="{FF2B5EF4-FFF2-40B4-BE49-F238E27FC236}">
                <a16:creationId xmlns:a16="http://schemas.microsoft.com/office/drawing/2014/main" id="{D827F88B-E229-4521-8DE6-C574194E43E4}"/>
              </a:ext>
            </a:extLst>
          </p:cNvPr>
          <p:cNvGrpSpPr/>
          <p:nvPr/>
        </p:nvGrpSpPr>
        <p:grpSpPr>
          <a:xfrm>
            <a:off x="7196454" y="2444406"/>
            <a:ext cx="1561338" cy="2067938"/>
            <a:chOff x="12588240" y="1600007"/>
            <a:chExt cx="3154680" cy="4178264"/>
          </a:xfrm>
          <a:solidFill>
            <a:schemeClr val="accent4">
              <a:lumMod val="75000"/>
            </a:schemeClr>
          </a:solidFill>
        </p:grpSpPr>
        <p:sp>
          <p:nvSpPr>
            <p:cNvPr id="37" name="Rectangle 36">
              <a:extLst>
                <a:ext uri="{FF2B5EF4-FFF2-40B4-BE49-F238E27FC236}">
                  <a16:creationId xmlns:a16="http://schemas.microsoft.com/office/drawing/2014/main" id="{40424FC4-2994-4AA4-A913-63DB683F7B11}"/>
                </a:ext>
              </a:extLst>
            </p:cNvPr>
            <p:cNvSpPr/>
            <p:nvPr/>
          </p:nvSpPr>
          <p:spPr>
            <a:xfrm>
              <a:off x="12588240" y="1600007"/>
              <a:ext cx="3154680" cy="4178264"/>
            </a:xfrm>
            <a:prstGeom prst="rect">
              <a:avLst/>
            </a:prstGeom>
            <a:grpFill/>
            <a:ln w="12700" cap="flat" cmpd="sng" algn="ctr">
              <a:noFill/>
              <a:prstDash val="solid"/>
              <a:miter lim="800000"/>
            </a:ln>
            <a:effectLst/>
          </p:spPr>
          <p:txBody>
            <a:bodyPr anchor="ctr"/>
            <a:lstStyle/>
            <a:p>
              <a:pPr algn="ctr" defTabSz="102394" fontAlgn="auto">
                <a:spcBef>
                  <a:spcPts val="0"/>
                </a:spcBef>
                <a:spcAft>
                  <a:spcPts val="0"/>
                </a:spcAft>
                <a:tabLst>
                  <a:tab pos="1949054" algn="l"/>
                </a:tabLst>
                <a:defRPr/>
              </a:pPr>
              <a:endParaRPr lang="en-GB" b="1" kern="0" dirty="0">
                <a:solidFill>
                  <a:srgbClr val="006299"/>
                </a:solidFill>
                <a:latin typeface="Calibri" panose="020F0502020204030204"/>
              </a:endParaRPr>
            </a:p>
          </p:txBody>
        </p:sp>
        <p:sp>
          <p:nvSpPr>
            <p:cNvPr id="38" name="Rectangle 37">
              <a:extLst>
                <a:ext uri="{FF2B5EF4-FFF2-40B4-BE49-F238E27FC236}">
                  <a16:creationId xmlns:a16="http://schemas.microsoft.com/office/drawing/2014/main" id="{29AF7F24-6018-4144-80B3-ECFC344EB869}"/>
                </a:ext>
              </a:extLst>
            </p:cNvPr>
            <p:cNvSpPr/>
            <p:nvPr/>
          </p:nvSpPr>
          <p:spPr>
            <a:xfrm>
              <a:off x="12893040" y="1965863"/>
              <a:ext cx="2545080" cy="3446551"/>
            </a:xfrm>
            <a:prstGeom prst="rect">
              <a:avLst/>
            </a:prstGeom>
            <a:grpFill/>
            <a:ln w="19050" cap="flat" cmpd="sng" algn="ctr">
              <a:solidFill>
                <a:srgbClr val="006299"/>
              </a:solidFill>
              <a:prstDash val="solid"/>
              <a:miter lim="800000"/>
            </a:ln>
            <a:effectLst/>
          </p:spPr>
          <p:txBody>
            <a:bodyPr anchor="ctr"/>
            <a:lstStyle/>
            <a:p>
              <a:pPr algn="ctr" defTabSz="102394" fontAlgn="auto">
                <a:spcBef>
                  <a:spcPts val="0"/>
                </a:spcBef>
                <a:spcAft>
                  <a:spcPts val="0"/>
                </a:spcAft>
                <a:tabLst>
                  <a:tab pos="1949054" algn="l"/>
                </a:tabLst>
                <a:defRPr/>
              </a:pPr>
              <a:r>
                <a:rPr lang="en-US" b="1" dirty="0">
                  <a:solidFill>
                    <a:srgbClr val="006299"/>
                  </a:solidFill>
                  <a:latin typeface="Calibri" panose="020F0502020204030204"/>
                </a:rPr>
                <a:t>EXISTING </a:t>
              </a:r>
              <a:br>
                <a:rPr lang="en-US" b="1" dirty="0">
                  <a:solidFill>
                    <a:srgbClr val="006299"/>
                  </a:solidFill>
                  <a:latin typeface="Calibri" panose="020F0502020204030204"/>
                </a:rPr>
              </a:br>
              <a:r>
                <a:rPr lang="en-US" b="1" dirty="0">
                  <a:solidFill>
                    <a:srgbClr val="006299"/>
                  </a:solidFill>
                  <a:latin typeface="Calibri" panose="020F0502020204030204"/>
                </a:rPr>
                <a:t>TAX </a:t>
              </a:r>
            </a:p>
            <a:p>
              <a:pPr algn="ctr" defTabSz="102394" fontAlgn="auto">
                <a:spcBef>
                  <a:spcPts val="0"/>
                </a:spcBef>
                <a:spcAft>
                  <a:spcPts val="0"/>
                </a:spcAft>
                <a:tabLst>
                  <a:tab pos="1949054" algn="l"/>
                </a:tabLst>
                <a:defRPr/>
              </a:pPr>
              <a:r>
                <a:rPr lang="en-US" b="1" dirty="0">
                  <a:solidFill>
                    <a:srgbClr val="006299"/>
                  </a:solidFill>
                  <a:latin typeface="Calibri" panose="020F0502020204030204"/>
                </a:rPr>
                <a:t>AGREEMENT</a:t>
              </a:r>
              <a:endParaRPr lang="en-GB" b="1" dirty="0">
                <a:solidFill>
                  <a:srgbClr val="006299"/>
                </a:solidFill>
                <a:latin typeface="Calibri" panose="020F0502020204030204"/>
              </a:endParaRPr>
            </a:p>
          </p:txBody>
        </p:sp>
      </p:grpSp>
      <p:grpSp>
        <p:nvGrpSpPr>
          <p:cNvPr id="39" name="Group 38">
            <a:extLst>
              <a:ext uri="{FF2B5EF4-FFF2-40B4-BE49-F238E27FC236}">
                <a16:creationId xmlns:a16="http://schemas.microsoft.com/office/drawing/2014/main" id="{1053F920-0F9C-4DEB-AB09-B06DCAAE47D1}"/>
              </a:ext>
            </a:extLst>
          </p:cNvPr>
          <p:cNvGrpSpPr/>
          <p:nvPr/>
        </p:nvGrpSpPr>
        <p:grpSpPr>
          <a:xfrm>
            <a:off x="7310754" y="2558706"/>
            <a:ext cx="1561338" cy="2067938"/>
            <a:chOff x="12588240" y="1600007"/>
            <a:chExt cx="3154680" cy="4178264"/>
          </a:xfrm>
          <a:solidFill>
            <a:schemeClr val="accent4">
              <a:lumMod val="75000"/>
            </a:schemeClr>
          </a:solidFill>
        </p:grpSpPr>
        <p:sp>
          <p:nvSpPr>
            <p:cNvPr id="40" name="Rectangle 39">
              <a:extLst>
                <a:ext uri="{FF2B5EF4-FFF2-40B4-BE49-F238E27FC236}">
                  <a16:creationId xmlns:a16="http://schemas.microsoft.com/office/drawing/2014/main" id="{E167754B-901E-4E26-961B-9B0E469B0839}"/>
                </a:ext>
              </a:extLst>
            </p:cNvPr>
            <p:cNvSpPr/>
            <p:nvPr/>
          </p:nvSpPr>
          <p:spPr>
            <a:xfrm>
              <a:off x="12588240" y="1600007"/>
              <a:ext cx="3154680" cy="4178264"/>
            </a:xfrm>
            <a:prstGeom prst="rect">
              <a:avLst/>
            </a:prstGeom>
            <a:grpFill/>
            <a:ln w="12700" cap="flat" cmpd="sng" algn="ctr">
              <a:noFill/>
              <a:prstDash val="solid"/>
              <a:miter lim="800000"/>
            </a:ln>
            <a:effectLst/>
          </p:spPr>
          <p:txBody>
            <a:bodyPr anchor="ctr"/>
            <a:lstStyle/>
            <a:p>
              <a:pPr algn="ctr" defTabSz="102394" fontAlgn="auto">
                <a:spcBef>
                  <a:spcPts val="0"/>
                </a:spcBef>
                <a:spcAft>
                  <a:spcPts val="0"/>
                </a:spcAft>
                <a:tabLst>
                  <a:tab pos="1949054" algn="l"/>
                </a:tabLst>
                <a:defRPr/>
              </a:pPr>
              <a:endParaRPr lang="en-GB" b="1" kern="0" dirty="0">
                <a:solidFill>
                  <a:srgbClr val="006299"/>
                </a:solidFill>
                <a:latin typeface="Calibri" panose="020F0502020204030204"/>
              </a:endParaRPr>
            </a:p>
          </p:txBody>
        </p:sp>
        <p:sp>
          <p:nvSpPr>
            <p:cNvPr id="41" name="Rectangle 40">
              <a:extLst>
                <a:ext uri="{FF2B5EF4-FFF2-40B4-BE49-F238E27FC236}">
                  <a16:creationId xmlns:a16="http://schemas.microsoft.com/office/drawing/2014/main" id="{81A85361-3912-4E07-8632-837DDB5058D2}"/>
                </a:ext>
              </a:extLst>
            </p:cNvPr>
            <p:cNvSpPr/>
            <p:nvPr/>
          </p:nvSpPr>
          <p:spPr>
            <a:xfrm>
              <a:off x="12893040" y="1965863"/>
              <a:ext cx="2545080" cy="3446551"/>
            </a:xfrm>
            <a:prstGeom prst="rect">
              <a:avLst/>
            </a:prstGeom>
            <a:grpFill/>
            <a:ln w="19050" cap="flat" cmpd="sng" algn="ctr">
              <a:solidFill>
                <a:srgbClr val="006299"/>
              </a:solidFill>
              <a:prstDash val="solid"/>
              <a:miter lim="800000"/>
            </a:ln>
            <a:effectLst/>
          </p:spPr>
          <p:txBody>
            <a:bodyPr anchor="ctr"/>
            <a:lstStyle/>
            <a:p>
              <a:pPr algn="ctr" defTabSz="102394" fontAlgn="auto">
                <a:spcBef>
                  <a:spcPts val="0"/>
                </a:spcBef>
                <a:spcAft>
                  <a:spcPts val="0"/>
                </a:spcAft>
                <a:tabLst>
                  <a:tab pos="1949054" algn="l"/>
                </a:tabLst>
                <a:defRPr/>
              </a:pPr>
              <a:r>
                <a:rPr lang="en-US" b="1" dirty="0">
                  <a:solidFill>
                    <a:srgbClr val="006299"/>
                  </a:solidFill>
                  <a:latin typeface="Calibri" panose="020F0502020204030204"/>
                </a:rPr>
                <a:t>EXISTING </a:t>
              </a:r>
              <a:br>
                <a:rPr lang="en-US" b="1" dirty="0">
                  <a:solidFill>
                    <a:srgbClr val="006299"/>
                  </a:solidFill>
                  <a:latin typeface="Calibri" panose="020F0502020204030204"/>
                </a:rPr>
              </a:br>
              <a:r>
                <a:rPr lang="en-US" b="1" dirty="0">
                  <a:solidFill>
                    <a:srgbClr val="006299"/>
                  </a:solidFill>
                  <a:latin typeface="Calibri" panose="020F0502020204030204"/>
                </a:rPr>
                <a:t>TAX </a:t>
              </a:r>
            </a:p>
            <a:p>
              <a:pPr algn="ctr" defTabSz="102394" fontAlgn="auto">
                <a:spcBef>
                  <a:spcPts val="0"/>
                </a:spcBef>
                <a:spcAft>
                  <a:spcPts val="0"/>
                </a:spcAft>
                <a:tabLst>
                  <a:tab pos="1949054" algn="l"/>
                </a:tabLst>
                <a:defRPr/>
              </a:pPr>
              <a:r>
                <a:rPr lang="en-US" b="1" dirty="0">
                  <a:solidFill>
                    <a:srgbClr val="006299"/>
                  </a:solidFill>
                  <a:latin typeface="Calibri" panose="020F0502020204030204"/>
                </a:rPr>
                <a:t>AGREEMENT</a:t>
              </a:r>
              <a:endParaRPr lang="en-GB" b="1" dirty="0">
                <a:solidFill>
                  <a:srgbClr val="006299"/>
                </a:solidFill>
                <a:latin typeface="Calibri" panose="020F0502020204030204"/>
              </a:endParaRPr>
            </a:p>
          </p:txBody>
        </p:sp>
      </p:grpSp>
      <p:grpSp>
        <p:nvGrpSpPr>
          <p:cNvPr id="42" name="Group 41">
            <a:extLst>
              <a:ext uri="{FF2B5EF4-FFF2-40B4-BE49-F238E27FC236}">
                <a16:creationId xmlns:a16="http://schemas.microsoft.com/office/drawing/2014/main" id="{F843D761-162D-42D7-8BA1-221CB48B81D3}"/>
              </a:ext>
            </a:extLst>
          </p:cNvPr>
          <p:cNvGrpSpPr/>
          <p:nvPr/>
        </p:nvGrpSpPr>
        <p:grpSpPr>
          <a:xfrm>
            <a:off x="7425054" y="2673006"/>
            <a:ext cx="1561338" cy="2067938"/>
            <a:chOff x="12588240" y="1600007"/>
            <a:chExt cx="3154680" cy="4178264"/>
          </a:xfrm>
          <a:solidFill>
            <a:schemeClr val="accent4">
              <a:lumMod val="75000"/>
            </a:schemeClr>
          </a:solidFill>
        </p:grpSpPr>
        <p:sp>
          <p:nvSpPr>
            <p:cNvPr id="43" name="Rectangle 42">
              <a:extLst>
                <a:ext uri="{FF2B5EF4-FFF2-40B4-BE49-F238E27FC236}">
                  <a16:creationId xmlns:a16="http://schemas.microsoft.com/office/drawing/2014/main" id="{11FC337A-AD34-4EC2-AA55-DA4C6AD67B2C}"/>
                </a:ext>
              </a:extLst>
            </p:cNvPr>
            <p:cNvSpPr/>
            <p:nvPr/>
          </p:nvSpPr>
          <p:spPr>
            <a:xfrm>
              <a:off x="12588240" y="1600007"/>
              <a:ext cx="3154680" cy="4178264"/>
            </a:xfrm>
            <a:prstGeom prst="rect">
              <a:avLst/>
            </a:prstGeom>
            <a:grpFill/>
            <a:ln w="12700" cap="flat" cmpd="sng" algn="ctr">
              <a:noFill/>
              <a:prstDash val="solid"/>
              <a:miter lim="800000"/>
            </a:ln>
            <a:effectLst/>
          </p:spPr>
          <p:txBody>
            <a:bodyPr anchor="ctr"/>
            <a:lstStyle/>
            <a:p>
              <a:pPr algn="ctr" defTabSz="102394" fontAlgn="auto">
                <a:spcBef>
                  <a:spcPts val="0"/>
                </a:spcBef>
                <a:spcAft>
                  <a:spcPts val="0"/>
                </a:spcAft>
                <a:tabLst>
                  <a:tab pos="1949054" algn="l"/>
                </a:tabLst>
                <a:defRPr/>
              </a:pPr>
              <a:endParaRPr lang="en-GB" b="1" kern="0" dirty="0">
                <a:solidFill>
                  <a:srgbClr val="006299"/>
                </a:solidFill>
                <a:latin typeface="Calibri" panose="020F0502020204030204"/>
              </a:endParaRPr>
            </a:p>
          </p:txBody>
        </p:sp>
        <p:sp>
          <p:nvSpPr>
            <p:cNvPr id="44" name="Rectangle 43">
              <a:extLst>
                <a:ext uri="{FF2B5EF4-FFF2-40B4-BE49-F238E27FC236}">
                  <a16:creationId xmlns:a16="http://schemas.microsoft.com/office/drawing/2014/main" id="{591D791D-1414-49A4-8B33-16A2A100216F}"/>
                </a:ext>
              </a:extLst>
            </p:cNvPr>
            <p:cNvSpPr/>
            <p:nvPr/>
          </p:nvSpPr>
          <p:spPr>
            <a:xfrm>
              <a:off x="12893040" y="1965863"/>
              <a:ext cx="2545080" cy="3446551"/>
            </a:xfrm>
            <a:prstGeom prst="rect">
              <a:avLst/>
            </a:prstGeom>
            <a:grpFill/>
            <a:ln w="19050" cap="flat" cmpd="sng" algn="ctr">
              <a:solidFill>
                <a:srgbClr val="006299"/>
              </a:solidFill>
              <a:prstDash val="solid"/>
              <a:miter lim="800000"/>
            </a:ln>
            <a:effectLst/>
          </p:spPr>
          <p:txBody>
            <a:bodyPr anchor="ctr"/>
            <a:lstStyle/>
            <a:p>
              <a:pPr algn="ctr" defTabSz="102394" fontAlgn="auto">
                <a:spcBef>
                  <a:spcPts val="0"/>
                </a:spcBef>
                <a:spcAft>
                  <a:spcPts val="0"/>
                </a:spcAft>
                <a:tabLst>
                  <a:tab pos="1949054" algn="l"/>
                </a:tabLst>
                <a:defRPr/>
              </a:pPr>
              <a:r>
                <a:rPr lang="en-US" b="1" dirty="0">
                  <a:solidFill>
                    <a:srgbClr val="006299"/>
                  </a:solidFill>
                  <a:latin typeface="Calibri" panose="020F0502020204030204"/>
                </a:rPr>
                <a:t>EXISTING </a:t>
              </a:r>
              <a:br>
                <a:rPr lang="en-US" b="1" dirty="0">
                  <a:solidFill>
                    <a:srgbClr val="006299"/>
                  </a:solidFill>
                  <a:latin typeface="Calibri" panose="020F0502020204030204"/>
                </a:rPr>
              </a:br>
              <a:r>
                <a:rPr lang="en-US" b="1" dirty="0">
                  <a:solidFill>
                    <a:srgbClr val="006299"/>
                  </a:solidFill>
                  <a:latin typeface="Calibri" panose="020F0502020204030204"/>
                </a:rPr>
                <a:t>TAX </a:t>
              </a:r>
            </a:p>
            <a:p>
              <a:pPr algn="ctr" defTabSz="102394" fontAlgn="auto">
                <a:spcBef>
                  <a:spcPts val="0"/>
                </a:spcBef>
                <a:spcAft>
                  <a:spcPts val="0"/>
                </a:spcAft>
                <a:tabLst>
                  <a:tab pos="1949054" algn="l"/>
                </a:tabLst>
                <a:defRPr/>
              </a:pPr>
              <a:r>
                <a:rPr lang="en-US" b="1" dirty="0">
                  <a:solidFill>
                    <a:srgbClr val="006299"/>
                  </a:solidFill>
                  <a:latin typeface="Calibri" panose="020F0502020204030204"/>
                </a:rPr>
                <a:t>AGREEMENT</a:t>
              </a:r>
              <a:endParaRPr lang="en-GB" b="1" dirty="0">
                <a:solidFill>
                  <a:srgbClr val="006299"/>
                </a:solidFill>
                <a:latin typeface="Calibri" panose="020F0502020204030204"/>
              </a:endParaRPr>
            </a:p>
          </p:txBody>
        </p:sp>
      </p:grpSp>
      <p:grpSp>
        <p:nvGrpSpPr>
          <p:cNvPr id="48" name="Group 47">
            <a:extLst>
              <a:ext uri="{FF2B5EF4-FFF2-40B4-BE49-F238E27FC236}">
                <a16:creationId xmlns:a16="http://schemas.microsoft.com/office/drawing/2014/main" id="{787C060F-CF1C-48A6-A8D6-F3008F607DD8}"/>
              </a:ext>
            </a:extLst>
          </p:cNvPr>
          <p:cNvGrpSpPr/>
          <p:nvPr/>
        </p:nvGrpSpPr>
        <p:grpSpPr>
          <a:xfrm>
            <a:off x="144607" y="1982633"/>
            <a:ext cx="2366010" cy="3133698"/>
            <a:chOff x="12588240" y="1600007"/>
            <a:chExt cx="3154680" cy="4178264"/>
          </a:xfrm>
          <a:solidFill>
            <a:srgbClr val="00B0F0"/>
          </a:solidFill>
        </p:grpSpPr>
        <p:sp>
          <p:nvSpPr>
            <p:cNvPr id="49" name="Rectangle 48">
              <a:extLst>
                <a:ext uri="{FF2B5EF4-FFF2-40B4-BE49-F238E27FC236}">
                  <a16:creationId xmlns:a16="http://schemas.microsoft.com/office/drawing/2014/main" id="{EBE69F19-A597-4079-8C5F-557243C555AC}"/>
                </a:ext>
              </a:extLst>
            </p:cNvPr>
            <p:cNvSpPr/>
            <p:nvPr/>
          </p:nvSpPr>
          <p:spPr>
            <a:xfrm>
              <a:off x="12588240" y="1600007"/>
              <a:ext cx="3154680" cy="4178264"/>
            </a:xfrm>
            <a:prstGeom prst="rect">
              <a:avLst/>
            </a:prstGeom>
            <a:grpFill/>
            <a:ln w="12700" cap="flat" cmpd="sng" algn="ctr">
              <a:noFill/>
              <a:prstDash val="solid"/>
              <a:miter lim="800000"/>
            </a:ln>
            <a:effectLst/>
          </p:spPr>
          <p:txBody>
            <a:bodyPr anchor="ctr"/>
            <a:lstStyle/>
            <a:p>
              <a:pPr algn="ctr" defTabSz="102394" fontAlgn="auto">
                <a:spcBef>
                  <a:spcPts val="0"/>
                </a:spcBef>
                <a:spcAft>
                  <a:spcPts val="0"/>
                </a:spcAft>
                <a:tabLst>
                  <a:tab pos="1949054" algn="l"/>
                </a:tabLst>
                <a:defRPr/>
              </a:pPr>
              <a:endParaRPr lang="en-GB" b="1" kern="0" dirty="0">
                <a:solidFill>
                  <a:srgbClr val="006299"/>
                </a:solidFill>
                <a:latin typeface="Calibri" panose="020F0502020204030204"/>
              </a:endParaRPr>
            </a:p>
          </p:txBody>
        </p:sp>
        <p:sp>
          <p:nvSpPr>
            <p:cNvPr id="50" name="Rectangle 49">
              <a:extLst>
                <a:ext uri="{FF2B5EF4-FFF2-40B4-BE49-F238E27FC236}">
                  <a16:creationId xmlns:a16="http://schemas.microsoft.com/office/drawing/2014/main" id="{FD62FF8D-DBF5-4FC2-AA46-815BA9509522}"/>
                </a:ext>
              </a:extLst>
            </p:cNvPr>
            <p:cNvSpPr/>
            <p:nvPr/>
          </p:nvSpPr>
          <p:spPr>
            <a:xfrm>
              <a:off x="12893040" y="1965863"/>
              <a:ext cx="2545080" cy="3446551"/>
            </a:xfrm>
            <a:prstGeom prst="rect">
              <a:avLst/>
            </a:prstGeom>
            <a:grpFill/>
            <a:ln w="19050" cap="flat" cmpd="sng" algn="ctr">
              <a:solidFill>
                <a:srgbClr val="006299"/>
              </a:solidFill>
              <a:prstDash val="solid"/>
              <a:miter lim="800000"/>
            </a:ln>
            <a:effectLst/>
          </p:spPr>
          <p:txBody>
            <a:bodyPr anchor="ctr"/>
            <a:lstStyle/>
            <a:p>
              <a:pPr algn="ctr" defTabSz="102394" fontAlgn="auto">
                <a:spcBef>
                  <a:spcPts val="0"/>
                </a:spcBef>
                <a:spcAft>
                  <a:spcPts val="0"/>
                </a:spcAft>
                <a:tabLst>
                  <a:tab pos="1949054" algn="l"/>
                </a:tabLst>
                <a:defRPr/>
              </a:pPr>
              <a:r>
                <a:rPr lang="en-US" b="1" dirty="0">
                  <a:solidFill>
                    <a:schemeClr val="bg1"/>
                  </a:solidFill>
                  <a:latin typeface="Calibri" panose="020F0502020204030204"/>
                </a:rPr>
                <a:t>MULTILATERAL CONVENTION TO IMPLEMENT TAX TREATY RELATED MEASURES TO PREVENT BASE EROSION AND PROFIT SHIFTING</a:t>
              </a:r>
              <a:endParaRPr lang="en-GB" b="1" dirty="0">
                <a:solidFill>
                  <a:schemeClr val="bg1"/>
                </a:solidFill>
                <a:latin typeface="Calibri" panose="020F0502020204030204"/>
              </a:endParaRPr>
            </a:p>
          </p:txBody>
        </p:sp>
      </p:grpSp>
    </p:spTree>
    <p:extLst>
      <p:ext uri="{BB962C8B-B14F-4D97-AF65-F5344CB8AC3E}">
        <p14:creationId xmlns:p14="http://schemas.microsoft.com/office/powerpoint/2010/main" val="101290298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B809EA-1AA1-4EB9-BC0F-DBB09D5F17D8}"/>
              </a:ext>
            </a:extLst>
          </p:cNvPr>
          <p:cNvSpPr>
            <a:spLocks noGrp="1"/>
          </p:cNvSpPr>
          <p:nvPr>
            <p:ph idx="1"/>
          </p:nvPr>
        </p:nvSpPr>
        <p:spPr/>
        <p:txBody>
          <a:bodyPr/>
          <a:lstStyle/>
          <a:p>
            <a:r>
              <a:rPr lang="en-GB" sz="2200" dirty="0"/>
              <a:t>MLI is a multilateral treaty which modifies more than 3,000 bilateral treaties</a:t>
            </a:r>
          </a:p>
          <a:p>
            <a:r>
              <a:rPr lang="en-GB" sz="2200" dirty="0"/>
              <a:t>One collective negotiation </a:t>
            </a:r>
          </a:p>
          <a:p>
            <a:r>
              <a:rPr lang="en-GB" sz="2200" dirty="0"/>
              <a:t>Only one signature and one ratification </a:t>
            </a:r>
          </a:p>
          <a:p>
            <a:r>
              <a:rPr lang="en-GB" sz="2200" dirty="0"/>
              <a:t>MLI modifies rather than amend the treaties by amending protocol</a:t>
            </a:r>
          </a:p>
          <a:p>
            <a:r>
              <a:rPr lang="en-GB" sz="2200" dirty="0"/>
              <a:t>Applied alongside existing bilateral treaties</a:t>
            </a:r>
          </a:p>
          <a:p>
            <a:r>
              <a:rPr lang="en-GB" sz="2200" dirty="0"/>
              <a:t>Jurisdictions have consented to modify their rights and obligations under the bilateral treaties</a:t>
            </a:r>
          </a:p>
          <a:p>
            <a:r>
              <a:rPr lang="en-GB" sz="2200" dirty="0"/>
              <a:t>Consent at the later in time prevails </a:t>
            </a:r>
          </a:p>
          <a:p>
            <a:r>
              <a:rPr lang="en-GB" sz="2200" dirty="0"/>
              <a:t>Bilateral treaties can be subsequently modified </a:t>
            </a:r>
          </a:p>
          <a:p>
            <a:r>
              <a:rPr lang="en-GB" sz="2200" dirty="0"/>
              <a:t>Evolution of mutual consent </a:t>
            </a:r>
          </a:p>
        </p:txBody>
      </p:sp>
      <p:sp>
        <p:nvSpPr>
          <p:cNvPr id="3" name="Title 2">
            <a:extLst>
              <a:ext uri="{FF2B5EF4-FFF2-40B4-BE49-F238E27FC236}">
                <a16:creationId xmlns:a16="http://schemas.microsoft.com/office/drawing/2014/main" id="{5C9D5955-2A95-4097-9032-9EAE181E33CB}"/>
              </a:ext>
            </a:extLst>
          </p:cNvPr>
          <p:cNvSpPr>
            <a:spLocks noGrp="1"/>
          </p:cNvSpPr>
          <p:nvPr>
            <p:ph type="title"/>
          </p:nvPr>
        </p:nvSpPr>
        <p:spPr/>
        <p:txBody>
          <a:bodyPr>
            <a:normAutofit/>
          </a:bodyPr>
          <a:lstStyle/>
          <a:p>
            <a:r>
              <a:rPr lang="en-IN" dirty="0"/>
              <a:t>MLI….............. the basics</a:t>
            </a:r>
            <a:endParaRPr lang="en-GB" dirty="0"/>
          </a:p>
        </p:txBody>
      </p:sp>
    </p:spTree>
    <p:extLst>
      <p:ext uri="{BB962C8B-B14F-4D97-AF65-F5344CB8AC3E}">
        <p14:creationId xmlns:p14="http://schemas.microsoft.com/office/powerpoint/2010/main" val="1398434230"/>
      </p:ext>
    </p:extLst>
  </p:cSld>
  <p:clrMapOvr>
    <a:masterClrMapping/>
  </p:clrMapOvr>
  <p:transition spd="slow">
    <p:random/>
    <p:sndAc>
      <p:stSnd>
        <p:snd r:embed="rId2" name="Camera"/>
      </p:stSnd>
    </p:sndAc>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3D1B62-B409-48F0-92EA-7C48E5EE2592}"/>
              </a:ext>
            </a:extLst>
          </p:cNvPr>
          <p:cNvSpPr>
            <a:spLocks noGrp="1"/>
          </p:cNvSpPr>
          <p:nvPr>
            <p:ph idx="1"/>
          </p:nvPr>
        </p:nvSpPr>
        <p:spPr/>
        <p:txBody>
          <a:bodyPr/>
          <a:lstStyle/>
          <a:p>
            <a:r>
              <a:rPr lang="en-GB" sz="2000" dirty="0"/>
              <a:t>Covered Tax Agreements </a:t>
            </a:r>
          </a:p>
          <a:p>
            <a:r>
              <a:rPr lang="en-GB" sz="2000" dirty="0"/>
              <a:t>India has notified all its DTAAs as CTA</a:t>
            </a:r>
          </a:p>
          <a:p>
            <a:r>
              <a:rPr lang="en-GB" sz="2000" dirty="0"/>
              <a:t>Some of India’s treaty partners have not signed the MLI </a:t>
            </a:r>
          </a:p>
          <a:p>
            <a:r>
              <a:rPr lang="en-GB" sz="2000" dirty="0"/>
              <a:t>These agreements would not be modified </a:t>
            </a:r>
          </a:p>
          <a:p>
            <a:r>
              <a:rPr lang="en-GB" sz="2000" dirty="0"/>
              <a:t>Some of India’s treaty partners have not included India as CTAs  </a:t>
            </a:r>
          </a:p>
          <a:p>
            <a:r>
              <a:rPr lang="en-GB" sz="2000" dirty="0"/>
              <a:t>These agreements would not be modified </a:t>
            </a:r>
          </a:p>
          <a:p>
            <a:r>
              <a:rPr lang="en-GB" sz="2000" dirty="0"/>
              <a:t>Mauritius, Germany </a:t>
            </a:r>
          </a:p>
          <a:p>
            <a:r>
              <a:rPr lang="en-GB" sz="2000" dirty="0"/>
              <a:t>During Peer Review may be examined the reasons – treaty recently negotiated or under renegotiation to include BEPS outcome </a:t>
            </a:r>
          </a:p>
          <a:p>
            <a:endParaRPr lang="en-GB" dirty="0"/>
          </a:p>
          <a:p>
            <a:endParaRPr lang="en-GB" dirty="0"/>
          </a:p>
        </p:txBody>
      </p:sp>
      <p:sp>
        <p:nvSpPr>
          <p:cNvPr id="3" name="Title 2">
            <a:extLst>
              <a:ext uri="{FF2B5EF4-FFF2-40B4-BE49-F238E27FC236}">
                <a16:creationId xmlns:a16="http://schemas.microsoft.com/office/drawing/2014/main" id="{B329EE72-7DAE-449B-84AD-A07FF3F2156E}"/>
              </a:ext>
            </a:extLst>
          </p:cNvPr>
          <p:cNvSpPr>
            <a:spLocks noGrp="1"/>
          </p:cNvSpPr>
          <p:nvPr>
            <p:ph type="title"/>
          </p:nvPr>
        </p:nvSpPr>
        <p:spPr/>
        <p:txBody>
          <a:bodyPr/>
          <a:lstStyle/>
          <a:p>
            <a:r>
              <a:rPr lang="en-GB" dirty="0"/>
              <a:t>MLI….............. the basics</a:t>
            </a:r>
          </a:p>
        </p:txBody>
      </p:sp>
    </p:spTree>
    <p:extLst>
      <p:ext uri="{BB962C8B-B14F-4D97-AF65-F5344CB8AC3E}">
        <p14:creationId xmlns:p14="http://schemas.microsoft.com/office/powerpoint/2010/main" val="471871715"/>
      </p:ext>
    </p:extLst>
  </p:cSld>
  <p:clrMapOvr>
    <a:masterClrMapping/>
  </p:clrMapOvr>
  <p:transition spd="slow">
    <p:random/>
    <p:sndAc>
      <p:stSnd>
        <p:snd r:embed="rId2" name="Camera"/>
      </p:stSnd>
    </p:sndAc>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805309-2A36-4F32-976B-C76C9971D0BB}"/>
              </a:ext>
            </a:extLst>
          </p:cNvPr>
          <p:cNvSpPr>
            <a:spLocks noGrp="1"/>
          </p:cNvSpPr>
          <p:nvPr>
            <p:ph idx="1"/>
          </p:nvPr>
        </p:nvSpPr>
        <p:spPr/>
        <p:txBody>
          <a:bodyPr/>
          <a:lstStyle/>
          <a:p>
            <a:r>
              <a:rPr lang="en-GB" dirty="0"/>
              <a:t>Reservations </a:t>
            </a:r>
          </a:p>
          <a:p>
            <a:endParaRPr lang="en-GB" sz="2200" dirty="0"/>
          </a:p>
          <a:p>
            <a:pPr algn="just"/>
            <a:r>
              <a:rPr lang="en-GB" sz="2200" dirty="0"/>
              <a:t>In many cases, India has put reservations on application of certain provisions of MLI which are not minimum standards – those provisions would not be applicable. Taxation of transparent entities.. Even though this is being handled on case by case basis such as in Indo UK tax treaty</a:t>
            </a:r>
          </a:p>
          <a:p>
            <a:pPr algn="just"/>
            <a:endParaRPr lang="en-GB" sz="2200" dirty="0"/>
          </a:p>
          <a:p>
            <a:pPr algn="just"/>
            <a:r>
              <a:rPr lang="en-GB" sz="2200" dirty="0"/>
              <a:t>In many cases, India’s treaty partners have put reservations on application of certain provisions of MLI which are not minimum standards – those provisions would not be applicable </a:t>
            </a:r>
          </a:p>
          <a:p>
            <a:endParaRPr lang="en-GB" dirty="0"/>
          </a:p>
        </p:txBody>
      </p:sp>
      <p:sp>
        <p:nvSpPr>
          <p:cNvPr id="3" name="Title 2">
            <a:extLst>
              <a:ext uri="{FF2B5EF4-FFF2-40B4-BE49-F238E27FC236}">
                <a16:creationId xmlns:a16="http://schemas.microsoft.com/office/drawing/2014/main" id="{8379DF11-0747-4529-962B-010945D00B8C}"/>
              </a:ext>
            </a:extLst>
          </p:cNvPr>
          <p:cNvSpPr>
            <a:spLocks noGrp="1"/>
          </p:cNvSpPr>
          <p:nvPr>
            <p:ph type="title"/>
          </p:nvPr>
        </p:nvSpPr>
        <p:spPr/>
        <p:txBody>
          <a:bodyPr/>
          <a:lstStyle/>
          <a:p>
            <a:r>
              <a:rPr lang="en-GB" dirty="0"/>
              <a:t>MLI….............. the basics</a:t>
            </a:r>
          </a:p>
        </p:txBody>
      </p:sp>
    </p:spTree>
    <p:extLst>
      <p:ext uri="{BB962C8B-B14F-4D97-AF65-F5344CB8AC3E}">
        <p14:creationId xmlns:p14="http://schemas.microsoft.com/office/powerpoint/2010/main" val="781667219"/>
      </p:ext>
    </p:extLst>
  </p:cSld>
  <p:clrMapOvr>
    <a:masterClrMapping/>
  </p:clrMapOvr>
  <p:transition spd="slow">
    <p:random/>
    <p:sndAc>
      <p:stSnd>
        <p:snd r:embed="rId2" name="Camera"/>
      </p:stSnd>
    </p:sndAc>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ACEB7D-23FC-4FDC-8417-6A452CCCEE49}"/>
              </a:ext>
            </a:extLst>
          </p:cNvPr>
          <p:cNvSpPr>
            <a:spLocks noGrp="1"/>
          </p:cNvSpPr>
          <p:nvPr>
            <p:ph idx="1"/>
          </p:nvPr>
        </p:nvSpPr>
        <p:spPr/>
        <p:txBody>
          <a:bodyPr/>
          <a:lstStyle/>
          <a:p>
            <a:pPr marL="109537" indent="0">
              <a:buNone/>
            </a:pPr>
            <a:r>
              <a:rPr lang="en-GB" sz="2200" dirty="0"/>
              <a:t>Article 6 – Purpose of a Covered Tax Agreement (Minimum Standard) </a:t>
            </a:r>
          </a:p>
          <a:p>
            <a:pPr marL="109537" indent="0">
              <a:buNone/>
            </a:pPr>
            <a:r>
              <a:rPr lang="en-GB" sz="2200" dirty="0"/>
              <a:t>Article 6(1) – A CTA may be modified to include the following preamble text (Compulsory) </a:t>
            </a:r>
          </a:p>
          <a:p>
            <a:pPr marL="365125" lvl="1" indent="0" algn="just">
              <a:buNone/>
            </a:pPr>
            <a:r>
              <a:rPr lang="en-GB" sz="1800" b="1" dirty="0"/>
              <a:t>“Intending to eliminate double taxation with respect to the taxes covered by this agreement without creating opportunities for non-taxation or reduced taxation through tax evasion or avoidance (including through treaty-shopping arrangements aimed at obtaining reliefs provided in this agreement for the indirect benefit of residents of third jurisdictions),”.</a:t>
            </a:r>
            <a:endParaRPr lang="en-IN" b="1" dirty="0"/>
          </a:p>
        </p:txBody>
      </p:sp>
      <p:sp>
        <p:nvSpPr>
          <p:cNvPr id="3" name="Title 2">
            <a:extLst>
              <a:ext uri="{FF2B5EF4-FFF2-40B4-BE49-F238E27FC236}">
                <a16:creationId xmlns:a16="http://schemas.microsoft.com/office/drawing/2014/main" id="{56C77804-BA51-4F1A-86B5-1DF49F1D18C9}"/>
              </a:ext>
            </a:extLst>
          </p:cNvPr>
          <p:cNvSpPr>
            <a:spLocks noGrp="1"/>
          </p:cNvSpPr>
          <p:nvPr>
            <p:ph type="title"/>
          </p:nvPr>
        </p:nvSpPr>
        <p:spPr/>
        <p:txBody>
          <a:bodyPr>
            <a:normAutofit fontScale="90000"/>
          </a:bodyPr>
          <a:lstStyle/>
          <a:p>
            <a:r>
              <a:rPr lang="en-IN" dirty="0"/>
              <a:t>MLI ………….… impact on preamble</a:t>
            </a:r>
            <a:endParaRPr lang="en-GB" dirty="0"/>
          </a:p>
        </p:txBody>
      </p:sp>
    </p:spTree>
    <p:extLst>
      <p:ext uri="{BB962C8B-B14F-4D97-AF65-F5344CB8AC3E}">
        <p14:creationId xmlns:p14="http://schemas.microsoft.com/office/powerpoint/2010/main" val="2944250364"/>
      </p:ext>
    </p:extLst>
  </p:cSld>
  <p:clrMapOvr>
    <a:masterClrMapping/>
  </p:clrMapOvr>
  <p:transition spd="slow">
    <p:random/>
    <p:sndAc>
      <p:stSnd>
        <p:snd r:embed="rId2" name="Camera"/>
      </p:stSnd>
    </p:sndAc>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E11B14-6980-4070-A851-4F5B8C089251}"/>
              </a:ext>
            </a:extLst>
          </p:cNvPr>
          <p:cNvSpPr>
            <a:spLocks noGrp="1"/>
          </p:cNvSpPr>
          <p:nvPr>
            <p:ph idx="1"/>
          </p:nvPr>
        </p:nvSpPr>
        <p:spPr/>
        <p:txBody>
          <a:bodyPr/>
          <a:lstStyle/>
          <a:p>
            <a:pPr algn="just"/>
            <a:r>
              <a:rPr lang="en-GB" sz="2000" dirty="0"/>
              <a:t>The preamble language of Article 6(1) is compulsory and will be added to every CTA by operation of the phrase “in place of in the absence of” </a:t>
            </a:r>
          </a:p>
          <a:p>
            <a:pPr algn="just"/>
            <a:r>
              <a:rPr lang="en-GB" sz="2000" dirty="0"/>
              <a:t>Article 6(4)</a:t>
            </a:r>
          </a:p>
          <a:p>
            <a:pPr algn="just"/>
            <a:r>
              <a:rPr lang="en-GB" sz="2000" dirty="0"/>
              <a:t>Where all Contracting Jurisdictions gave notification of preamble language in their CTA – the preamble language is replaced by text in Article 6(1)</a:t>
            </a:r>
          </a:p>
          <a:p>
            <a:pPr algn="just"/>
            <a:r>
              <a:rPr lang="en-GB" sz="2000" dirty="0"/>
              <a:t>In other cases i.e. in case of only one jurisdiction giving notification or neither of the jurisdictions giving notification, the text of Article 6(1) is added to the text in the preamble of the CTA</a:t>
            </a:r>
          </a:p>
          <a:p>
            <a:pPr algn="just"/>
            <a:r>
              <a:rPr lang="en-GB" sz="2000" dirty="0"/>
              <a:t>Article 31(2) of the Vienna Convention </a:t>
            </a:r>
          </a:p>
          <a:p>
            <a:pPr algn="just"/>
            <a:r>
              <a:rPr lang="en-GB" sz="2000" dirty="0"/>
              <a:t>Context of treaty interpretation includes Preamble </a:t>
            </a:r>
          </a:p>
          <a:p>
            <a:endParaRPr lang="en-GB" dirty="0"/>
          </a:p>
        </p:txBody>
      </p:sp>
      <p:sp>
        <p:nvSpPr>
          <p:cNvPr id="3" name="Title 2">
            <a:extLst>
              <a:ext uri="{FF2B5EF4-FFF2-40B4-BE49-F238E27FC236}">
                <a16:creationId xmlns:a16="http://schemas.microsoft.com/office/drawing/2014/main" id="{F79A0C2A-0C71-4931-9ECE-A4B15276EEA4}"/>
              </a:ext>
            </a:extLst>
          </p:cNvPr>
          <p:cNvSpPr>
            <a:spLocks noGrp="1"/>
          </p:cNvSpPr>
          <p:nvPr>
            <p:ph type="title"/>
          </p:nvPr>
        </p:nvSpPr>
        <p:spPr/>
        <p:txBody>
          <a:bodyPr>
            <a:normAutofit/>
          </a:bodyPr>
          <a:lstStyle/>
          <a:p>
            <a:r>
              <a:rPr lang="en-IN" sz="2200" dirty="0"/>
              <a:t>Importance of preamble </a:t>
            </a:r>
            <a:endParaRPr lang="en-GB" sz="2200" dirty="0"/>
          </a:p>
        </p:txBody>
      </p:sp>
    </p:spTree>
    <p:extLst>
      <p:ext uri="{BB962C8B-B14F-4D97-AF65-F5344CB8AC3E}">
        <p14:creationId xmlns:p14="http://schemas.microsoft.com/office/powerpoint/2010/main" val="525585524"/>
      </p:ext>
    </p:extLst>
  </p:cSld>
  <p:clrMapOvr>
    <a:masterClrMapping/>
  </p:clrMapOvr>
  <p:transition spd="slow">
    <p:random/>
    <p:sndAc>
      <p:stSnd>
        <p:snd r:embed="rId2" name="Camera"/>
      </p:stSnd>
    </p:sndAc>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D451B1-41A2-4B6B-B91E-6F59C5EF614E}"/>
              </a:ext>
            </a:extLst>
          </p:cNvPr>
          <p:cNvSpPr>
            <a:spLocks noGrp="1"/>
          </p:cNvSpPr>
          <p:nvPr>
            <p:ph idx="1"/>
          </p:nvPr>
        </p:nvSpPr>
        <p:spPr/>
        <p:txBody>
          <a:bodyPr/>
          <a:lstStyle/>
          <a:p>
            <a:pPr marL="109537" indent="0" algn="just">
              <a:buNone/>
            </a:pPr>
            <a:r>
              <a:rPr lang="en-GB" sz="1800" dirty="0"/>
              <a:t>“Notwithstanding any provisions of a Covered Tax Agreement, a  benefit under the Covered Tax Agreement shall not be granted in respect of an item of income or capital if it is reasonable to conclude, having regard to all relevant facts and circumstances, that obtaining that benefit was one of the principal purposes of any arrangement or transaction that resulted directly or indirectly in that benefit, unless it is established that granting that benefit in these circumstances would be in accordance with the object and purpose of the relevant provisions of the Covered Tax Agreement.”</a:t>
            </a:r>
          </a:p>
          <a:p>
            <a:pPr marL="109537" indent="0" algn="just">
              <a:buNone/>
            </a:pPr>
            <a:endParaRPr lang="en-GB" sz="1800" dirty="0"/>
          </a:p>
          <a:p>
            <a:r>
              <a:rPr lang="en-GB" sz="1800" dirty="0"/>
              <a:t>Wider than GAAR – one of the principal purposes </a:t>
            </a:r>
          </a:p>
          <a:p>
            <a:r>
              <a:rPr lang="en-GB" sz="1800" dirty="0"/>
              <a:t>No grandfathering provision </a:t>
            </a:r>
          </a:p>
          <a:p>
            <a:r>
              <a:rPr lang="en-GB" sz="1800" dirty="0"/>
              <a:t>Application of “in place of or in the absence of” – compulsorily applicable </a:t>
            </a:r>
          </a:p>
          <a:p>
            <a:endParaRPr lang="en-GB" dirty="0"/>
          </a:p>
        </p:txBody>
      </p:sp>
      <p:sp>
        <p:nvSpPr>
          <p:cNvPr id="3" name="Title 2">
            <a:extLst>
              <a:ext uri="{FF2B5EF4-FFF2-40B4-BE49-F238E27FC236}">
                <a16:creationId xmlns:a16="http://schemas.microsoft.com/office/drawing/2014/main" id="{C752678D-76A2-4C05-8CBC-C35724BFFDDD}"/>
              </a:ext>
            </a:extLst>
          </p:cNvPr>
          <p:cNvSpPr>
            <a:spLocks noGrp="1"/>
          </p:cNvSpPr>
          <p:nvPr>
            <p:ph type="title"/>
          </p:nvPr>
        </p:nvSpPr>
        <p:spPr/>
        <p:txBody>
          <a:bodyPr/>
          <a:lstStyle/>
          <a:p>
            <a:r>
              <a:rPr lang="en-IN" dirty="0"/>
              <a:t>Principal purpose test</a:t>
            </a:r>
            <a:endParaRPr lang="en-GB" dirty="0"/>
          </a:p>
        </p:txBody>
      </p:sp>
    </p:spTree>
    <p:extLst>
      <p:ext uri="{BB962C8B-B14F-4D97-AF65-F5344CB8AC3E}">
        <p14:creationId xmlns:p14="http://schemas.microsoft.com/office/powerpoint/2010/main" val="839766006"/>
      </p:ext>
    </p:extLst>
  </p:cSld>
  <p:clrMapOvr>
    <a:masterClrMapping/>
  </p:clrMapOvr>
  <p:transition spd="slow">
    <p:random/>
    <p:sndAc>
      <p:stSnd>
        <p:snd r:embed="rId2" name="Camera"/>
      </p:stSnd>
    </p:sndAc>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DECC4E-0846-407A-85B4-A20B8669BFDC}"/>
              </a:ext>
            </a:extLst>
          </p:cNvPr>
          <p:cNvSpPr>
            <a:spLocks noGrp="1"/>
          </p:cNvSpPr>
          <p:nvPr>
            <p:ph idx="1"/>
          </p:nvPr>
        </p:nvSpPr>
        <p:spPr/>
        <p:txBody>
          <a:bodyPr/>
          <a:lstStyle/>
          <a:p>
            <a:pPr algn="just"/>
            <a:r>
              <a:rPr lang="en-IN" sz="2200" dirty="0"/>
              <a:t>Look at the tax treaty</a:t>
            </a:r>
          </a:p>
          <a:p>
            <a:pPr algn="just"/>
            <a:r>
              <a:rPr lang="en-IN" sz="2200" dirty="0"/>
              <a:t>Is it a  CTA</a:t>
            </a:r>
          </a:p>
          <a:p>
            <a:pPr algn="just"/>
            <a:r>
              <a:rPr lang="en-IN" sz="2200" dirty="0"/>
              <a:t>If yes, see the provisions of the MLI</a:t>
            </a:r>
          </a:p>
          <a:p>
            <a:pPr algn="just"/>
            <a:r>
              <a:rPr lang="en-IN" sz="2200" dirty="0"/>
              <a:t>Consider the stand of the countries involved</a:t>
            </a:r>
          </a:p>
          <a:p>
            <a:pPr algn="just"/>
            <a:r>
              <a:rPr lang="en-IN" sz="2200" dirty="0"/>
              <a:t>Does domestic law come to rescue of the taxpayer (Indian GAAR example- principal purpose test vs one of the principal purpose)</a:t>
            </a:r>
          </a:p>
          <a:p>
            <a:pPr algn="just"/>
            <a:endParaRPr lang="en-IN" sz="2200" dirty="0"/>
          </a:p>
          <a:p>
            <a:pPr algn="just"/>
            <a:endParaRPr lang="en-IN" sz="2200" dirty="0"/>
          </a:p>
          <a:p>
            <a:pPr algn="just"/>
            <a:r>
              <a:rPr lang="en-IN" sz="2200" b="1" dirty="0"/>
              <a:t>Role of reservations expressed by a jurisdiction, for the purpose of judicial interpretation - a contentious issue- alternative points of view</a:t>
            </a:r>
          </a:p>
          <a:p>
            <a:endParaRPr lang="en-IN" dirty="0"/>
          </a:p>
          <a:p>
            <a:endParaRPr lang="en-GB" dirty="0"/>
          </a:p>
        </p:txBody>
      </p:sp>
      <p:sp>
        <p:nvSpPr>
          <p:cNvPr id="3" name="Title 2">
            <a:extLst>
              <a:ext uri="{FF2B5EF4-FFF2-40B4-BE49-F238E27FC236}">
                <a16:creationId xmlns:a16="http://schemas.microsoft.com/office/drawing/2014/main" id="{D96D5DDA-676F-4461-9DAE-6451FA6605EC}"/>
              </a:ext>
            </a:extLst>
          </p:cNvPr>
          <p:cNvSpPr>
            <a:spLocks noGrp="1"/>
          </p:cNvSpPr>
          <p:nvPr>
            <p:ph type="title"/>
          </p:nvPr>
        </p:nvSpPr>
        <p:spPr/>
        <p:txBody>
          <a:bodyPr>
            <a:normAutofit/>
          </a:bodyPr>
          <a:lstStyle/>
          <a:p>
            <a:r>
              <a:rPr lang="en-IN" dirty="0"/>
              <a:t>Interpretation of a treaty now</a:t>
            </a:r>
            <a:endParaRPr lang="en-GB" dirty="0"/>
          </a:p>
        </p:txBody>
      </p:sp>
    </p:spTree>
    <p:extLst>
      <p:ext uri="{BB962C8B-B14F-4D97-AF65-F5344CB8AC3E}">
        <p14:creationId xmlns:p14="http://schemas.microsoft.com/office/powerpoint/2010/main" val="3893422674"/>
      </p:ext>
    </p:extLst>
  </p:cSld>
  <p:clrMapOvr>
    <a:masterClrMapping/>
  </p:clrMapOvr>
  <p:transition spd="slow">
    <p:random/>
    <p:sndAc>
      <p:stSnd>
        <p:snd r:embed="rId2" name="Camera"/>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lgn="just" eaLnBrk="1" hangingPunct="1">
              <a:buFont typeface="Wingdings 3" pitchFamily="18" charset="2"/>
              <a:buNone/>
              <a:defRPr/>
            </a:pPr>
            <a:endParaRPr lang="en-US" sz="1800" dirty="0"/>
          </a:p>
          <a:p>
            <a:pPr algn="just" eaLnBrk="1" hangingPunct="1">
              <a:defRPr/>
            </a:pPr>
            <a:r>
              <a:rPr lang="en-IN" sz="1800" dirty="0"/>
              <a:t>Is the </a:t>
            </a:r>
            <a:r>
              <a:rPr lang="en-GB" sz="1800" dirty="0"/>
              <a:t>legislation on GAAR  intended to fill in this gap created by, what tax administration may perceive as, judicial inertia and inconsistency in applying judicial doctrine of substance over form. </a:t>
            </a:r>
          </a:p>
          <a:p>
            <a:pPr marL="109537" indent="0" algn="just" eaLnBrk="1" hangingPunct="1">
              <a:buNone/>
              <a:defRPr/>
            </a:pPr>
            <a:endParaRPr lang="en-GB" sz="1800" dirty="0"/>
          </a:p>
          <a:p>
            <a:pPr algn="just" eaLnBrk="1" hangingPunct="1">
              <a:defRPr/>
            </a:pPr>
            <a:r>
              <a:rPr lang="en-GB" sz="1800" dirty="0"/>
              <a:t>Doctrine of substance over form, a judicial creation, is invoked which taxpayer has conducted a scheme of transactional relationships in documents and has a view on tax advantages that flow from  tax reporting based on such transactional relationships, rather than on the substance of arrangement. The economic reality is thus hidden and transaction exists in form</a:t>
            </a:r>
          </a:p>
          <a:p>
            <a:pPr algn="just" eaLnBrk="1" hangingPunct="1">
              <a:defRPr/>
            </a:pPr>
            <a:endParaRPr lang="en-US" dirty="0"/>
          </a:p>
          <a:p>
            <a:pPr algn="just" eaLnBrk="1" hangingPunct="1">
              <a:defRPr/>
            </a:pPr>
            <a:endParaRPr lang="en-IN" dirty="0"/>
          </a:p>
          <a:p>
            <a:pPr eaLnBrk="1" hangingPunct="1">
              <a:defRPr/>
            </a:pPr>
            <a:endParaRPr lang="en-IN" dirty="0"/>
          </a:p>
        </p:txBody>
      </p:sp>
      <p:sp>
        <p:nvSpPr>
          <p:cNvPr id="3" name="Title 2"/>
          <p:cNvSpPr>
            <a:spLocks noGrp="1"/>
          </p:cNvSpPr>
          <p:nvPr>
            <p:ph type="title"/>
          </p:nvPr>
        </p:nvSpPr>
        <p:spPr/>
        <p:txBody>
          <a:bodyPr>
            <a:normAutofit fontScale="90000"/>
          </a:bodyPr>
          <a:lstStyle/>
          <a:p>
            <a:pPr eaLnBrk="1" hangingPunct="1">
              <a:defRPr/>
            </a:pPr>
            <a:r>
              <a:rPr lang="en-US" sz="2400" dirty="0"/>
              <a:t>Was GAAR necessary because of inconsistent judicial approach on substance vs form principle</a:t>
            </a:r>
            <a:br>
              <a:rPr lang="en-US" sz="2800" dirty="0"/>
            </a:br>
            <a:endParaRPr lang="en-IN" sz="2800" dirty="0"/>
          </a:p>
        </p:txBody>
      </p:sp>
    </p:spTree>
  </p:cSld>
  <p:clrMapOvr>
    <a:masterClrMapping/>
  </p:clrMapOvr>
  <p:transition spd="slow">
    <p:blinds dir="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FE6FAC-7C42-4201-B2CB-2B47A1601DEB}"/>
              </a:ext>
            </a:extLst>
          </p:cNvPr>
          <p:cNvSpPr>
            <a:spLocks noGrp="1"/>
          </p:cNvSpPr>
          <p:nvPr>
            <p:ph idx="1"/>
          </p:nvPr>
        </p:nvSpPr>
        <p:spPr/>
        <p:txBody>
          <a:bodyPr/>
          <a:lstStyle/>
          <a:p>
            <a:pPr marL="109537" indent="0">
              <a:buNone/>
            </a:pPr>
            <a:r>
              <a:rPr lang="en-GB" sz="2000" b="1" dirty="0"/>
              <a:t>Baker Hughes Singapore Pte Ltd [TS-214-ITAT-2015(DEL)]</a:t>
            </a:r>
          </a:p>
          <a:p>
            <a:pPr marL="109537" indent="0">
              <a:buNone/>
            </a:pPr>
            <a:endParaRPr lang="en-GB" sz="2000" b="1" dirty="0"/>
          </a:p>
          <a:p>
            <a:pPr algn="just"/>
            <a:r>
              <a:rPr lang="en-GB" sz="1800" dirty="0"/>
              <a:t>ITAT, while ruling on Sec 44BB applicability, dealt with Revenue's submission that assessee's stand would amount to base erosion and profit shifting from developing countries. ITAT held that base erosion and profit shifting (BEPS) is a tax policy consideration which is relevant for law making process. Remarking that BEPS considerations cannot have a role in judicial decision making process, ITAT observes that "judicial process will infringe neutrality if it is to be swayed by such policy consideration". Judicial authorities are to interpret the law as it exists and not as it ought to be in the light of certain underlying value notions.</a:t>
            </a:r>
          </a:p>
          <a:p>
            <a:endParaRPr lang="en-GB" dirty="0"/>
          </a:p>
        </p:txBody>
      </p:sp>
      <p:sp>
        <p:nvSpPr>
          <p:cNvPr id="3" name="Title 2">
            <a:extLst>
              <a:ext uri="{FF2B5EF4-FFF2-40B4-BE49-F238E27FC236}">
                <a16:creationId xmlns:a16="http://schemas.microsoft.com/office/drawing/2014/main" id="{39604086-1D5C-48B4-BB5E-7F5CCB48BC34}"/>
              </a:ext>
            </a:extLst>
          </p:cNvPr>
          <p:cNvSpPr>
            <a:spLocks noGrp="1"/>
          </p:cNvSpPr>
          <p:nvPr>
            <p:ph type="title"/>
          </p:nvPr>
        </p:nvSpPr>
        <p:spPr/>
        <p:txBody>
          <a:bodyPr>
            <a:normAutofit fontScale="90000"/>
          </a:bodyPr>
          <a:lstStyle/>
          <a:p>
            <a:r>
              <a:rPr lang="en-IN" dirty="0"/>
              <a:t>Can BEPS be a judicial policy consideration ?</a:t>
            </a:r>
            <a:endParaRPr lang="en-GB" dirty="0"/>
          </a:p>
        </p:txBody>
      </p:sp>
    </p:spTree>
    <p:extLst>
      <p:ext uri="{BB962C8B-B14F-4D97-AF65-F5344CB8AC3E}">
        <p14:creationId xmlns:p14="http://schemas.microsoft.com/office/powerpoint/2010/main" val="2398439414"/>
      </p:ext>
    </p:extLst>
  </p:cSld>
  <p:clrMapOvr>
    <a:masterClrMapping/>
  </p:clrMapOvr>
  <p:transition spd="slow">
    <p:random/>
    <p:sndAc>
      <p:stSnd>
        <p:snd r:embed="rId2" name="Camera"/>
      </p:stSnd>
    </p:sndAc>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149DB4-DDBE-48F9-B1E2-B06FF3625570}"/>
              </a:ext>
            </a:extLst>
          </p:cNvPr>
          <p:cNvSpPr>
            <a:spLocks noGrp="1"/>
          </p:cNvSpPr>
          <p:nvPr>
            <p:ph idx="1"/>
          </p:nvPr>
        </p:nvSpPr>
        <p:spPr/>
        <p:txBody>
          <a:bodyPr/>
          <a:lstStyle/>
          <a:p>
            <a:pPr marL="109537" indent="0">
              <a:buNone/>
            </a:pPr>
            <a:endParaRPr lang="en-IN" dirty="0"/>
          </a:p>
          <a:p>
            <a:pPr marL="109537" indent="0">
              <a:buNone/>
            </a:pPr>
            <a:endParaRPr lang="en-IN" dirty="0"/>
          </a:p>
          <a:p>
            <a:pPr marL="109537" indent="0">
              <a:buNone/>
            </a:pPr>
            <a:endParaRPr lang="en-IN" dirty="0"/>
          </a:p>
          <a:p>
            <a:pPr marL="109537" indent="0">
              <a:buNone/>
            </a:pPr>
            <a:r>
              <a:rPr lang="en-IN" dirty="0">
                <a:hlinkClick r:id="rId3"/>
              </a:rPr>
              <a:t>Pramod.itat@gmail.com</a:t>
            </a:r>
            <a:endParaRPr lang="en-IN" dirty="0"/>
          </a:p>
          <a:p>
            <a:pPr marL="109537" indent="0">
              <a:buNone/>
            </a:pPr>
            <a:endParaRPr lang="en-IN" dirty="0"/>
          </a:p>
          <a:p>
            <a:pPr marL="109537" indent="0">
              <a:buNone/>
            </a:pPr>
            <a:endParaRPr lang="en-IN" sz="2000" dirty="0"/>
          </a:p>
          <a:p>
            <a:pPr marL="109537" indent="0" algn="just">
              <a:buNone/>
            </a:pPr>
            <a:r>
              <a:rPr lang="en-IN" sz="2000" dirty="0"/>
              <a:t>Presentation is in personal capacity. It does not reflect the views of India’s Income Tax Appellate Tribunal and the Government of India . My thanks to Rahul </a:t>
            </a:r>
            <a:r>
              <a:rPr lang="en-IN" sz="2000" dirty="0" err="1"/>
              <a:t>Navin</a:t>
            </a:r>
            <a:r>
              <a:rPr lang="en-IN" sz="2000" dirty="0"/>
              <a:t> IRS, New Delhi, and </a:t>
            </a:r>
            <a:r>
              <a:rPr lang="en-IN" sz="2000" dirty="0" err="1"/>
              <a:t>Sumit</a:t>
            </a:r>
            <a:r>
              <a:rPr lang="en-IN" sz="2000" dirty="0"/>
              <a:t> </a:t>
            </a:r>
            <a:r>
              <a:rPr lang="en-IN" sz="2000" dirty="0" err="1"/>
              <a:t>Jhunjhunwala</a:t>
            </a:r>
            <a:r>
              <a:rPr lang="en-IN" sz="2000" dirty="0"/>
              <a:t> FCA, Bangalore, for use of some of their slides.</a:t>
            </a:r>
          </a:p>
        </p:txBody>
      </p:sp>
      <p:sp>
        <p:nvSpPr>
          <p:cNvPr id="3" name="Title 2">
            <a:extLst>
              <a:ext uri="{FF2B5EF4-FFF2-40B4-BE49-F238E27FC236}">
                <a16:creationId xmlns:a16="http://schemas.microsoft.com/office/drawing/2014/main" id="{4554EBC9-A25B-4E81-AD23-148D2B4C1310}"/>
              </a:ext>
            </a:extLst>
          </p:cNvPr>
          <p:cNvSpPr>
            <a:spLocks noGrp="1"/>
          </p:cNvSpPr>
          <p:nvPr>
            <p:ph type="title"/>
          </p:nvPr>
        </p:nvSpPr>
        <p:spPr/>
        <p:txBody>
          <a:bodyPr/>
          <a:lstStyle/>
          <a:p>
            <a:r>
              <a:rPr lang="en-IN" dirty="0"/>
              <a:t>Any questions!</a:t>
            </a:r>
            <a:endParaRPr lang="en-GB" dirty="0"/>
          </a:p>
        </p:txBody>
      </p:sp>
    </p:spTree>
    <p:extLst>
      <p:ext uri="{BB962C8B-B14F-4D97-AF65-F5344CB8AC3E}">
        <p14:creationId xmlns:p14="http://schemas.microsoft.com/office/powerpoint/2010/main" val="2315186011"/>
      </p:ext>
    </p:extLst>
  </p:cSld>
  <p:clrMapOvr>
    <a:masterClrMapping/>
  </p:clrMapOvr>
  <p:transition spd="slow">
    <p:random/>
    <p:sndAc>
      <p:stSnd>
        <p:snd r:embed="rId2" name="Camera"/>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p:txBody>
          <a:bodyPr/>
          <a:lstStyle/>
          <a:p>
            <a:pPr algn="just"/>
            <a:r>
              <a:rPr lang="en-US" sz="2000" dirty="0"/>
              <a:t>It is a controversial issue as to whether doctrine of substance over form can be invoked only when the form of transaction is completely tax driven or whether it can also be invoked when tax motivation clearly outweighs the business purpose or profit objective. </a:t>
            </a:r>
          </a:p>
          <a:p>
            <a:pPr algn="just"/>
            <a:endParaRPr lang="en-US" sz="2000" dirty="0"/>
          </a:p>
          <a:p>
            <a:pPr algn="just"/>
            <a:r>
              <a:rPr lang="en-US" sz="2000" dirty="0"/>
              <a:t>Judicial precedents earlier in this decade, notably in the case of Vodafone International Holdings BV involving $ 2.5 billion tax dispute, seem to be in </a:t>
            </a:r>
            <a:r>
              <a:rPr lang="en-US" sz="2000" dirty="0" err="1"/>
              <a:t>favour</a:t>
            </a:r>
            <a:r>
              <a:rPr lang="en-US" sz="2000" dirty="0"/>
              <a:t> of the former approach as on now, though many believe that there is little conceptual justification in its support</a:t>
            </a:r>
          </a:p>
          <a:p>
            <a:pPr algn="just"/>
            <a:endParaRPr lang="en-US" sz="2000" dirty="0"/>
          </a:p>
          <a:p>
            <a:pPr algn="just"/>
            <a:r>
              <a:rPr lang="en-US" sz="2000" dirty="0"/>
              <a:t>The courts sometimes take a legalistic stance  and blame insufficient legislation  creating opportunities for tax evasion</a:t>
            </a:r>
          </a:p>
          <a:p>
            <a:pPr algn="just"/>
            <a:endParaRPr lang="en-US" sz="2000" dirty="0"/>
          </a:p>
          <a:p>
            <a:pPr marL="109537" indent="0" algn="just">
              <a:buNone/>
            </a:pPr>
            <a:endParaRPr lang="en-IN" dirty="0"/>
          </a:p>
        </p:txBody>
      </p:sp>
      <p:sp>
        <p:nvSpPr>
          <p:cNvPr id="3" name="Title 2"/>
          <p:cNvSpPr>
            <a:spLocks noGrp="1"/>
          </p:cNvSpPr>
          <p:nvPr>
            <p:ph type="title"/>
          </p:nvPr>
        </p:nvSpPr>
        <p:spPr/>
        <p:txBody>
          <a:bodyPr/>
          <a:lstStyle/>
          <a:p>
            <a:pPr>
              <a:defRPr/>
            </a:pPr>
            <a:r>
              <a:rPr lang="en-IN" sz="2500" dirty="0"/>
              <a:t>Dilution of the substance over form principle</a:t>
            </a:r>
          </a:p>
        </p:txBody>
      </p:sp>
    </p:spTree>
    <p:extLst>
      <p:ext uri="{BB962C8B-B14F-4D97-AF65-F5344CB8AC3E}">
        <p14:creationId xmlns:p14="http://schemas.microsoft.com/office/powerpoint/2010/main" val="3681239965"/>
      </p:ext>
    </p:extLst>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52D3BA-5216-496B-BD56-7DF3F1B48761}"/>
              </a:ext>
            </a:extLst>
          </p:cNvPr>
          <p:cNvSpPr>
            <a:spLocks noGrp="1"/>
          </p:cNvSpPr>
          <p:nvPr>
            <p:ph idx="1"/>
          </p:nvPr>
        </p:nvSpPr>
        <p:spPr/>
        <p:txBody>
          <a:bodyPr/>
          <a:lstStyle/>
          <a:p>
            <a:pPr algn="just"/>
            <a:r>
              <a:rPr lang="en-GB" sz="1800" dirty="0"/>
              <a:t>……GAAR intends to prevent tax avoidance, what is inequitable and undesirable.……Necessity to take effective legislative measures has been felt in this country, but we always lag behind because our priorities are different. Lack of proper regulatory laws, leads to uncertainty and passing inconsistent orders by Courts, Tribunals and other forums, putting Revenue and tax payers at bay</a:t>
            </a:r>
          </a:p>
          <a:p>
            <a:pPr algn="just"/>
            <a:endParaRPr lang="en-IN" sz="1800" dirty="0"/>
          </a:p>
          <a:p>
            <a:pPr algn="just"/>
            <a:r>
              <a:rPr lang="en-IN" sz="1800" dirty="0"/>
              <a:t>It is often said that insufficient legislation in the countries…… gives opportunities for money laundering, tax evasion etc. and, hence, it is imperative that that Indian Parliament would address all these issues with utmost urgency.</a:t>
            </a:r>
            <a:endParaRPr lang="en-GB" sz="1800" dirty="0"/>
          </a:p>
        </p:txBody>
      </p:sp>
      <p:sp>
        <p:nvSpPr>
          <p:cNvPr id="3" name="Title 2">
            <a:extLst>
              <a:ext uri="{FF2B5EF4-FFF2-40B4-BE49-F238E27FC236}">
                <a16:creationId xmlns:a16="http://schemas.microsoft.com/office/drawing/2014/main" id="{0FDC248A-8AED-4ECF-B834-481336A7107F}"/>
              </a:ext>
            </a:extLst>
          </p:cNvPr>
          <p:cNvSpPr>
            <a:spLocks noGrp="1"/>
          </p:cNvSpPr>
          <p:nvPr>
            <p:ph type="title"/>
          </p:nvPr>
        </p:nvSpPr>
        <p:spPr/>
        <p:txBody>
          <a:bodyPr>
            <a:normAutofit/>
          </a:bodyPr>
          <a:lstStyle/>
          <a:p>
            <a:r>
              <a:rPr lang="en-IN" sz="2700" dirty="0"/>
              <a:t>Indian Supreme Court’s observations in Vodafone case </a:t>
            </a:r>
            <a:endParaRPr lang="en-GB" sz="2700" dirty="0"/>
          </a:p>
        </p:txBody>
      </p:sp>
    </p:spTree>
    <p:extLst>
      <p:ext uri="{BB962C8B-B14F-4D97-AF65-F5344CB8AC3E}">
        <p14:creationId xmlns:p14="http://schemas.microsoft.com/office/powerpoint/2010/main" val="2723425360"/>
      </p:ext>
    </p:extLst>
  </p:cSld>
  <p:clrMapOvr>
    <a:masterClrMapping/>
  </p:clrMapOvr>
  <p:transition spd="slow">
    <p:random/>
    <p:sndAc>
      <p:stSnd>
        <p:snd r:embed="rId2" name="Camera"/>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D7E4D6-C9ED-4EB0-A0E0-855028F52A1E}"/>
              </a:ext>
            </a:extLst>
          </p:cNvPr>
          <p:cNvPicPr>
            <a:picLocks noChangeAspect="1"/>
          </p:cNvPicPr>
          <p:nvPr/>
        </p:nvPicPr>
        <p:blipFill>
          <a:blip r:embed="rId3"/>
          <a:stretch>
            <a:fillRect/>
          </a:stretch>
        </p:blipFill>
        <p:spPr>
          <a:xfrm>
            <a:off x="0" y="856488"/>
            <a:ext cx="9144000" cy="5145024"/>
          </a:xfrm>
          <a:prstGeom prst="rect">
            <a:avLst/>
          </a:prstGeom>
        </p:spPr>
      </p:pic>
    </p:spTree>
    <p:extLst>
      <p:ext uri="{BB962C8B-B14F-4D97-AF65-F5344CB8AC3E}">
        <p14:creationId xmlns:p14="http://schemas.microsoft.com/office/powerpoint/2010/main" val="2930131197"/>
      </p:ext>
    </p:extLst>
  </p:cSld>
  <p:clrMapOvr>
    <a:masterClrMapping/>
  </p:clrMapOvr>
  <p:transition spd="slow">
    <p:random/>
    <p:sndAc>
      <p:stSnd>
        <p:snd r:embed="rId2" name="Camera"/>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66775"/>
          <a:ext cx="9144000" cy="6010275"/>
          <a:chOff x="0" y="866775"/>
          <a:chExt cx="9144000" cy="6010275"/>
        </a:xfrm>
      </p:grpSpPr>
      <p:pic>
        <p:nvPicPr>
          <p:cNvPr id="2" name="Slide"/>
          <p:cNvPicPr>
            <a:picLocks noChangeAspect="1"/>
          </p:cNvPicPr>
          <p:nvPr/>
        </p:nvPicPr>
        <p:blipFill>
          <a:blip r:embed="rId3"/>
          <a:stretch>
            <a:fillRect/>
          </a:stretch>
        </p:blipFill>
        <p:spPr>
          <a:xfrm>
            <a:off x="0" y="866775"/>
            <a:ext cx="9144000" cy="5143500"/>
          </a:xfrm>
          <a:prstGeom prst="rect">
            <a:avLst/>
          </a:prstGeom>
        </p:spPr>
      </p:pic>
    </p:spTree>
    <p:extLst>
      <p:ext uri="{BB962C8B-B14F-4D97-AF65-F5344CB8AC3E}">
        <p14:creationId xmlns:p14="http://schemas.microsoft.com/office/powerpoint/2010/main" val="789485847"/>
      </p:ext>
    </p:extLst>
  </p:cSld>
  <p:clrMapOvr>
    <a:masterClrMapping/>
  </p:clrMapOvr>
  <p:transition spd="slow">
    <p:random/>
    <p:sndAc>
      <p:stSnd>
        <p:snd r:embed="rId2" name="Camera"/>
      </p:stSnd>
    </p:sndAc>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3814</TotalTime>
  <Words>2996</Words>
  <Application>Microsoft Office PowerPoint</Application>
  <PresentationFormat>On-screen Show (4:3)</PresentationFormat>
  <Paragraphs>224</Paragraphs>
  <Slides>51</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51</vt:i4>
      </vt:variant>
    </vt:vector>
  </HeadingPairs>
  <TitlesOfParts>
    <vt:vector size="64" baseType="lpstr">
      <vt:lpstr>ＭＳ Ｐゴシック</vt:lpstr>
      <vt:lpstr>Arial</vt:lpstr>
      <vt:lpstr>Calibri</vt:lpstr>
      <vt:lpstr>Century Gothic</vt:lpstr>
      <vt:lpstr>Georgia</vt:lpstr>
      <vt:lpstr>Lucida Sans Unicode</vt:lpstr>
      <vt:lpstr>Tahoma</vt:lpstr>
      <vt:lpstr>Times New Roman</vt:lpstr>
      <vt:lpstr>Verdana</vt:lpstr>
      <vt:lpstr>Wingdings</vt:lpstr>
      <vt:lpstr>Wingdings 2</vt:lpstr>
      <vt:lpstr>Wingdings 3</vt:lpstr>
      <vt:lpstr>Concourse</vt:lpstr>
      <vt:lpstr>GAAR and Multilateral Instrument for preventing the base erosion and profit shifting – Indian scenario</vt:lpstr>
      <vt:lpstr>Some significant steps taken in India to prevent Base Erosion and Profit Shifting</vt:lpstr>
      <vt:lpstr>PowerPoint Presentation</vt:lpstr>
      <vt:lpstr>PowerPoint Presentation</vt:lpstr>
      <vt:lpstr>Was GAAR necessary because of inconsistent judicial approach on substance vs form principle </vt:lpstr>
      <vt:lpstr>Dilution of the substance over form principle</vt:lpstr>
      <vt:lpstr>Indian Supreme Court’s observations in Vodafone case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recent judicial decisions in India Shiv Raj Gupta [TS-778-HC-2014(DEL)] </vt:lpstr>
      <vt:lpstr>Shiv Raj Gupta [TS-778-HC-2014(DEL)]  ………….. continues</vt:lpstr>
      <vt:lpstr>Shiv Raj Gupta [TS-778-HC-2014(DEL)]  ………….. continues</vt:lpstr>
      <vt:lpstr>Killick Nixon Limited [TS-148-HC-2012(BOM)]</vt:lpstr>
      <vt:lpstr>Aditya Birla Nuvo Ltd. , Tata Industries Ltd. , New Cingular Wirelsss Services Inc. [TS-346-HC-2011(BOM)]</vt:lpstr>
      <vt:lpstr>Abhinandan Investment Ltd  [TS-666-HC-2015(DEL)] </vt:lpstr>
      <vt:lpstr>Multilateral Convention (MLI) and BEPS…...backdrop</vt:lpstr>
      <vt:lpstr>PowerPoint Presentation</vt:lpstr>
      <vt:lpstr>PowerPoint Presentation</vt:lpstr>
      <vt:lpstr>PowerPoint Presentation</vt:lpstr>
      <vt:lpstr>PowerPoint Presentation</vt:lpstr>
      <vt:lpstr>MULTILATERAL CONVENTION TO IMPLEMENT TAX TREATY RELATED MEASURES TO PREVENT BASE EROSION AND PROFIT SHIFTING</vt:lpstr>
      <vt:lpstr>Mechanics – Elements of flexibility</vt:lpstr>
      <vt:lpstr>PowerPoint Presentation</vt:lpstr>
      <vt:lpstr>PowerPoint Presentation</vt:lpstr>
      <vt:lpstr>Mechanics – Compatibility clauses</vt:lpstr>
      <vt:lpstr>MLI….............. the basics</vt:lpstr>
      <vt:lpstr>MLI….............. the basics</vt:lpstr>
      <vt:lpstr>MLI….............. the basics</vt:lpstr>
      <vt:lpstr>MLI ………….… impact on preamble</vt:lpstr>
      <vt:lpstr>Importance of preamble </vt:lpstr>
      <vt:lpstr>Principal purpose test</vt:lpstr>
      <vt:lpstr>Interpretation of a treaty now</vt:lpstr>
      <vt:lpstr>Can BEPS be a judicial policy consideration ?</vt:lpstr>
      <vt:lpstr>Any questions!</vt:lpstr>
    </vt:vector>
  </TitlesOfParts>
  <Company>ITAT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 of  Non Discrimination in tax treaties</dc:title>
  <dc:creator>Pramod Kumar</dc:creator>
  <cp:lastModifiedBy>Pramod Kumar</cp:lastModifiedBy>
  <cp:revision>105</cp:revision>
  <cp:lastPrinted>2012-08-06T09:53:02Z</cp:lastPrinted>
  <dcterms:created xsi:type="dcterms:W3CDTF">2010-07-15T15:01:14Z</dcterms:created>
  <dcterms:modified xsi:type="dcterms:W3CDTF">2017-09-29T08:13:50Z</dcterms:modified>
</cp:coreProperties>
</file>