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 autoAdjust="0"/>
    <p:restoredTop sz="94625" autoAdjust="0"/>
  </p:normalViewPr>
  <p:slideViewPr>
    <p:cSldViewPr>
      <p:cViewPr varScale="1">
        <p:scale>
          <a:sx n="68" d="100"/>
          <a:sy n="68" d="100"/>
        </p:scale>
        <p:origin x="-1754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7B4BA-304C-478E-8041-453CB19A7942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AE926-FF44-434C-A9B4-F7EE17941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3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B3DA-8856-4FEC-B596-8F765DA2CC45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39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AA5-42B3-487C-B6A2-10F4BC4D80BA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78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C47C-1C09-43C2-B856-EBD1868C7048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38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C9A-DA21-4158-B4F6-40424E4897F6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78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590-E1E5-416A-AB8E-DF97E835EE37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4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0C57-DABE-4A7B-AB70-3C1E05163B9A}" type="datetime1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36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D22B-CA50-49A2-80B4-8586FBA808CB}" type="datetime1">
              <a:rPr lang="it-IT" smtClean="0"/>
              <a:t>10/06/2018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35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D9CA-745B-44DA-84E0-4415B83A7FF2}" type="datetime1">
              <a:rPr lang="it-IT" smtClean="0"/>
              <a:t>10/06/2018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9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DC2-5736-480A-872C-6CA13285AFE4}" type="datetime1">
              <a:rPr lang="it-IT" smtClean="0"/>
              <a:t>10/06/2018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787D-18F4-467F-85C0-DFD83E5557D7}" type="datetime1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4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304A-6215-4CCB-BC23-2A936CE7D571}" type="datetime1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4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FA95-2969-4F3F-9CCC-93E5A28821FA}" type="datetime1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BA3D-1979-4EC2-990B-E102EBE128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56083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600"/>
              </a:spcBef>
            </a:pPr>
            <a:r>
              <a:rPr lang="it-IT" b="1" i="1" dirty="0" smtClean="0">
                <a:solidFill>
                  <a:schemeClr val="tx2"/>
                </a:solidFill>
              </a:rPr>
              <a:t>Roma, 14 giugno 2018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Corte suprema di cassazione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Aula magna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49078" y="2492896"/>
            <a:ext cx="4245842" cy="17697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40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Questionario (5)</a:t>
            </a:r>
          </a:p>
          <a:p>
            <a:pPr algn="ctr">
              <a:spcBef>
                <a:spcPts val="1800"/>
              </a:spcBef>
            </a:pPr>
            <a:r>
              <a:rPr lang="it-IT" sz="54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ISTRUTTORIA</a:t>
            </a:r>
            <a:endParaRPr lang="it-IT" sz="5400" b="1" cap="small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88728" y="4230087"/>
            <a:ext cx="5166543" cy="14311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3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Dott. Pasquale SAGGESE</a:t>
            </a:r>
          </a:p>
          <a:p>
            <a:pPr algn="ctr">
              <a:spcBef>
                <a:spcPts val="600"/>
              </a:spcBef>
            </a:pPr>
            <a:r>
              <a:rPr lang="it-IT" sz="2400" b="1" i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Fondazione Nazionale Commercialisti</a:t>
            </a:r>
            <a:endParaRPr lang="it-IT" sz="2400" b="1" cap="none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it-IT" sz="2400" b="1" i="1" cap="none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Resp</a:t>
            </a:r>
            <a:r>
              <a:rPr lang="it-IT" sz="2400" b="1" i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Dipartimento Area Tributaria</a:t>
            </a:r>
          </a:p>
        </p:txBody>
      </p:sp>
    </p:spTree>
    <p:extLst>
      <p:ext uri="{BB962C8B-B14F-4D97-AF65-F5344CB8AC3E}">
        <p14:creationId xmlns:p14="http://schemas.microsoft.com/office/powerpoint/2010/main" val="2476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72483"/>
              </p:ext>
            </p:extLst>
          </p:nvPr>
        </p:nvGraphicFramePr>
        <p:xfrm>
          <a:off x="789707" y="3232016"/>
          <a:ext cx="7742733" cy="286128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1. </a:t>
                      </a:r>
                      <a:r>
                        <a:rPr lang="it-IT" sz="2000" b="1" i="0" dirty="0" smtClean="0">
                          <a:latin typeface="+mn-lt"/>
                        </a:rPr>
                        <a:t>La perizia di parte è ammessa quale elemento di prova nel processo tributario: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 sempre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sì, solo se dell'Amministrazione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altro (specificare)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d.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2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08328"/>
              </p:ext>
            </p:extLst>
          </p:nvPr>
        </p:nvGraphicFramePr>
        <p:xfrm>
          <a:off x="789707" y="3232016"/>
          <a:ext cx="7742733" cy="2429232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 </a:t>
                      </a:r>
                      <a:r>
                        <a:rPr lang="it-IT" sz="2000" b="1" i="0" dirty="0" smtClean="0">
                          <a:latin typeface="+mn-lt"/>
                        </a:rPr>
                        <a:t>In caso di produzione in giudizio di due consulenze di parte, il Giudice: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dà preferenza a quella dell'Amministrazione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valuta liberamente entrambe le perizie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3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58656"/>
              </p:ext>
            </p:extLst>
          </p:nvPr>
        </p:nvGraphicFramePr>
        <p:xfrm>
          <a:off x="789707" y="3232016"/>
          <a:ext cx="7742733" cy="286128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3. </a:t>
                      </a:r>
                      <a:r>
                        <a:rPr lang="it-IT" sz="2000" b="1" i="0" dirty="0" smtClean="0">
                          <a:latin typeface="+mn-lt"/>
                        </a:rPr>
                        <a:t>Le dichiarazioni dei terzi acquisite fuori dal giudizio costituiscono elementi di prova: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 solo se prodotte dall'Amministrazione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no, mai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sì, da chiunque siano prodotte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d.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4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2382"/>
              </p:ext>
            </p:extLst>
          </p:nvPr>
        </p:nvGraphicFramePr>
        <p:xfrm>
          <a:off x="789707" y="3232016"/>
          <a:ext cx="7742733" cy="2967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4. </a:t>
                      </a:r>
                      <a:r>
                        <a:rPr lang="it-IT" sz="2000" b="1" i="0" dirty="0" smtClean="0">
                          <a:latin typeface="+mn-lt"/>
                        </a:rPr>
                        <a:t>Le dichiarazioni dei terzi acquisite fuori dal giudizio e prodotte dall'Amministrazione: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prevalgono in quanto tali su quelle prodotte dalla parte privata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b. non prevalgono su quelle prodotte dalla parte privata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5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62958"/>
              </p:ext>
            </p:extLst>
          </p:nvPr>
        </p:nvGraphicFramePr>
        <p:xfrm>
          <a:off x="789707" y="3140968"/>
          <a:ext cx="7742733" cy="316608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5. </a:t>
                      </a:r>
                      <a:r>
                        <a:rPr lang="it-IT" sz="2000" b="1" i="0" dirty="0" smtClean="0">
                          <a:latin typeface="+mn-lt"/>
                        </a:rPr>
                        <a:t>Il giudice tributario può fondare la sua decisione solo sulle dichiarazioni di terzi acquisite fuori dal giudizio e prodotte dalla parte privata: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 sempre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no, mai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altro</a:t>
                      </a:r>
                      <a:r>
                        <a:rPr lang="it-IT" sz="2000" i="1" baseline="0" dirty="0" smtClean="0">
                          <a:latin typeface="+mn-lt"/>
                        </a:rPr>
                        <a:t> (</a:t>
                      </a:r>
                      <a:r>
                        <a:rPr lang="it-IT" sz="2000" i="1" dirty="0" smtClean="0">
                          <a:latin typeface="+mn-lt"/>
                        </a:rPr>
                        <a:t>specificare)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d.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6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40166"/>
              </p:ext>
            </p:extLst>
          </p:nvPr>
        </p:nvGraphicFramePr>
        <p:xfrm>
          <a:off x="789707" y="3232016"/>
          <a:ext cx="7742733" cy="286128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6.</a:t>
                      </a:r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it-IT" sz="2000" b="1" i="0" dirty="0" smtClean="0">
                          <a:latin typeface="+mn-lt"/>
                        </a:rPr>
                        <a:t>La perdita incolpevole di un documento giustifica la deroga al divieto di prova testimoniale: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 sempre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21,4%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no, mai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altro</a:t>
                      </a:r>
                      <a:r>
                        <a:rPr lang="it-IT" sz="2000" i="1" baseline="0" dirty="0" smtClean="0">
                          <a:latin typeface="+mn-lt"/>
                        </a:rPr>
                        <a:t> (</a:t>
                      </a:r>
                      <a:r>
                        <a:rPr lang="it-IT" sz="2000" i="1" dirty="0" smtClean="0">
                          <a:latin typeface="+mn-lt"/>
                        </a:rPr>
                        <a:t>specificare)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d. non</a:t>
                      </a:r>
                      <a:r>
                        <a:rPr lang="it-IT" sz="2000" i="1" baseline="0" dirty="0" smtClean="0">
                          <a:latin typeface="+mn-lt"/>
                        </a:rPr>
                        <a:t> risponde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 - ISTRUTTORIA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t>7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416</Words>
  <Application>Microsoft Office PowerPoint</Application>
  <PresentationFormat>Presentazione su schermo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</dc:creator>
  <cp:lastModifiedBy>X</cp:lastModifiedBy>
  <cp:revision>18</cp:revision>
  <dcterms:created xsi:type="dcterms:W3CDTF">2018-06-10T13:29:18Z</dcterms:created>
  <dcterms:modified xsi:type="dcterms:W3CDTF">2018-06-10T20:23:47Z</dcterms:modified>
</cp:coreProperties>
</file>