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1" autoAdjust="0"/>
    <p:restoredTop sz="94625" autoAdjust="0"/>
  </p:normalViewPr>
  <p:slideViewPr>
    <p:cSldViewPr>
      <p:cViewPr varScale="1">
        <p:scale>
          <a:sx n="68" d="100"/>
          <a:sy n="68" d="100"/>
        </p:scale>
        <p:origin x="-1754" y="-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7B4BA-304C-478E-8041-453CB19A7942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AE926-FF44-434C-A9B4-F7EE17941F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34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8B3DA-8856-4FEC-B596-8F765DA2CC45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397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AA5-42B3-487C-B6A2-10F4BC4D80BA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78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47C-1C09-43C2-B856-EBD1868C7048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3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0C9A-DA21-4158-B4F6-40424E4897F6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782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E590-E1E5-416A-AB8E-DF97E835EE37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344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0C57-DABE-4A7B-AB70-3C1E05163B9A}" type="datetime1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836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22B-CA50-49A2-80B4-8586FBA808CB}" type="datetime1">
              <a:rPr lang="it-IT" smtClean="0"/>
              <a:t>10/06/2018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35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D9CA-745B-44DA-84E0-4415B83A7FF2}" type="datetime1">
              <a:rPr lang="it-IT" smtClean="0"/>
              <a:t>10/06/2018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91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6DC2-5736-480A-872C-6CA13285AFE4}" type="datetime1">
              <a:rPr lang="it-IT" smtClean="0"/>
              <a:t>10/06/2018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235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787D-18F4-467F-85C0-DFD83E5557D7}" type="datetime1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040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304A-6215-4CCB-BC23-2A936CE7D571}" type="datetime1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44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BFA95-2969-4F3F-9CCC-93E5A28821FA}" type="datetime1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BA3D-1979-4EC2-990B-E102EBE128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197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7560839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1200"/>
              </a:spcBef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600"/>
              </a:spcBef>
            </a:pPr>
            <a:r>
              <a:rPr lang="it-IT" b="1" i="1" dirty="0" smtClean="0">
                <a:solidFill>
                  <a:schemeClr val="tx2"/>
                </a:solidFill>
              </a:rPr>
              <a:t>Roma, 14 giugno 2018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Corte suprema di cassazione</a:t>
            </a:r>
          </a:p>
          <a:p>
            <a:pPr algn="ctr"/>
            <a:r>
              <a:rPr lang="it-IT" b="1" i="1" dirty="0" smtClean="0">
                <a:solidFill>
                  <a:schemeClr val="tx2"/>
                </a:solidFill>
              </a:rPr>
              <a:t>Aula magna</a:t>
            </a:r>
            <a:endParaRPr lang="it-IT" b="1" i="1" dirty="0">
              <a:solidFill>
                <a:schemeClr val="tx2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449078" y="2492896"/>
            <a:ext cx="4245842" cy="17697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40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Questionario (5)</a:t>
            </a:r>
          </a:p>
          <a:p>
            <a:pPr algn="ctr">
              <a:spcBef>
                <a:spcPts val="1800"/>
              </a:spcBef>
            </a:pPr>
            <a:r>
              <a:rPr lang="it-IT" sz="5400" b="1" cap="small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ISTRUTTORIA</a:t>
            </a:r>
            <a:endParaRPr lang="it-IT" sz="5400" b="1" cap="small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988728" y="4230087"/>
            <a:ext cx="5166543" cy="143116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ts val="1800"/>
              </a:spcBef>
            </a:pPr>
            <a:r>
              <a:rPr lang="it-IT" sz="3400" b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Dott. Pasquale SAGGESE</a:t>
            </a:r>
          </a:p>
          <a:p>
            <a:pPr algn="ctr">
              <a:spcBef>
                <a:spcPts val="600"/>
              </a:spcBef>
            </a:pPr>
            <a:r>
              <a:rPr lang="it-IT" sz="2400" b="1" i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Fondazione Nazionale Commercialisti</a:t>
            </a:r>
            <a:endParaRPr lang="it-IT" sz="2400" b="1" cap="none" spc="50" dirty="0" smtClean="0">
              <a:ln w="11430"/>
              <a:solidFill>
                <a:schemeClr val="tx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it-IT" sz="2400" b="1" i="1" cap="none" spc="50" dirty="0" err="1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Resp</a:t>
            </a:r>
            <a:r>
              <a:rPr lang="it-IT" sz="2400" b="1" i="1" cap="none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Dipartimento Area Tributaria</a:t>
            </a:r>
          </a:p>
        </p:txBody>
      </p:sp>
    </p:spTree>
    <p:extLst>
      <p:ext uri="{BB962C8B-B14F-4D97-AF65-F5344CB8AC3E}">
        <p14:creationId xmlns:p14="http://schemas.microsoft.com/office/powerpoint/2010/main" val="247686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072483"/>
              </p:ext>
            </p:extLst>
          </p:nvPr>
        </p:nvGraphicFramePr>
        <p:xfrm>
          <a:off x="789707" y="3232016"/>
          <a:ext cx="7742733" cy="286128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1. </a:t>
                      </a:r>
                      <a:r>
                        <a:rPr lang="it-IT" sz="2000" b="1" i="0" dirty="0" smtClean="0">
                          <a:latin typeface="+mn-lt"/>
                        </a:rPr>
                        <a:t>La perizia di parte è ammessa quale elemento di prova nel processo tributario: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 sempre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sì, solo se dell'Amministrazione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altro (specificare)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d.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2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15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08328"/>
              </p:ext>
            </p:extLst>
          </p:nvPr>
        </p:nvGraphicFramePr>
        <p:xfrm>
          <a:off x="789707" y="3232016"/>
          <a:ext cx="7742733" cy="2429232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2. </a:t>
                      </a:r>
                      <a:r>
                        <a:rPr lang="it-IT" sz="2000" b="1" i="0" dirty="0" smtClean="0">
                          <a:latin typeface="+mn-lt"/>
                        </a:rPr>
                        <a:t>In caso di produzione in giudizio di due consulenze di parte, il Giudice: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dà preferenza a quella dell'Amministrazione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valuta liberamente entrambe le perizie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3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8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658656"/>
              </p:ext>
            </p:extLst>
          </p:nvPr>
        </p:nvGraphicFramePr>
        <p:xfrm>
          <a:off x="789707" y="3232016"/>
          <a:ext cx="7742733" cy="286128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3. </a:t>
                      </a:r>
                      <a:r>
                        <a:rPr lang="it-IT" sz="2000" b="1" i="0" dirty="0" smtClean="0">
                          <a:latin typeface="+mn-lt"/>
                        </a:rPr>
                        <a:t>Le dichiarazioni dei terzi acquisite fuori dal giudizio costituiscono elementi di prova: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 solo se prodotte dall'Amministrazione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no, mai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30,7%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sì, da chiunque siano prodotte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d.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4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5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2382"/>
              </p:ext>
            </p:extLst>
          </p:nvPr>
        </p:nvGraphicFramePr>
        <p:xfrm>
          <a:off x="789707" y="3232016"/>
          <a:ext cx="7742733" cy="2967216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4. </a:t>
                      </a:r>
                      <a:r>
                        <a:rPr lang="it-IT" sz="2000" b="1" i="0" dirty="0" smtClean="0">
                          <a:latin typeface="+mn-lt"/>
                        </a:rPr>
                        <a:t>Le dichiarazioni dei terzi acquisite fuori dal giudizio e prodotte dall'Amministrazione: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a. prevalgono in quanto tali su quelle prodotte dalla parte privata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it-IT" sz="2000" i="1" dirty="0" smtClean="0">
                          <a:latin typeface="+mn-lt"/>
                        </a:rPr>
                        <a:t>b. non prevalgono su quelle prodotte dalla parte privata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5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4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562958"/>
              </p:ext>
            </p:extLst>
          </p:nvPr>
        </p:nvGraphicFramePr>
        <p:xfrm>
          <a:off x="789707" y="3140968"/>
          <a:ext cx="7742733" cy="316608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5. </a:t>
                      </a:r>
                      <a:r>
                        <a:rPr lang="it-IT" sz="2000" b="1" i="0" dirty="0" smtClean="0">
                          <a:latin typeface="+mn-lt"/>
                        </a:rPr>
                        <a:t>Il giudice tributario può fondare la sua decisione solo sulle dichiarazioni di terzi acquisite fuori dal giudizio e prodotte dalla parte privata: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 sempre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6,8%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no, mai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65,6%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altro</a:t>
                      </a:r>
                      <a:r>
                        <a:rPr lang="it-IT" sz="2000" i="1" baseline="0" dirty="0" smtClean="0">
                          <a:latin typeface="+mn-lt"/>
                        </a:rPr>
                        <a:t> (</a:t>
                      </a:r>
                      <a:r>
                        <a:rPr lang="it-IT" sz="2000" i="1" dirty="0" smtClean="0">
                          <a:latin typeface="+mn-lt"/>
                        </a:rPr>
                        <a:t>specificare)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d.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6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05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640166"/>
              </p:ext>
            </p:extLst>
          </p:nvPr>
        </p:nvGraphicFramePr>
        <p:xfrm>
          <a:off x="789707" y="3232016"/>
          <a:ext cx="7742733" cy="2861280"/>
        </p:xfrm>
        <a:graphic>
          <a:graphicData uri="http://schemas.openxmlformats.org/drawingml/2006/table">
            <a:tbl>
              <a:tblPr/>
              <a:tblGrid>
                <a:gridCol w="5744475"/>
                <a:gridCol w="999129"/>
                <a:gridCol w="999129"/>
              </a:tblGrid>
              <a:tr h="648072">
                <a:tc gridSpan="3">
                  <a:txBody>
                    <a:bodyPr/>
                    <a:lstStyle/>
                    <a:p>
                      <a:pPr algn="l"/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6.</a:t>
                      </a:r>
                      <a:r>
                        <a:rPr lang="it-IT" sz="2000" b="1" i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it-IT" sz="2000" b="1" i="0" dirty="0" smtClean="0">
                          <a:latin typeface="+mn-lt"/>
                        </a:rPr>
                        <a:t>La perdita incolpevole di un documento giustifica la deroga al divieto di prova testimoniale:</a:t>
                      </a:r>
                      <a:endParaRPr lang="it-IT" sz="2000" b="1" i="0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a. sì, sempre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21,4%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b. no, mai</a:t>
                      </a:r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c. altro</a:t>
                      </a:r>
                      <a:r>
                        <a:rPr lang="it-IT" sz="2000" i="1" baseline="0" dirty="0" smtClean="0">
                          <a:latin typeface="+mn-lt"/>
                        </a:rPr>
                        <a:t> (</a:t>
                      </a:r>
                      <a:r>
                        <a:rPr lang="it-IT" sz="2000" i="1" dirty="0" smtClean="0">
                          <a:latin typeface="+mn-lt"/>
                        </a:rPr>
                        <a:t>specificare)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15,6%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latin typeface="+mn-lt"/>
                        </a:rPr>
                        <a:t>d. non</a:t>
                      </a:r>
                      <a:r>
                        <a:rPr lang="it-IT" sz="2000" i="1" baseline="0" dirty="0" smtClean="0">
                          <a:latin typeface="+mn-lt"/>
                        </a:rPr>
                        <a:t> risponde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endParaRPr lang="it-IT" sz="2000" i="1" dirty="0">
                        <a:latin typeface="+mn-lt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" y="260648"/>
            <a:ext cx="2076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4624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201622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67544" y="1702549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Laboratorio sul processo </a:t>
            </a:r>
            <a:r>
              <a:rPr lang="it-IT" sz="3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tributario</a:t>
            </a:r>
          </a:p>
          <a:p>
            <a:pPr algn="ctr">
              <a:spcBef>
                <a:spcPts val="1200"/>
              </a:spcBef>
            </a:pPr>
            <a:r>
              <a:rPr lang="it-IT" sz="28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Questionario</a:t>
            </a: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 - ISTRUTTORIA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BA3D-1979-4EC2-990B-E102EBE128BC}" type="slidenum">
              <a:rPr lang="it-IT" sz="1800" smtClean="0">
                <a:solidFill>
                  <a:schemeClr val="tx1"/>
                </a:solidFill>
              </a:rPr>
              <a:t>7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91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416</Words>
  <Application>Microsoft Office PowerPoint</Application>
  <PresentationFormat>Presentazione su schermo (4:3)</PresentationFormat>
  <Paragraphs>117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X</dc:creator>
  <cp:lastModifiedBy>X</cp:lastModifiedBy>
  <cp:revision>18</cp:revision>
  <dcterms:created xsi:type="dcterms:W3CDTF">2018-06-10T13:29:18Z</dcterms:created>
  <dcterms:modified xsi:type="dcterms:W3CDTF">2018-06-10T20:23:47Z</dcterms:modified>
</cp:coreProperties>
</file>