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5" r:id="rId4"/>
    <p:sldId id="266" r:id="rId5"/>
    <p:sldId id="267" r:id="rId6"/>
    <p:sldId id="257" r:id="rId7"/>
    <p:sldId id="268" r:id="rId8"/>
    <p:sldId id="269" r:id="rId9"/>
    <p:sldId id="270" r:id="rId10"/>
    <p:sldId id="271" r:id="rId11"/>
    <p:sldId id="272" r:id="rId12"/>
    <p:sldId id="264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1" autoAdjust="0"/>
    <p:restoredTop sz="94625" autoAdjust="0"/>
  </p:normalViewPr>
  <p:slideViewPr>
    <p:cSldViewPr>
      <p:cViewPr varScale="1">
        <p:scale>
          <a:sx n="64" d="100"/>
          <a:sy n="64" d="100"/>
        </p:scale>
        <p:origin x="-99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7B4BA-304C-478E-8041-453CB19A7942}" type="datetimeFigureOut">
              <a:rPr lang="it-IT" smtClean="0"/>
              <a:t>13/06/2018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AE926-FF44-434C-A9B4-F7EE17941F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34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8B3DA-8856-4FEC-B596-8F765DA2CC45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397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AA5-42B3-487C-B6A2-10F4BC4D80BA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78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47C-1C09-43C2-B856-EBD1868C7048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3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0C9A-DA21-4158-B4F6-40424E4897F6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782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E590-E1E5-416A-AB8E-DF97E835EE37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344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0C57-DABE-4A7B-AB70-3C1E05163B9A}" type="datetime1">
              <a:rPr lang="it-IT" smtClean="0"/>
              <a:t>13/06/2018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836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22B-CA50-49A2-80B4-8586FBA808CB}" type="datetime1">
              <a:rPr lang="it-IT" smtClean="0"/>
              <a:t>13/06/2018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35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D9CA-745B-44DA-84E0-4415B83A7FF2}" type="datetime1">
              <a:rPr lang="it-IT" smtClean="0"/>
              <a:t>13/06/2018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91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6DC2-5736-480A-872C-6CA13285AFE4}" type="datetime1">
              <a:rPr lang="it-IT" smtClean="0"/>
              <a:t>13/06/2018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235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787D-18F4-467F-85C0-DFD83E5557D7}" type="datetime1">
              <a:rPr lang="it-IT" smtClean="0"/>
              <a:t>13/06/2018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040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304A-6215-4CCB-BC23-2A936CE7D571}" type="datetime1">
              <a:rPr lang="it-IT" smtClean="0"/>
              <a:t>13/06/2018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44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BFA95-2969-4F3F-9CCC-93E5A28821FA}" type="datetime1">
              <a:rPr lang="it-IT" smtClean="0"/>
              <a:t>13/06/2018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197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7560839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600"/>
              </a:spcBef>
            </a:pPr>
            <a:r>
              <a:rPr lang="it-IT" b="1" i="1" dirty="0" smtClean="0">
                <a:solidFill>
                  <a:schemeClr val="tx2"/>
                </a:solidFill>
              </a:rPr>
              <a:t>Roma, 14 giugno 2018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Corte suprema di cassazione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Aula magna</a:t>
            </a:r>
            <a:endParaRPr lang="it-IT" b="1" i="1" dirty="0">
              <a:solidFill>
                <a:schemeClr val="tx2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915521" y="2492896"/>
            <a:ext cx="7204408" cy="17697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40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Questionario (4)</a:t>
            </a:r>
          </a:p>
          <a:p>
            <a:pPr algn="ctr">
              <a:spcBef>
                <a:spcPts val="1800"/>
              </a:spcBef>
            </a:pPr>
            <a:r>
              <a:rPr lang="it-IT" sz="54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44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PROCEDIMENTO CAUTELARE</a:t>
            </a:r>
            <a:endParaRPr lang="it-IT" sz="4400" b="1" cap="small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273700" y="4230087"/>
            <a:ext cx="6596614" cy="143116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3400" b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Dott. </a:t>
            </a:r>
            <a:r>
              <a:rPr lang="it-IT" sz="34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r>
              <a:rPr lang="it-IT" sz="3400" b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assimo SCUFFI</a:t>
            </a:r>
          </a:p>
          <a:p>
            <a:pPr algn="ctr">
              <a:spcBef>
                <a:spcPts val="600"/>
              </a:spcBef>
            </a:pPr>
            <a: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Componente del</a:t>
            </a:r>
            <a:b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Consiglio di Presidenza della Giustizia Tributaria</a:t>
            </a:r>
            <a:endParaRPr lang="it-IT" sz="2400" b="1" cap="none" spc="50" dirty="0" smtClean="0">
              <a:ln w="11430"/>
              <a:solidFill>
                <a:schemeClr val="tx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686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342041"/>
              </p:ext>
            </p:extLst>
          </p:nvPr>
        </p:nvGraphicFramePr>
        <p:xfrm>
          <a:off x="789707" y="3232016"/>
          <a:ext cx="7742733" cy="269822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9. </a:t>
                      </a:r>
                      <a:r>
                        <a:rPr lang="it-IT" sz="20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Dopo</a:t>
                      </a:r>
                      <a:r>
                        <a:rPr lang="it-IT" sz="2000" b="1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la sentenza di primo grado sfavorevole, l’istanza di sospensione d</a:t>
                      </a:r>
                      <a:r>
                        <a:rPr lang="it-IT" sz="2000" b="1" i="0" dirty="0" smtClean="0">
                          <a:latin typeface="+mn-lt"/>
                        </a:rPr>
                        <a:t>el contribuente va proposta: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cumulativamente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contro la sentenza e l’atto impositivo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contro l’atto impositivo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contro la sentenza 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10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5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30279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10. </a:t>
                      </a:r>
                      <a:r>
                        <a:rPr lang="it-IT" sz="2000" b="1" i="0" dirty="0" smtClean="0">
                          <a:latin typeface="+mn-lt"/>
                        </a:rPr>
                        <a:t>La valutazione del </a:t>
                      </a:r>
                      <a:r>
                        <a:rPr lang="it-IT" sz="2000" b="1" i="1" dirty="0" err="1" smtClean="0">
                          <a:latin typeface="+mn-lt"/>
                        </a:rPr>
                        <a:t>periculum</a:t>
                      </a:r>
                      <a:r>
                        <a:rPr lang="it-IT" sz="2000" b="1" i="0" dirty="0" smtClean="0">
                          <a:latin typeface="+mn-lt"/>
                        </a:rPr>
                        <a:t> può basarsi sul pregiudizio in </a:t>
                      </a:r>
                      <a:r>
                        <a:rPr lang="it-IT" sz="2000" b="1" i="1" dirty="0" smtClean="0">
                          <a:latin typeface="+mn-lt"/>
                        </a:rPr>
                        <a:t>re </a:t>
                      </a:r>
                      <a:r>
                        <a:rPr lang="it-IT" sz="2000" b="1" i="1" dirty="0" err="1" smtClean="0">
                          <a:latin typeface="+mn-lt"/>
                        </a:rPr>
                        <a:t>ipsa</a:t>
                      </a:r>
                      <a:r>
                        <a:rPr lang="it-IT" sz="2000" b="1" i="0" dirty="0" smtClean="0">
                          <a:latin typeface="+mn-lt"/>
                        </a:rPr>
                        <a:t>?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</a:t>
                      </a:r>
                      <a:r>
                        <a:rPr lang="it-IT" sz="2000" i="1" baseline="0" dirty="0" smtClean="0">
                          <a:latin typeface="+mn-lt"/>
                        </a:rPr>
                        <a:t> sempre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no, mai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11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9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105842"/>
              </p:ext>
            </p:extLst>
          </p:nvPr>
        </p:nvGraphicFramePr>
        <p:xfrm>
          <a:off x="323528" y="2636912"/>
          <a:ext cx="8496944" cy="3778344"/>
        </p:xfrm>
        <a:graphic>
          <a:graphicData uri="http://schemas.openxmlformats.org/drawingml/2006/table">
            <a:tbl>
              <a:tblPr/>
              <a:tblGrid>
                <a:gridCol w="6304038"/>
                <a:gridCol w="1096453"/>
                <a:gridCol w="1096453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11. </a:t>
                      </a:r>
                      <a:r>
                        <a:rPr lang="it-IT" sz="20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Sussiste</a:t>
                      </a:r>
                      <a:r>
                        <a:rPr lang="it-IT" sz="2000" b="1" i="0" dirty="0" smtClean="0">
                          <a:latin typeface="+mn-lt"/>
                        </a:rPr>
                        <a:t> la irreparabilità del danno nel caso di (ammessa risposta plurima):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necessario ricorso a mezzi straordinari per reperire liquidità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gravi e ripetute perdite in bilancio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c. situazione di crisi dell’azienda con rischi di insolvenza o di riduzione del</a:t>
                      </a:r>
                      <a:r>
                        <a:rPr lang="it-IT" sz="2000" i="1" baseline="0" dirty="0" smtClean="0">
                          <a:latin typeface="+mn-lt"/>
                        </a:rPr>
                        <a:t> personale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d. mancanza di occupazione e stato di indigenza  familiare 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baseline="0" dirty="0" smtClean="0">
                          <a:latin typeface="+mn-lt"/>
                        </a:rPr>
                        <a:t>e. impossibilità di chiedere rateazione del debito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482750"/>
            <a:ext cx="828092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3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12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2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36463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di sospensione dell’atto impugnato: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va proposta contestualmente nel corpo del ricorso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può essere proposta anche separatamente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</a:t>
            </a:r>
            <a:r>
              <a:rPr lang="it-IT" sz="3600" i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</a:t>
            </a:r>
            <a:r>
              <a:rPr lang="it-IT" sz="3600" i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  <a:endParaRPr lang="it-IT" sz="3600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2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15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389907"/>
              </p:ext>
            </p:extLst>
          </p:nvPr>
        </p:nvGraphicFramePr>
        <p:xfrm>
          <a:off x="789707" y="3232016"/>
          <a:ext cx="7742733" cy="221320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di sospensione dell’atto impugnato: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può essere rivolta solo contro gli atti impositivi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può essere diretta anche contro i rifiuti di rimborso  e dinieghi di agevolazioni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3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9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290313"/>
              </p:ext>
            </p:extLst>
          </p:nvPr>
        </p:nvGraphicFramePr>
        <p:xfrm>
          <a:off x="789707" y="3232016"/>
          <a:ext cx="7742733" cy="251800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3. </a:t>
                      </a:r>
                      <a:r>
                        <a:rPr lang="it-IT" sz="2000" b="1" i="0" dirty="0" smtClean="0">
                          <a:latin typeface="+mn-lt"/>
                        </a:rPr>
                        <a:t>La tutela innominata d’urgenza (art. 700 </a:t>
                      </a:r>
                      <a:r>
                        <a:rPr lang="it-IT" sz="2000" b="1" i="0" dirty="0" err="1" smtClean="0">
                          <a:latin typeface="+mn-lt"/>
                        </a:rPr>
                        <a:t>c.p.c.</a:t>
                      </a:r>
                      <a:r>
                        <a:rPr lang="it-IT" sz="2000" b="1" i="0" dirty="0" smtClean="0">
                          <a:latin typeface="+mn-lt"/>
                        </a:rPr>
                        <a:t>):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non è mai praticabile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nel contenzioso tributario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può essere impiegata anche </a:t>
                      </a:r>
                      <a:r>
                        <a:rPr lang="it-IT" sz="2000" i="0" dirty="0" smtClean="0">
                          <a:latin typeface="+mn-lt"/>
                        </a:rPr>
                        <a:t>ante </a:t>
                      </a:r>
                      <a:r>
                        <a:rPr lang="it-IT" sz="2000" i="0" dirty="0" err="1" smtClean="0">
                          <a:latin typeface="+mn-lt"/>
                        </a:rPr>
                        <a:t>causam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nei confronti di determinati atti (es. cancellazione iscrizione ipotecaria)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4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72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628915"/>
              </p:ext>
            </p:extLst>
          </p:nvPr>
        </p:nvGraphicFramePr>
        <p:xfrm>
          <a:off x="789707" y="2996952"/>
          <a:ext cx="7742733" cy="339660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 è decisa dal Presidente </a:t>
                      </a:r>
                      <a:r>
                        <a:rPr lang="it-IT" sz="2000" b="1" i="1" dirty="0" smtClean="0">
                          <a:latin typeface="+mn-lt"/>
                        </a:rPr>
                        <a:t>inaudita altera parte</a:t>
                      </a:r>
                      <a:r>
                        <a:rPr lang="it-IT" sz="2000" b="1" i="0" dirty="0" smtClean="0">
                          <a:latin typeface="+mn-lt"/>
                        </a:rPr>
                        <a:t>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a. in caso di eccezionale urgenza per il concreto rischio che il provvedimento resti </a:t>
                      </a:r>
                      <a:r>
                        <a:rPr lang="it-IT" sz="2000" i="0" dirty="0" err="1" smtClean="0">
                          <a:latin typeface="+mn-lt"/>
                        </a:rPr>
                        <a:t>inutiliter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ove si proceda secondo lo schema ordinario di convocazione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quando il numero delle istanze pendenti è tale da non consentire la trattazione in contradditorio in tempi ragionevoli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628800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5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0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229664"/>
              </p:ext>
            </p:extLst>
          </p:nvPr>
        </p:nvGraphicFramePr>
        <p:xfrm>
          <a:off x="789707" y="3232016"/>
          <a:ext cx="7742733" cy="237626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 è decisa</a:t>
                      </a:r>
                      <a:r>
                        <a:rPr lang="it-IT" sz="2000" b="1" i="0" baseline="0" dirty="0" smtClean="0">
                          <a:latin typeface="+mn-lt"/>
                        </a:rPr>
                        <a:t> </a:t>
                      </a:r>
                      <a:r>
                        <a:rPr lang="it-IT" sz="2000" b="1" i="0" dirty="0" smtClean="0">
                          <a:latin typeface="+mn-lt"/>
                        </a:rPr>
                        <a:t>dal Collegio: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nel termine improrogabile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di 120</a:t>
                      </a:r>
                      <a:r>
                        <a:rPr lang="it-IT" sz="2000" i="1" baseline="0" dirty="0" smtClean="0">
                          <a:latin typeface="+mn-lt"/>
                        </a:rPr>
                        <a:t> giorni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in termini liberi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unitamente al merito del ricorso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6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8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78406"/>
              </p:ext>
            </p:extLst>
          </p:nvPr>
        </p:nvGraphicFramePr>
        <p:xfrm>
          <a:off x="789707" y="3232016"/>
          <a:ext cx="7742733" cy="237626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6. </a:t>
                      </a:r>
                      <a:r>
                        <a:rPr lang="it-IT" sz="2000" b="1" i="0" dirty="0" smtClean="0">
                          <a:latin typeface="+mn-lt"/>
                        </a:rPr>
                        <a:t>Nella liquidazione delle spese della fase cautelare il Giudice: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segue il principio di soccombenza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compensa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prevalentemente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può riservare la decisione al merito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7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8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712949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può essere sempre reiterata per fatti sopravvenuti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non può essere reiterata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8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76161"/>
              </p:ext>
            </p:extLst>
          </p:nvPr>
        </p:nvGraphicFramePr>
        <p:xfrm>
          <a:off x="789707" y="3232016"/>
          <a:ext cx="7742733" cy="253516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8. </a:t>
                      </a:r>
                      <a:r>
                        <a:rPr lang="it-IT" sz="2000" b="1" i="0" dirty="0" smtClean="0">
                          <a:latin typeface="+mn-lt"/>
                        </a:rPr>
                        <a:t>La sospensione degli effetti esecutivi della sentenza di secondo grado impugnata in Cassazione: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richiede la sola ricorrenza del danno grave ed irreparabile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b. non esclude una delibazione sommaria del </a:t>
                      </a:r>
                      <a:r>
                        <a:rPr lang="it-IT" sz="2000" i="0" dirty="0" err="1" smtClean="0">
                          <a:latin typeface="+mn-lt"/>
                        </a:rPr>
                        <a:t>fumus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limitata ad ipotesi di immediata evidenza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9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4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681</Words>
  <Application>Microsoft Office PowerPoint</Application>
  <PresentationFormat>Presentazione su schermo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X</dc:creator>
  <cp:lastModifiedBy>X</cp:lastModifiedBy>
  <cp:revision>40</cp:revision>
  <dcterms:created xsi:type="dcterms:W3CDTF">2018-06-10T13:29:18Z</dcterms:created>
  <dcterms:modified xsi:type="dcterms:W3CDTF">2018-06-12T22:24:02Z</dcterms:modified>
</cp:coreProperties>
</file>