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62" r:id="rId2"/>
    <p:sldId id="257" r:id="rId3"/>
    <p:sldId id="259" r:id="rId4"/>
    <p:sldId id="258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7264B-AEDA-46D0-8947-2FA25C884E50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C9A95-9128-4427-A95B-4312F2F3B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253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A383-0B9E-466E-8D24-D89E59E7115B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22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D92F-49F4-4E92-8E46-01758BDC414E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16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07B6-D948-46D0-A006-8AD387FC4222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08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2C16-120B-454E-9B23-2C3EFFBD7BEF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17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2B03-B50E-4A4D-B5ED-21AA8477BABC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24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CD9A-7AA0-4827-9303-397FDECBB512}" type="datetime1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23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1AE-EB43-4DD7-AEFF-F5D64F416F84}" type="datetime1">
              <a:rPr lang="en-GB" smtClean="0"/>
              <a:t>25/09/2017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70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352-CF7F-4CBD-8348-F4E3EC873986}" type="datetime1">
              <a:rPr lang="en-GB" smtClean="0"/>
              <a:t>25/09/2017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4E0F-F562-4BC4-A5D0-2BE729364399}" type="datetime1">
              <a:rPr lang="en-GB" smtClean="0"/>
              <a:t>25/09/2017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210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024FE3C-426B-48CA-99E5-F96421B0F6F7}" type="datetime1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196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6E18-D689-4E67-80DD-03ECCACA993A}" type="datetime1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57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0DEADFC3-50D3-4B7E-A751-AA8704B55481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07698200-4D8F-45FF-B380-2954466D7CA9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78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tribute-arbitration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rs.gov/businesses/international-businesses/mandatory-arbitration-with-germany-belgium-and-canad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1E0C3-56E9-402B-AD89-AE72764E56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Arbitration and the MLI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57FA8A-9763-4C96-8FCE-BC9FC9A04F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John Avery Jones</a:t>
            </a:r>
          </a:p>
        </p:txBody>
      </p:sp>
    </p:spTree>
    <p:extLst>
      <p:ext uri="{BB962C8B-B14F-4D97-AF65-F5344CB8AC3E}">
        <p14:creationId xmlns:p14="http://schemas.microsoft.com/office/powerpoint/2010/main" val="4254824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Arbitration: assessment of the MLI proposals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250" dirty="0"/>
              <a:t>There is a huge problem</a:t>
            </a:r>
          </a:p>
          <a:p>
            <a:pPr lvl="1"/>
            <a:r>
              <a:rPr lang="en-GB" sz="1950" dirty="0"/>
              <a:t>2,509 new MAP cases for OECD countries in 2015 and the 6,176 cases outstanding at the end of 2015, taking an average of 20.47 months (OECD 5 December 2016: later ones not yet available)</a:t>
            </a:r>
          </a:p>
          <a:p>
            <a:r>
              <a:rPr lang="en-GB" sz="2250" dirty="0"/>
              <a:t>Arbitration (including prior steps like mediation) is the only way to solve it</a:t>
            </a:r>
          </a:p>
          <a:p>
            <a:r>
              <a:rPr lang="en-GB" sz="2250" dirty="0"/>
              <a:t>Italy and the UK have opted for arbitration in the MLI</a:t>
            </a:r>
          </a:p>
          <a:p>
            <a:pPr lvl="1"/>
            <a:r>
              <a:rPr lang="en-GB" sz="1950" dirty="0"/>
              <a:t>What is the problem for the others? </a:t>
            </a:r>
          </a:p>
          <a:p>
            <a:pPr lvl="1"/>
            <a:r>
              <a:rPr lang="en-GB" sz="1950" dirty="0"/>
              <a:t>Need to set an example and show that arbitration works; others may then follow</a:t>
            </a:r>
          </a:p>
          <a:p>
            <a:pPr lvl="1"/>
            <a:r>
              <a:rPr lang="en-GB" sz="1950" dirty="0"/>
              <a:t>How do we start?</a:t>
            </a:r>
          </a:p>
          <a:p>
            <a:r>
              <a:rPr lang="en-GB" sz="2250" dirty="0"/>
              <a:t>Will states be making reservations about the type of eligible cases (art 28(2))?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91402-312E-44BE-A87D-6798BDFC8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326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of the MLI proposals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Will states be able to administer arbitrations?</a:t>
            </a:r>
          </a:p>
          <a:p>
            <a:pPr lvl="1"/>
            <a:r>
              <a:rPr lang="en-GB" sz="1800" dirty="0"/>
              <a:t>Possibility for the Permanent Court of Arbitration, the Hague, to take on the administration, see </a:t>
            </a:r>
            <a:r>
              <a:rPr lang="en-GB" sz="1800" dirty="0">
                <a:hlinkClick r:id="rId2"/>
              </a:rPr>
              <a:t>http://tribute-arbitration.org/</a:t>
            </a:r>
            <a:r>
              <a:rPr lang="en-GB" sz="1800" dirty="0"/>
              <a:t> </a:t>
            </a:r>
          </a:p>
          <a:p>
            <a:r>
              <a:rPr lang="en-GB" sz="2000" dirty="0"/>
              <a:t>Is there an over-emphasis on confidentiality, such as the option for either party to prevent any disclosure by the taxpayer and advisers (art 23(5) [Italy has chosen to apply this], (6), (7)—with the possibility of no arbitration if one party opts and the other party does not)? </a:t>
            </a:r>
          </a:p>
          <a:p>
            <a:pPr lvl="1"/>
            <a:r>
              <a:rPr lang="en-GB" sz="1800" dirty="0"/>
              <a:t>Can the taxpayer disclose the outcome?</a:t>
            </a:r>
          </a:p>
          <a:p>
            <a:r>
              <a:rPr lang="en-GB" sz="2000" dirty="0"/>
              <a:t>Italian reservation: no arbitration possible if in either state there is a judicial decision (or the arbitration terminates on a decision being made before the arbitration decision); not a problem in the UK because by statute a specific case mutual agreement can override the law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C230A-F168-4152-84BA-0CC2332C9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281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 of arbitration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000" dirty="0"/>
              <a:t>Baseball (final offer) arbitration as the default is good </a:t>
            </a:r>
          </a:p>
          <a:p>
            <a:pPr lvl="1"/>
            <a:r>
              <a:rPr lang="en-GB" sz="1800" dirty="0"/>
              <a:t>But possibility of disagreement over baseball (final offer) (with no reasons) or Independent opinion (with reasons) which parties must “endeavour to agree”</a:t>
            </a:r>
          </a:p>
          <a:p>
            <a:r>
              <a:rPr lang="en-GB" sz="2000" dirty="0"/>
              <a:t>“Italy reserves the right for Article 23(1) [baseball arbitration] and (2) [independent opinion] not to apply with respect to its Covered Tax Agreements with Parties that have made the reservation described in Article 23(2)”.  Result:</a:t>
            </a:r>
          </a:p>
          <a:p>
            <a:pPr lvl="1"/>
            <a:r>
              <a:rPr lang="en-GB" sz="1800" dirty="0"/>
              <a:t>Treaty with the UK [after Brexit: EU arbitration convention currently overrides the MLI] which has made no reservations on arbitration: baseball arbitration apples</a:t>
            </a:r>
          </a:p>
          <a:p>
            <a:pPr lvl="1"/>
            <a:r>
              <a:rPr lang="en-GB" sz="1800" dirty="0"/>
              <a:t>Treaty with a state that has made a reservation under art 23(2) [not to have baseball] </a:t>
            </a:r>
            <a:r>
              <a:rPr lang="en-GB" sz="1800" dirty="0" err="1"/>
              <a:t>eg</a:t>
            </a:r>
            <a:r>
              <a:rPr lang="en-GB" sz="1800" dirty="0"/>
              <a:t> Japan: the parties have to agree on the type of arbitration for all cases and until they do no arbitration is possible</a:t>
            </a:r>
          </a:p>
          <a:p>
            <a:r>
              <a:rPr lang="en-GB" sz="2000" dirty="0"/>
              <a:t>Why are the arbitrators forbidden to give reasons in a baseball arbitration?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F87C4A-4048-4016-A34A-1985CE032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131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7964A-436F-41E3-A9EC-D680EE2EF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Arbitration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C1D70-ED40-48E6-B8B5-CFDD6D11B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Provision for position papers and reply are good</a:t>
            </a:r>
          </a:p>
          <a:p>
            <a:pPr lvl="1"/>
            <a:r>
              <a:rPr lang="en-GB" sz="2000" dirty="0"/>
              <a:t>Details to be agreed in the competent authority agreement: probably inevitable, but could there not have been a default?</a:t>
            </a:r>
          </a:p>
          <a:p>
            <a:pPr lvl="1"/>
            <a:r>
              <a:rPr lang="en-GB" sz="2000" dirty="0"/>
              <a:t>Follows the successful US-Canada (and others) model: </a:t>
            </a:r>
          </a:p>
          <a:p>
            <a:pPr lvl="1"/>
            <a:r>
              <a:rPr lang="en-GB" sz="2000" dirty="0">
                <a:hlinkClick r:id="rId2"/>
              </a:rPr>
              <a:t>https://www.irs.gov/businesses/international-businesses/mandatory-arbitration-with-germany-belgium-and-canada</a:t>
            </a:r>
            <a:r>
              <a:rPr lang="en-GB" sz="2000" dirty="0"/>
              <a:t> </a:t>
            </a:r>
          </a:p>
          <a:p>
            <a:r>
              <a:rPr lang="en-GB" sz="2400" dirty="0"/>
              <a:t>Extremely quick and cheap </a:t>
            </a:r>
            <a:r>
              <a:rPr lang="en-GB" sz="2400" dirty="0" err="1"/>
              <a:t>eg</a:t>
            </a:r>
            <a:r>
              <a:rPr lang="en-GB" sz="2400" dirty="0"/>
              <a:t> from appointment of Chair 60 days for position papers (maximum 30 pages) and another 60 days for reply (maximum 10 pages); no meetings (conference call between the  arbitrators)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37DE69-0FD7-4857-B58D-A24461943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149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of the EU proposals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/>
              <a:t>Is a Directive (rather than an amendment to the Convention) necessary? </a:t>
            </a:r>
          </a:p>
          <a:p>
            <a:pPr lvl="1"/>
            <a:r>
              <a:rPr lang="en-GB" sz="1800" dirty="0"/>
              <a:t>Could it result in the </a:t>
            </a:r>
            <a:r>
              <a:rPr lang="en-GB" sz="1800" dirty="0" err="1"/>
              <a:t>CJEU</a:t>
            </a:r>
            <a:r>
              <a:rPr lang="en-GB" sz="1800" dirty="0"/>
              <a:t> becoming involved?</a:t>
            </a:r>
          </a:p>
          <a:p>
            <a:r>
              <a:rPr lang="en-GB" sz="2000" dirty="0"/>
              <a:t>Extending the Convention beyond transfer pricing is good in theory but how many other potential cases are there?</a:t>
            </a:r>
          </a:p>
          <a:p>
            <a:r>
              <a:rPr lang="en-GB" sz="2000" dirty="0"/>
              <a:t>The proposal for an ADR Commission is good</a:t>
            </a:r>
          </a:p>
          <a:p>
            <a:r>
              <a:rPr lang="en-GB" sz="2000" dirty="0"/>
              <a:t>Publication of the decision is good</a:t>
            </a:r>
          </a:p>
          <a:p>
            <a:r>
              <a:rPr lang="en-GB" sz="2000" dirty="0"/>
              <a:t>Are more rules really necessary?</a:t>
            </a:r>
          </a:p>
          <a:p>
            <a:r>
              <a:rPr lang="en-GB" sz="2000" dirty="0"/>
              <a:t>Is it necessary to have a provision for the taxpayer to apply to court to appoint arbitrators?</a:t>
            </a:r>
          </a:p>
          <a:p>
            <a:r>
              <a:rPr lang="en-GB" sz="2000" dirty="0"/>
              <a:t>If Member States are prepared to sign the MLI it proves that the presence of the Competent Authorities on the EU arbitration panel is out of date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4D14CD-D71A-4751-BB9E-0986F46DE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98200-4D8F-45FF-B380-2954466D7CA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57854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68FCB64F-7AF1-4738-9E66-6E0679F96B93}" vid="{33B01ACC-2F8C-4A14-B447-FC29C776C3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2709</TotalTime>
  <Words>662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Theme1</vt:lpstr>
      <vt:lpstr>Arbitration and the MLI</vt:lpstr>
      <vt:lpstr>Arbitration: assessment of the MLI proposals</vt:lpstr>
      <vt:lpstr>Assessment of the MLI proposals (2)</vt:lpstr>
      <vt:lpstr>Type of arbitration</vt:lpstr>
      <vt:lpstr>Arbitration procedure</vt:lpstr>
      <vt:lpstr>Assessment of the EU proposals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Criticisms of the MLI proposals</dc:title>
  <dc:creator>John Avery Jones</dc:creator>
  <cp:lastModifiedBy>John Avery Jones</cp:lastModifiedBy>
  <cp:revision>21</cp:revision>
  <dcterms:created xsi:type="dcterms:W3CDTF">2017-01-12T10:25:50Z</dcterms:created>
  <dcterms:modified xsi:type="dcterms:W3CDTF">2017-09-25T08:48:33Z</dcterms:modified>
</cp:coreProperties>
</file>