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61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70" r:id="rId12"/>
    <p:sldId id="267" r:id="rId13"/>
    <p:sldId id="269" r:id="rId14"/>
    <p:sldId id="271" r:id="rId15"/>
    <p:sldId id="272" r:id="rId16"/>
    <p:sldId id="273" r:id="rId17"/>
    <p:sldId id="274" r:id="rId18"/>
    <p:sldId id="275" r:id="rId19"/>
    <p:sldId id="278" r:id="rId20"/>
    <p:sldId id="279" r:id="rId21"/>
    <p:sldId id="281" r:id="rId22"/>
    <p:sldId id="276" r:id="rId23"/>
    <p:sldId id="277" r:id="rId24"/>
  </p:sldIdLst>
  <p:sldSz cx="9144000" cy="6858000" type="screen4x3"/>
  <p:notesSz cx="6858000" cy="1001395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392" y="-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50069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50069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0769C5-06F8-48C7-96C7-4DCB276261B7}" type="datetimeFigureOut">
              <a:rPr lang="de-DE" smtClean="0"/>
              <a:t>22.09.2017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25513" y="750888"/>
            <a:ext cx="5006975" cy="3756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756626"/>
            <a:ext cx="5486400" cy="450627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511514"/>
            <a:ext cx="2971800" cy="50069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9511514"/>
            <a:ext cx="2971800" cy="50069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5986DC-62F2-4214-AD41-214C25AC44D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8112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371D4-725B-4620-9678-FBE3722F14B8}" type="datetime1">
              <a:rPr lang="de-DE" smtClean="0"/>
              <a:t>22.09.2017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F0D1D-35CD-4859-B0C0-3CFCF53F056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67497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A3D39-B4DB-44D9-B510-BA5E6FD458A0}" type="datetime1">
              <a:rPr lang="de-DE" smtClean="0"/>
              <a:t>22.09.2017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F0D1D-35CD-4859-B0C0-3CFCF53F056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43186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42ED5-C308-42A0-8C32-3B7A4F4CE004}" type="datetime1">
              <a:rPr lang="de-DE" smtClean="0"/>
              <a:t>22.09.2017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F0D1D-35CD-4859-B0C0-3CFCF53F056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78739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AADF3-C542-442F-A308-8E1A69341E5D}" type="datetime1">
              <a:rPr lang="de-DE" smtClean="0"/>
              <a:t>22.09.2017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F0D1D-35CD-4859-B0C0-3CFCF53F056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86946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83572-A92F-44DA-A7B2-634463745C26}" type="datetime1">
              <a:rPr lang="de-DE" smtClean="0"/>
              <a:t>22.09.2017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F0D1D-35CD-4859-B0C0-3CFCF53F056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31891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8A028-A494-44FD-8708-08E823177461}" type="datetime1">
              <a:rPr lang="de-DE" smtClean="0"/>
              <a:t>22.09.2017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F0D1D-35CD-4859-B0C0-3CFCF53F056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81860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73C0D-0DC6-4B26-A580-E6C02C4A5E49}" type="datetime1">
              <a:rPr lang="de-DE" smtClean="0"/>
              <a:t>22.09.2017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F0D1D-35CD-4859-B0C0-3CFCF53F056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28519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1E3A6-ABCF-4EFF-AEAA-4C46D6C8D2D4}" type="datetime1">
              <a:rPr lang="de-DE" smtClean="0"/>
              <a:t>22.09.2017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F0D1D-35CD-4859-B0C0-3CFCF53F056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17112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8AB3D-D0A2-409D-90B5-770681C7FDA1}" type="datetime1">
              <a:rPr lang="de-DE" smtClean="0"/>
              <a:t>22.09.2017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F0D1D-35CD-4859-B0C0-3CFCF53F056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74442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B98DE-8D5B-4615-BB1C-466070B3CA3D}" type="datetime1">
              <a:rPr lang="de-DE" smtClean="0"/>
              <a:t>22.09.2017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F0D1D-35CD-4859-B0C0-3CFCF53F056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9731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0A975-0EE3-4AC0-B486-31A165E5E34D}" type="datetime1">
              <a:rPr lang="de-DE" smtClean="0"/>
              <a:t>22.09.2017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F0D1D-35CD-4859-B0C0-3CFCF53F056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23676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C0F076-69EA-426B-882C-15B632E608DB}" type="datetime1">
              <a:rPr lang="de-DE" smtClean="0"/>
              <a:t>22.09.2017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BF0D1D-35CD-4859-B0C0-3CFCF53F056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7684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de-DE" sz="3200" dirty="0" smtClean="0"/>
              <a:t>International </a:t>
            </a:r>
            <a:r>
              <a:rPr lang="de-DE" sz="3200" dirty="0" err="1" smtClean="0"/>
              <a:t>Congress</a:t>
            </a:r>
            <a:r>
              <a:rPr lang="de-DE" sz="3200" dirty="0" smtClean="0"/>
              <a:t>  29th September 2017 </a:t>
            </a:r>
            <a:r>
              <a:rPr lang="de-DE" sz="3200" dirty="0" err="1" smtClean="0"/>
              <a:t>Rome</a:t>
            </a:r>
            <a:r>
              <a:rPr lang="de-DE" sz="2800" dirty="0" smtClean="0"/>
              <a:t/>
            </a:r>
            <a:br>
              <a:rPr lang="de-DE" sz="2800" dirty="0" smtClean="0"/>
            </a:br>
            <a:r>
              <a:rPr lang="de-DE" sz="2800" dirty="0" smtClean="0"/>
              <a:t>- Dr. Friederike Grube  -</a:t>
            </a:r>
            <a:endParaRPr lang="de-DE" sz="2800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 smtClean="0">
                <a:solidFill>
                  <a:schemeClr val="accent1"/>
                </a:solidFill>
              </a:rPr>
              <a:t>Tax Court </a:t>
            </a:r>
            <a:r>
              <a:rPr lang="de-DE" dirty="0" err="1" smtClean="0">
                <a:solidFill>
                  <a:schemeClr val="accent1"/>
                </a:solidFill>
              </a:rPr>
              <a:t>system</a:t>
            </a:r>
            <a:r>
              <a:rPr lang="de-DE" dirty="0" smtClean="0">
                <a:solidFill>
                  <a:schemeClr val="accent1"/>
                </a:solidFill>
              </a:rPr>
              <a:t> in Germany</a:t>
            </a:r>
          </a:p>
          <a:p>
            <a:r>
              <a:rPr lang="de-DE" dirty="0" smtClean="0">
                <a:solidFill>
                  <a:schemeClr val="accent1"/>
                </a:solidFill>
              </a:rPr>
              <a:t>The </a:t>
            </a:r>
            <a:r>
              <a:rPr lang="de-DE" dirty="0" err="1" smtClean="0">
                <a:solidFill>
                  <a:schemeClr val="accent1"/>
                </a:solidFill>
              </a:rPr>
              <a:t>role</a:t>
            </a:r>
            <a:r>
              <a:rPr lang="de-DE" dirty="0" smtClean="0">
                <a:solidFill>
                  <a:schemeClr val="accent1"/>
                </a:solidFill>
              </a:rPr>
              <a:t> of </a:t>
            </a:r>
            <a:r>
              <a:rPr lang="de-DE" dirty="0" err="1" smtClean="0">
                <a:solidFill>
                  <a:schemeClr val="accent1"/>
                </a:solidFill>
              </a:rPr>
              <a:t>the</a:t>
            </a:r>
            <a:r>
              <a:rPr lang="de-DE" dirty="0" smtClean="0">
                <a:solidFill>
                  <a:schemeClr val="accent1"/>
                </a:solidFill>
              </a:rPr>
              <a:t> Federal Tax Court</a:t>
            </a:r>
          </a:p>
          <a:p>
            <a:r>
              <a:rPr lang="de-DE" dirty="0" smtClean="0">
                <a:solidFill>
                  <a:schemeClr val="accent1"/>
                </a:solidFill>
              </a:rPr>
              <a:t>Case </a:t>
            </a:r>
            <a:r>
              <a:rPr lang="de-DE" dirty="0" err="1" smtClean="0">
                <a:solidFill>
                  <a:schemeClr val="accent1"/>
                </a:solidFill>
              </a:rPr>
              <a:t>load</a:t>
            </a:r>
            <a:r>
              <a:rPr lang="de-DE" dirty="0" smtClean="0">
                <a:solidFill>
                  <a:schemeClr val="accent1"/>
                </a:solidFill>
              </a:rPr>
              <a:t> </a:t>
            </a:r>
            <a:r>
              <a:rPr lang="de-DE" dirty="0" err="1" smtClean="0">
                <a:solidFill>
                  <a:schemeClr val="accent1"/>
                </a:solidFill>
              </a:rPr>
              <a:t>control</a:t>
            </a:r>
            <a:r>
              <a:rPr lang="de-DE" dirty="0" smtClean="0">
                <a:solidFill>
                  <a:schemeClr val="accent1"/>
                </a:solidFill>
              </a:rPr>
              <a:t> in </a:t>
            </a:r>
            <a:r>
              <a:rPr lang="de-DE" dirty="0" err="1" smtClean="0">
                <a:solidFill>
                  <a:schemeClr val="accent1"/>
                </a:solidFill>
              </a:rPr>
              <a:t>tax</a:t>
            </a:r>
            <a:r>
              <a:rPr lang="de-DE" dirty="0" smtClean="0">
                <a:solidFill>
                  <a:schemeClr val="accent1"/>
                </a:solidFill>
              </a:rPr>
              <a:t> </a:t>
            </a:r>
            <a:r>
              <a:rPr lang="de-DE" dirty="0" err="1" smtClean="0">
                <a:solidFill>
                  <a:schemeClr val="accent1"/>
                </a:solidFill>
              </a:rPr>
              <a:t>matters</a:t>
            </a:r>
            <a:endParaRPr lang="de-DE" dirty="0">
              <a:solidFill>
                <a:schemeClr val="accent1"/>
              </a:solidFill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2568" y="610491"/>
            <a:ext cx="3420000" cy="68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F0D1D-35CD-4859-B0C0-3CFCF53F056E}" type="slidenum">
              <a:rPr lang="de-DE" smtClean="0"/>
              <a:t>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1043608" y="635447"/>
            <a:ext cx="2887960" cy="365125"/>
          </a:xfrm>
        </p:spPr>
        <p:txBody>
          <a:bodyPr/>
          <a:lstStyle/>
          <a:p>
            <a:r>
              <a:rPr lang="de-DE" sz="2000" dirty="0" smtClean="0">
                <a:solidFill>
                  <a:schemeClr val="tx2"/>
                </a:solidFill>
              </a:rPr>
              <a:t>Federal Tax Court </a:t>
            </a:r>
            <a:r>
              <a:rPr lang="de-DE" sz="2000" dirty="0" err="1" smtClean="0">
                <a:solidFill>
                  <a:schemeClr val="tx2"/>
                </a:solidFill>
              </a:rPr>
              <a:t>Munich</a:t>
            </a:r>
            <a:endParaRPr lang="de-DE" sz="2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5810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sz="4000" dirty="0" err="1">
                <a:solidFill>
                  <a:prstClr val="black"/>
                </a:solidFill>
              </a:rPr>
              <a:t>Decision</a:t>
            </a:r>
            <a:r>
              <a:rPr lang="de-DE" sz="4000" dirty="0">
                <a:solidFill>
                  <a:prstClr val="black"/>
                </a:solidFill>
              </a:rPr>
              <a:t/>
            </a:r>
            <a:br>
              <a:rPr lang="de-DE" sz="4000" dirty="0">
                <a:solidFill>
                  <a:prstClr val="black"/>
                </a:solidFill>
              </a:rPr>
            </a:br>
            <a:r>
              <a:rPr lang="de-DE" sz="4000" dirty="0">
                <a:solidFill>
                  <a:prstClr val="black"/>
                </a:solidFill>
              </a:rPr>
              <a:t>Courts of First Instance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DE" dirty="0" err="1" smtClean="0"/>
              <a:t>Decision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taken</a:t>
            </a:r>
            <a:r>
              <a:rPr lang="de-DE" dirty="0" smtClean="0"/>
              <a:t> </a:t>
            </a:r>
            <a:r>
              <a:rPr lang="de-DE" dirty="0" err="1" smtClean="0"/>
              <a:t>by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majority</a:t>
            </a:r>
            <a:r>
              <a:rPr lang="de-DE" dirty="0" smtClean="0"/>
              <a:t> of </a:t>
            </a:r>
            <a:r>
              <a:rPr lang="de-DE" dirty="0" err="1" smtClean="0"/>
              <a:t>judges</a:t>
            </a:r>
            <a:r>
              <a:rPr lang="de-DE" dirty="0" smtClean="0"/>
              <a:t> of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senate</a:t>
            </a:r>
            <a:r>
              <a:rPr lang="de-DE" dirty="0" smtClean="0"/>
              <a:t> </a:t>
            </a:r>
            <a:r>
              <a:rPr lang="de-DE" dirty="0" err="1" smtClean="0"/>
              <a:t>concerned</a:t>
            </a:r>
            <a:r>
              <a:rPr lang="de-DE" dirty="0" smtClean="0"/>
              <a:t> </a:t>
            </a:r>
            <a:r>
              <a:rPr lang="de-DE" dirty="0" err="1" smtClean="0"/>
              <a:t>except</a:t>
            </a:r>
            <a:r>
              <a:rPr lang="de-DE" dirty="0" smtClean="0"/>
              <a:t> </a:t>
            </a:r>
            <a:r>
              <a:rPr lang="de-DE" dirty="0" err="1" smtClean="0"/>
              <a:t>where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case</a:t>
            </a:r>
            <a:r>
              <a:rPr lang="de-DE" dirty="0" smtClean="0"/>
              <a:t> </a:t>
            </a:r>
            <a:r>
              <a:rPr lang="de-DE" dirty="0" err="1" smtClean="0"/>
              <a:t>has</a:t>
            </a:r>
            <a:r>
              <a:rPr lang="de-DE" dirty="0" smtClean="0"/>
              <a:t> </a:t>
            </a:r>
            <a:r>
              <a:rPr lang="de-DE" dirty="0" err="1" smtClean="0"/>
              <a:t>been</a:t>
            </a:r>
            <a:r>
              <a:rPr lang="de-DE" dirty="0" smtClean="0"/>
              <a:t> </a:t>
            </a:r>
            <a:r>
              <a:rPr lang="de-DE" dirty="0" err="1" smtClean="0"/>
              <a:t>give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a </a:t>
            </a:r>
            <a:r>
              <a:rPr lang="de-DE" dirty="0" err="1" smtClean="0"/>
              <a:t>single</a:t>
            </a:r>
            <a:r>
              <a:rPr lang="de-DE" dirty="0" smtClean="0"/>
              <a:t> </a:t>
            </a:r>
            <a:r>
              <a:rPr lang="de-DE" dirty="0" err="1" smtClean="0"/>
              <a:t>judge</a:t>
            </a:r>
            <a:endParaRPr lang="de-DE" dirty="0" smtClean="0"/>
          </a:p>
          <a:p>
            <a:r>
              <a:rPr lang="de-DE" dirty="0" smtClean="0"/>
              <a:t>The </a:t>
            </a:r>
            <a:r>
              <a:rPr lang="de-DE" dirty="0" err="1" smtClean="0"/>
              <a:t>law</a:t>
            </a:r>
            <a:r>
              <a:rPr lang="de-DE" dirty="0" smtClean="0"/>
              <a:t> </a:t>
            </a:r>
            <a:r>
              <a:rPr lang="de-DE" dirty="0" err="1" smtClean="0"/>
              <a:t>provides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a </a:t>
            </a:r>
            <a:r>
              <a:rPr lang="de-DE" dirty="0" err="1" smtClean="0"/>
              <a:t>fixed</a:t>
            </a:r>
            <a:r>
              <a:rPr lang="de-DE" dirty="0" smtClean="0"/>
              <a:t> </a:t>
            </a:r>
            <a:r>
              <a:rPr lang="de-DE" dirty="0" err="1" smtClean="0"/>
              <a:t>structure</a:t>
            </a:r>
            <a:r>
              <a:rPr lang="de-DE" dirty="0" smtClean="0"/>
              <a:t> of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ruling</a:t>
            </a:r>
            <a:r>
              <a:rPr lang="de-DE" dirty="0" smtClean="0"/>
              <a:t>:</a:t>
            </a:r>
          </a:p>
          <a:p>
            <a:pPr marL="0" indent="0">
              <a:buNone/>
            </a:pPr>
            <a:r>
              <a:rPr lang="de-DE" dirty="0" err="1" smtClean="0"/>
              <a:t>It</a:t>
            </a:r>
            <a:r>
              <a:rPr lang="de-DE" dirty="0" smtClean="0"/>
              <a:t> </a:t>
            </a:r>
            <a:r>
              <a:rPr lang="de-DE" dirty="0" err="1" smtClean="0"/>
              <a:t>contains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names</a:t>
            </a:r>
            <a:r>
              <a:rPr lang="de-DE" dirty="0" smtClean="0"/>
              <a:t> of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parties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their</a:t>
            </a:r>
            <a:r>
              <a:rPr lang="de-DE" dirty="0" smtClean="0"/>
              <a:t> </a:t>
            </a:r>
            <a:r>
              <a:rPr lang="de-DE" dirty="0" err="1" smtClean="0"/>
              <a:t>representatives</a:t>
            </a:r>
            <a:r>
              <a:rPr lang="de-DE" dirty="0" smtClean="0"/>
              <a:t>,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names</a:t>
            </a:r>
            <a:r>
              <a:rPr lang="de-DE" dirty="0" smtClean="0"/>
              <a:t> of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judges</a:t>
            </a:r>
            <a:r>
              <a:rPr lang="de-DE" dirty="0" smtClean="0"/>
              <a:t>,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judgment</a:t>
            </a:r>
            <a:r>
              <a:rPr lang="de-DE" dirty="0" smtClean="0"/>
              <a:t>,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facts</a:t>
            </a:r>
            <a:r>
              <a:rPr lang="de-DE" dirty="0" smtClean="0"/>
              <a:t> </a:t>
            </a:r>
            <a:r>
              <a:rPr lang="de-DE" dirty="0" err="1" smtClean="0"/>
              <a:t>inluding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requests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opinions</a:t>
            </a:r>
            <a:r>
              <a:rPr lang="de-DE" dirty="0" smtClean="0"/>
              <a:t> of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parties</a:t>
            </a:r>
            <a:r>
              <a:rPr lang="de-DE" dirty="0" smtClean="0"/>
              <a:t>,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reasons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decision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an </a:t>
            </a:r>
            <a:r>
              <a:rPr lang="de-DE" dirty="0" err="1" smtClean="0"/>
              <a:t>instruction</a:t>
            </a:r>
            <a:r>
              <a:rPr lang="de-DE" dirty="0" smtClean="0"/>
              <a:t> </a:t>
            </a:r>
            <a:r>
              <a:rPr lang="de-DE" dirty="0" err="1" smtClean="0"/>
              <a:t>about</a:t>
            </a:r>
            <a:r>
              <a:rPr lang="de-DE" dirty="0" smtClean="0"/>
              <a:t> </a:t>
            </a:r>
            <a:r>
              <a:rPr lang="de-DE" dirty="0" err="1" smtClean="0"/>
              <a:t>appeals</a:t>
            </a:r>
            <a:r>
              <a:rPr lang="de-DE" dirty="0" smtClean="0"/>
              <a:t> </a:t>
            </a:r>
            <a:r>
              <a:rPr lang="de-DE" dirty="0" err="1" smtClean="0"/>
              <a:t>available</a:t>
            </a:r>
            <a:r>
              <a:rPr lang="de-DE" dirty="0" smtClean="0"/>
              <a:t>…</a:t>
            </a:r>
          </a:p>
          <a:p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Dr. Friederike Grube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F0D1D-35CD-4859-B0C0-3CFCF53F056E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0235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>
                <a:solidFill>
                  <a:prstClr val="black"/>
                </a:solidFill>
              </a:rPr>
              <a:t>Next </a:t>
            </a:r>
            <a:r>
              <a:rPr lang="de-DE" dirty="0" err="1" smtClean="0">
                <a:solidFill>
                  <a:prstClr val="black"/>
                </a:solidFill>
              </a:rPr>
              <a:t>instance</a:t>
            </a:r>
            <a:r>
              <a:rPr lang="de-DE" dirty="0" smtClean="0">
                <a:solidFill>
                  <a:prstClr val="black"/>
                </a:solidFill>
              </a:rPr>
              <a:t>: The </a:t>
            </a:r>
            <a:r>
              <a:rPr lang="de-DE" dirty="0">
                <a:solidFill>
                  <a:prstClr val="black"/>
                </a:solidFill>
              </a:rPr>
              <a:t>Federal Tax Court 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de-DE" sz="3000" dirty="0">
                <a:solidFill>
                  <a:prstClr val="black"/>
                </a:solidFill>
              </a:rPr>
              <a:t>The Federal Tax Court </a:t>
            </a:r>
            <a:r>
              <a:rPr lang="de-DE" sz="3000" dirty="0" err="1">
                <a:solidFill>
                  <a:prstClr val="black"/>
                </a:solidFill>
              </a:rPr>
              <a:t>is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subdivided</a:t>
            </a:r>
            <a:r>
              <a:rPr lang="de-DE" sz="3000" dirty="0">
                <a:solidFill>
                  <a:prstClr val="black"/>
                </a:solidFill>
              </a:rPr>
              <a:t> in 11 </a:t>
            </a:r>
            <a:r>
              <a:rPr lang="de-DE" sz="3000" dirty="0" err="1">
                <a:solidFill>
                  <a:prstClr val="black"/>
                </a:solidFill>
              </a:rPr>
              <a:t>senates</a:t>
            </a:r>
            <a:r>
              <a:rPr lang="de-DE" sz="3000" dirty="0">
                <a:solidFill>
                  <a:prstClr val="black"/>
                </a:solidFill>
              </a:rPr>
              <a:t>, </a:t>
            </a:r>
            <a:r>
              <a:rPr lang="de-DE" sz="3000" dirty="0" err="1">
                <a:solidFill>
                  <a:prstClr val="black"/>
                </a:solidFill>
              </a:rPr>
              <a:t>each</a:t>
            </a:r>
            <a:r>
              <a:rPr lang="de-DE" sz="3000" dirty="0">
                <a:solidFill>
                  <a:prstClr val="black"/>
                </a:solidFill>
              </a:rPr>
              <a:t> of </a:t>
            </a:r>
            <a:r>
              <a:rPr lang="de-DE" sz="3000" dirty="0" err="1">
                <a:solidFill>
                  <a:prstClr val="black"/>
                </a:solidFill>
              </a:rPr>
              <a:t>which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has</a:t>
            </a:r>
            <a:r>
              <a:rPr lang="de-DE" sz="3000" dirty="0">
                <a:solidFill>
                  <a:prstClr val="black"/>
                </a:solidFill>
              </a:rPr>
              <a:t> 5 professional </a:t>
            </a:r>
            <a:r>
              <a:rPr lang="de-DE" sz="3000" dirty="0" err="1">
                <a:solidFill>
                  <a:prstClr val="black"/>
                </a:solidFill>
              </a:rPr>
              <a:t>judges</a:t>
            </a:r>
            <a:r>
              <a:rPr lang="de-DE" sz="3000" dirty="0">
                <a:solidFill>
                  <a:prstClr val="black"/>
                </a:solidFill>
              </a:rPr>
              <a:t> – </a:t>
            </a:r>
            <a:r>
              <a:rPr lang="de-DE" sz="3000" dirty="0" err="1">
                <a:solidFill>
                  <a:prstClr val="black"/>
                </a:solidFill>
              </a:rPr>
              <a:t>including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the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presiding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judge</a:t>
            </a:r>
            <a:endParaRPr lang="de-DE" sz="3000" dirty="0">
              <a:solidFill>
                <a:prstClr val="black"/>
              </a:solidFill>
            </a:endParaRPr>
          </a:p>
          <a:p>
            <a:pPr lvl="0"/>
            <a:r>
              <a:rPr lang="de-DE" sz="3000" dirty="0">
                <a:solidFill>
                  <a:prstClr val="black"/>
                </a:solidFill>
              </a:rPr>
              <a:t>The Court </a:t>
            </a:r>
            <a:r>
              <a:rPr lang="de-DE" sz="3000" dirty="0" err="1">
                <a:solidFill>
                  <a:prstClr val="black"/>
                </a:solidFill>
              </a:rPr>
              <a:t>is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headed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by</a:t>
            </a:r>
            <a:r>
              <a:rPr lang="de-DE" sz="3000" dirty="0">
                <a:solidFill>
                  <a:prstClr val="black"/>
                </a:solidFill>
              </a:rPr>
              <a:t> a </a:t>
            </a:r>
            <a:r>
              <a:rPr lang="de-DE" sz="3000" dirty="0" err="1">
                <a:solidFill>
                  <a:prstClr val="black"/>
                </a:solidFill>
              </a:rPr>
              <a:t>president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who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is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himself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the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presiding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judge</a:t>
            </a:r>
            <a:r>
              <a:rPr lang="de-DE" sz="3000" dirty="0">
                <a:solidFill>
                  <a:prstClr val="black"/>
                </a:solidFill>
              </a:rPr>
              <a:t> of a </a:t>
            </a:r>
            <a:r>
              <a:rPr lang="de-DE" sz="3000" dirty="0" err="1">
                <a:solidFill>
                  <a:prstClr val="black"/>
                </a:solidFill>
              </a:rPr>
              <a:t>senate</a:t>
            </a:r>
            <a:endParaRPr lang="de-DE" sz="3000" dirty="0">
              <a:solidFill>
                <a:prstClr val="black"/>
              </a:solidFill>
            </a:endParaRPr>
          </a:p>
          <a:p>
            <a:pPr lvl="0"/>
            <a:r>
              <a:rPr lang="de-DE" sz="3000" dirty="0">
                <a:solidFill>
                  <a:prstClr val="black"/>
                </a:solidFill>
              </a:rPr>
              <a:t>All </a:t>
            </a:r>
            <a:r>
              <a:rPr lang="de-DE" sz="3000" dirty="0" err="1">
                <a:solidFill>
                  <a:prstClr val="black"/>
                </a:solidFill>
              </a:rPr>
              <a:t>judges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have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to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be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lawyers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who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have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passed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the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two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state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examinations</a:t>
            </a:r>
            <a:endParaRPr lang="de-DE" sz="3000" dirty="0">
              <a:solidFill>
                <a:prstClr val="black"/>
              </a:solidFill>
            </a:endParaRPr>
          </a:p>
          <a:p>
            <a:pPr lvl="0"/>
            <a:r>
              <a:rPr lang="de-DE" sz="3000" dirty="0">
                <a:solidFill>
                  <a:prstClr val="black"/>
                </a:solidFill>
              </a:rPr>
              <a:t>The </a:t>
            </a:r>
            <a:r>
              <a:rPr lang="de-DE" sz="3000" dirty="0" err="1">
                <a:solidFill>
                  <a:prstClr val="black"/>
                </a:solidFill>
              </a:rPr>
              <a:t>judges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are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elected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by</a:t>
            </a:r>
            <a:r>
              <a:rPr lang="de-DE" sz="3000" dirty="0">
                <a:solidFill>
                  <a:prstClr val="black"/>
                </a:solidFill>
              </a:rPr>
              <a:t> a </a:t>
            </a:r>
            <a:r>
              <a:rPr lang="de-DE" sz="3000" dirty="0" err="1">
                <a:solidFill>
                  <a:prstClr val="black"/>
                </a:solidFill>
              </a:rPr>
              <a:t>special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committee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consisting</a:t>
            </a:r>
            <a:r>
              <a:rPr lang="de-DE" sz="3000" dirty="0">
                <a:solidFill>
                  <a:prstClr val="black"/>
                </a:solidFill>
              </a:rPr>
              <a:t> of </a:t>
            </a:r>
            <a:r>
              <a:rPr lang="de-DE" sz="3000" dirty="0" err="1">
                <a:solidFill>
                  <a:prstClr val="black"/>
                </a:solidFill>
              </a:rPr>
              <a:t>the</a:t>
            </a:r>
            <a:r>
              <a:rPr lang="de-DE" sz="3000" dirty="0">
                <a:solidFill>
                  <a:prstClr val="black"/>
                </a:solidFill>
              </a:rPr>
              <a:t> Ministers of Justice of </a:t>
            </a:r>
            <a:r>
              <a:rPr lang="de-DE" sz="3000" dirty="0" err="1">
                <a:solidFill>
                  <a:prstClr val="black"/>
                </a:solidFill>
              </a:rPr>
              <a:t>the</a:t>
            </a:r>
            <a:r>
              <a:rPr lang="de-DE" sz="3000" dirty="0">
                <a:solidFill>
                  <a:prstClr val="black"/>
                </a:solidFill>
              </a:rPr>
              <a:t> Federal </a:t>
            </a:r>
            <a:r>
              <a:rPr lang="de-DE" sz="3000" dirty="0" err="1">
                <a:solidFill>
                  <a:prstClr val="black"/>
                </a:solidFill>
              </a:rPr>
              <a:t>states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and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equal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number</a:t>
            </a:r>
            <a:r>
              <a:rPr lang="de-DE" sz="3000" dirty="0">
                <a:solidFill>
                  <a:prstClr val="black"/>
                </a:solidFill>
              </a:rPr>
              <a:t> of Members of </a:t>
            </a:r>
            <a:r>
              <a:rPr lang="de-DE" sz="3000" dirty="0" err="1">
                <a:solidFill>
                  <a:prstClr val="black"/>
                </a:solidFill>
              </a:rPr>
              <a:t>the</a:t>
            </a:r>
            <a:r>
              <a:rPr lang="de-DE" sz="3000" dirty="0">
                <a:solidFill>
                  <a:prstClr val="black"/>
                </a:solidFill>
              </a:rPr>
              <a:t> Federal </a:t>
            </a:r>
            <a:r>
              <a:rPr lang="de-DE" sz="3000" dirty="0" err="1">
                <a:solidFill>
                  <a:prstClr val="black"/>
                </a:solidFill>
              </a:rPr>
              <a:t>Parliament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endParaRPr lang="de-DE" sz="2700" dirty="0">
              <a:solidFill>
                <a:prstClr val="black"/>
              </a:solidFill>
            </a:endParaRPr>
          </a:p>
          <a:p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Dr. Friederike -Grube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F0D1D-35CD-4859-B0C0-3CFCF53F056E}" type="slidenum">
              <a:rPr lang="de-DE" smtClean="0"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02209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solidFill>
                  <a:prstClr val="black"/>
                </a:solidFill>
              </a:rPr>
              <a:t>Appeal </a:t>
            </a:r>
            <a:r>
              <a:rPr lang="de-DE" dirty="0" err="1" smtClean="0">
                <a:solidFill>
                  <a:prstClr val="black"/>
                </a:solidFill>
              </a:rPr>
              <a:t>to</a:t>
            </a:r>
            <a:r>
              <a:rPr lang="de-DE" dirty="0" smtClean="0">
                <a:solidFill>
                  <a:prstClr val="black"/>
                </a:solidFill>
              </a:rPr>
              <a:t> </a:t>
            </a:r>
            <a:r>
              <a:rPr lang="de-DE" dirty="0" err="1" smtClean="0">
                <a:solidFill>
                  <a:prstClr val="black"/>
                </a:solidFill>
              </a:rPr>
              <a:t>the</a:t>
            </a:r>
            <a:r>
              <a:rPr lang="de-DE" dirty="0" smtClean="0">
                <a:solidFill>
                  <a:prstClr val="black"/>
                </a:solidFill>
              </a:rPr>
              <a:t> Federal </a:t>
            </a:r>
            <a:r>
              <a:rPr lang="de-DE" dirty="0">
                <a:solidFill>
                  <a:prstClr val="black"/>
                </a:solidFill>
              </a:rPr>
              <a:t>Tax Court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de-DE" dirty="0" err="1">
                <a:solidFill>
                  <a:prstClr val="black"/>
                </a:solidFill>
              </a:rPr>
              <a:t>Within</a:t>
            </a:r>
            <a:r>
              <a:rPr lang="de-DE" dirty="0">
                <a:solidFill>
                  <a:prstClr val="black"/>
                </a:solidFill>
              </a:rPr>
              <a:t> </a:t>
            </a:r>
            <a:r>
              <a:rPr lang="de-DE" dirty="0" err="1">
                <a:solidFill>
                  <a:prstClr val="black"/>
                </a:solidFill>
              </a:rPr>
              <a:t>one</a:t>
            </a:r>
            <a:r>
              <a:rPr lang="de-DE" dirty="0">
                <a:solidFill>
                  <a:prstClr val="black"/>
                </a:solidFill>
              </a:rPr>
              <a:t> </a:t>
            </a:r>
            <a:r>
              <a:rPr lang="de-DE" dirty="0" err="1">
                <a:solidFill>
                  <a:prstClr val="black"/>
                </a:solidFill>
              </a:rPr>
              <a:t>month</a:t>
            </a:r>
            <a:r>
              <a:rPr lang="de-DE" dirty="0">
                <a:solidFill>
                  <a:prstClr val="black"/>
                </a:solidFill>
              </a:rPr>
              <a:t> </a:t>
            </a:r>
            <a:r>
              <a:rPr lang="de-DE" dirty="0" err="1">
                <a:solidFill>
                  <a:prstClr val="black"/>
                </a:solidFill>
              </a:rPr>
              <a:t>from</a:t>
            </a:r>
            <a:r>
              <a:rPr lang="de-DE" dirty="0">
                <a:solidFill>
                  <a:prstClr val="black"/>
                </a:solidFill>
              </a:rPr>
              <a:t> </a:t>
            </a:r>
            <a:r>
              <a:rPr lang="de-DE" dirty="0" err="1">
                <a:solidFill>
                  <a:prstClr val="black"/>
                </a:solidFill>
              </a:rPr>
              <a:t>the</a:t>
            </a:r>
            <a:r>
              <a:rPr lang="de-DE" dirty="0">
                <a:solidFill>
                  <a:prstClr val="black"/>
                </a:solidFill>
              </a:rPr>
              <a:t> </a:t>
            </a:r>
            <a:r>
              <a:rPr lang="de-DE" dirty="0" err="1">
                <a:solidFill>
                  <a:prstClr val="black"/>
                </a:solidFill>
              </a:rPr>
              <a:t>serving</a:t>
            </a:r>
            <a:r>
              <a:rPr lang="de-DE" dirty="0">
                <a:solidFill>
                  <a:prstClr val="black"/>
                </a:solidFill>
              </a:rPr>
              <a:t> of </a:t>
            </a:r>
            <a:r>
              <a:rPr lang="de-DE" dirty="0" err="1">
                <a:solidFill>
                  <a:prstClr val="black"/>
                </a:solidFill>
              </a:rPr>
              <a:t>the</a:t>
            </a:r>
            <a:r>
              <a:rPr lang="de-DE" dirty="0">
                <a:solidFill>
                  <a:prstClr val="black"/>
                </a:solidFill>
              </a:rPr>
              <a:t> </a:t>
            </a:r>
            <a:r>
              <a:rPr lang="de-DE" dirty="0" err="1">
                <a:solidFill>
                  <a:prstClr val="black"/>
                </a:solidFill>
              </a:rPr>
              <a:t>first</a:t>
            </a:r>
            <a:r>
              <a:rPr lang="de-DE" dirty="0">
                <a:solidFill>
                  <a:prstClr val="black"/>
                </a:solidFill>
              </a:rPr>
              <a:t> </a:t>
            </a:r>
            <a:r>
              <a:rPr lang="de-DE" dirty="0" err="1">
                <a:solidFill>
                  <a:prstClr val="black"/>
                </a:solidFill>
              </a:rPr>
              <a:t>instance</a:t>
            </a:r>
            <a:r>
              <a:rPr lang="de-DE" dirty="0">
                <a:solidFill>
                  <a:prstClr val="black"/>
                </a:solidFill>
              </a:rPr>
              <a:t> </a:t>
            </a:r>
            <a:r>
              <a:rPr lang="de-DE" dirty="0" err="1">
                <a:solidFill>
                  <a:prstClr val="black"/>
                </a:solidFill>
              </a:rPr>
              <a:t>decision</a:t>
            </a:r>
            <a:r>
              <a:rPr lang="de-DE" dirty="0">
                <a:solidFill>
                  <a:prstClr val="black"/>
                </a:solidFill>
              </a:rPr>
              <a:t> </a:t>
            </a:r>
            <a:r>
              <a:rPr lang="de-DE" dirty="0" err="1">
                <a:solidFill>
                  <a:prstClr val="black"/>
                </a:solidFill>
              </a:rPr>
              <a:t>the</a:t>
            </a:r>
            <a:r>
              <a:rPr lang="de-DE" dirty="0">
                <a:solidFill>
                  <a:prstClr val="black"/>
                </a:solidFill>
              </a:rPr>
              <a:t> </a:t>
            </a:r>
            <a:r>
              <a:rPr lang="de-DE" dirty="0" err="1">
                <a:solidFill>
                  <a:prstClr val="black"/>
                </a:solidFill>
              </a:rPr>
              <a:t>taxpayer</a:t>
            </a:r>
            <a:r>
              <a:rPr lang="de-DE" dirty="0">
                <a:solidFill>
                  <a:prstClr val="black"/>
                </a:solidFill>
              </a:rPr>
              <a:t> </a:t>
            </a:r>
            <a:r>
              <a:rPr lang="de-DE" dirty="0" err="1">
                <a:solidFill>
                  <a:prstClr val="black"/>
                </a:solidFill>
              </a:rPr>
              <a:t>or</a:t>
            </a:r>
            <a:r>
              <a:rPr lang="de-DE" dirty="0">
                <a:solidFill>
                  <a:prstClr val="black"/>
                </a:solidFill>
              </a:rPr>
              <a:t> </a:t>
            </a:r>
            <a:r>
              <a:rPr lang="de-DE" dirty="0" err="1">
                <a:solidFill>
                  <a:prstClr val="black"/>
                </a:solidFill>
              </a:rPr>
              <a:t>the</a:t>
            </a:r>
            <a:r>
              <a:rPr lang="de-DE" dirty="0">
                <a:solidFill>
                  <a:prstClr val="black"/>
                </a:solidFill>
              </a:rPr>
              <a:t> </a:t>
            </a:r>
            <a:r>
              <a:rPr lang="de-DE" dirty="0" err="1">
                <a:solidFill>
                  <a:prstClr val="black"/>
                </a:solidFill>
              </a:rPr>
              <a:t>tax</a:t>
            </a:r>
            <a:r>
              <a:rPr lang="de-DE" dirty="0">
                <a:solidFill>
                  <a:prstClr val="black"/>
                </a:solidFill>
              </a:rPr>
              <a:t> </a:t>
            </a:r>
            <a:r>
              <a:rPr lang="de-DE" dirty="0" err="1">
                <a:solidFill>
                  <a:prstClr val="black"/>
                </a:solidFill>
              </a:rPr>
              <a:t>office</a:t>
            </a:r>
            <a:r>
              <a:rPr lang="de-DE" dirty="0">
                <a:solidFill>
                  <a:prstClr val="black"/>
                </a:solidFill>
              </a:rPr>
              <a:t>, </a:t>
            </a:r>
            <a:r>
              <a:rPr lang="de-DE" dirty="0" err="1">
                <a:solidFill>
                  <a:prstClr val="black"/>
                </a:solidFill>
              </a:rPr>
              <a:t>as</a:t>
            </a:r>
            <a:r>
              <a:rPr lang="de-DE" dirty="0">
                <a:solidFill>
                  <a:prstClr val="black"/>
                </a:solidFill>
              </a:rPr>
              <a:t> </a:t>
            </a:r>
            <a:r>
              <a:rPr lang="de-DE" dirty="0" err="1">
                <a:solidFill>
                  <a:prstClr val="black"/>
                </a:solidFill>
              </a:rPr>
              <a:t>the</a:t>
            </a:r>
            <a:r>
              <a:rPr lang="de-DE" dirty="0">
                <a:solidFill>
                  <a:prstClr val="black"/>
                </a:solidFill>
              </a:rPr>
              <a:t> </a:t>
            </a:r>
            <a:r>
              <a:rPr lang="de-DE" dirty="0" err="1">
                <a:solidFill>
                  <a:prstClr val="black"/>
                </a:solidFill>
              </a:rPr>
              <a:t>case</a:t>
            </a:r>
            <a:r>
              <a:rPr lang="de-DE" dirty="0">
                <a:solidFill>
                  <a:prstClr val="black"/>
                </a:solidFill>
              </a:rPr>
              <a:t> </a:t>
            </a:r>
            <a:r>
              <a:rPr lang="de-DE" dirty="0" err="1">
                <a:solidFill>
                  <a:prstClr val="black"/>
                </a:solidFill>
              </a:rPr>
              <a:t>may</a:t>
            </a:r>
            <a:r>
              <a:rPr lang="de-DE" dirty="0">
                <a:solidFill>
                  <a:prstClr val="black"/>
                </a:solidFill>
              </a:rPr>
              <a:t> </a:t>
            </a:r>
            <a:r>
              <a:rPr lang="de-DE" dirty="0" err="1">
                <a:solidFill>
                  <a:prstClr val="black"/>
                </a:solidFill>
              </a:rPr>
              <a:t>be</a:t>
            </a:r>
            <a:r>
              <a:rPr lang="de-DE" dirty="0">
                <a:solidFill>
                  <a:prstClr val="black"/>
                </a:solidFill>
              </a:rPr>
              <a:t>, </a:t>
            </a:r>
            <a:r>
              <a:rPr lang="de-DE" dirty="0" err="1">
                <a:solidFill>
                  <a:prstClr val="black"/>
                </a:solidFill>
              </a:rPr>
              <a:t>may</a:t>
            </a:r>
            <a:r>
              <a:rPr lang="de-DE" dirty="0">
                <a:solidFill>
                  <a:prstClr val="black"/>
                </a:solidFill>
              </a:rPr>
              <a:t> </a:t>
            </a:r>
            <a:r>
              <a:rPr lang="de-DE" dirty="0" err="1">
                <a:solidFill>
                  <a:prstClr val="black"/>
                </a:solidFill>
              </a:rPr>
              <a:t>lodge</a:t>
            </a:r>
            <a:r>
              <a:rPr lang="de-DE" dirty="0">
                <a:solidFill>
                  <a:prstClr val="black"/>
                </a:solidFill>
              </a:rPr>
              <a:t> an </a:t>
            </a:r>
            <a:r>
              <a:rPr lang="de-DE" dirty="0" err="1">
                <a:solidFill>
                  <a:prstClr val="black"/>
                </a:solidFill>
              </a:rPr>
              <a:t>appeal</a:t>
            </a:r>
            <a:r>
              <a:rPr lang="de-DE" dirty="0">
                <a:solidFill>
                  <a:prstClr val="black"/>
                </a:solidFill>
              </a:rPr>
              <a:t> on </a:t>
            </a:r>
            <a:r>
              <a:rPr lang="de-DE" dirty="0" err="1">
                <a:solidFill>
                  <a:prstClr val="black"/>
                </a:solidFill>
              </a:rPr>
              <a:t>points</a:t>
            </a:r>
            <a:r>
              <a:rPr lang="de-DE" dirty="0">
                <a:solidFill>
                  <a:prstClr val="black"/>
                </a:solidFill>
              </a:rPr>
              <a:t> of </a:t>
            </a:r>
            <a:r>
              <a:rPr lang="de-DE" dirty="0" err="1">
                <a:solidFill>
                  <a:prstClr val="black"/>
                </a:solidFill>
              </a:rPr>
              <a:t>law</a:t>
            </a:r>
            <a:r>
              <a:rPr lang="de-DE" dirty="0">
                <a:solidFill>
                  <a:prstClr val="black"/>
                </a:solidFill>
              </a:rPr>
              <a:t> </a:t>
            </a:r>
            <a:r>
              <a:rPr lang="de-DE" dirty="0" err="1">
                <a:solidFill>
                  <a:prstClr val="black"/>
                </a:solidFill>
              </a:rPr>
              <a:t>to</a:t>
            </a:r>
            <a:r>
              <a:rPr lang="de-DE" dirty="0">
                <a:solidFill>
                  <a:prstClr val="black"/>
                </a:solidFill>
              </a:rPr>
              <a:t> </a:t>
            </a:r>
            <a:r>
              <a:rPr lang="de-DE" dirty="0" err="1">
                <a:solidFill>
                  <a:prstClr val="black"/>
                </a:solidFill>
              </a:rPr>
              <a:t>the</a:t>
            </a:r>
            <a:r>
              <a:rPr lang="de-DE" dirty="0">
                <a:solidFill>
                  <a:prstClr val="black"/>
                </a:solidFill>
              </a:rPr>
              <a:t> Federal Tax Court</a:t>
            </a:r>
          </a:p>
          <a:p>
            <a:pPr lvl="0"/>
            <a:r>
              <a:rPr lang="de-DE" dirty="0">
                <a:solidFill>
                  <a:prstClr val="black"/>
                </a:solidFill>
              </a:rPr>
              <a:t>This </a:t>
            </a:r>
            <a:r>
              <a:rPr lang="de-DE" dirty="0" err="1">
                <a:solidFill>
                  <a:prstClr val="black"/>
                </a:solidFill>
              </a:rPr>
              <a:t>is</a:t>
            </a:r>
            <a:r>
              <a:rPr lang="de-DE" dirty="0">
                <a:solidFill>
                  <a:prstClr val="black"/>
                </a:solidFill>
              </a:rPr>
              <a:t> </a:t>
            </a:r>
            <a:r>
              <a:rPr lang="de-DE" dirty="0" err="1">
                <a:solidFill>
                  <a:prstClr val="black"/>
                </a:solidFill>
              </a:rPr>
              <a:t>only</a:t>
            </a:r>
            <a:r>
              <a:rPr lang="de-DE" dirty="0">
                <a:solidFill>
                  <a:prstClr val="black"/>
                </a:solidFill>
              </a:rPr>
              <a:t> </a:t>
            </a:r>
            <a:r>
              <a:rPr lang="de-DE" dirty="0" err="1">
                <a:solidFill>
                  <a:prstClr val="black"/>
                </a:solidFill>
              </a:rPr>
              <a:t>possible</a:t>
            </a:r>
            <a:r>
              <a:rPr lang="de-DE" dirty="0">
                <a:solidFill>
                  <a:prstClr val="black"/>
                </a:solidFill>
              </a:rPr>
              <a:t> </a:t>
            </a:r>
            <a:r>
              <a:rPr lang="de-DE" dirty="0" err="1">
                <a:solidFill>
                  <a:prstClr val="black"/>
                </a:solidFill>
              </a:rPr>
              <a:t>if</a:t>
            </a:r>
            <a:r>
              <a:rPr lang="de-DE" dirty="0">
                <a:solidFill>
                  <a:prstClr val="black"/>
                </a:solidFill>
              </a:rPr>
              <a:t> </a:t>
            </a:r>
            <a:r>
              <a:rPr lang="de-DE" dirty="0" err="1">
                <a:solidFill>
                  <a:prstClr val="black"/>
                </a:solidFill>
              </a:rPr>
              <a:t>the</a:t>
            </a:r>
            <a:r>
              <a:rPr lang="de-DE" dirty="0">
                <a:solidFill>
                  <a:prstClr val="black"/>
                </a:solidFill>
              </a:rPr>
              <a:t> </a:t>
            </a:r>
            <a:r>
              <a:rPr lang="de-DE" dirty="0" err="1">
                <a:solidFill>
                  <a:prstClr val="black"/>
                </a:solidFill>
              </a:rPr>
              <a:t>appeal</a:t>
            </a:r>
            <a:r>
              <a:rPr lang="de-DE" dirty="0">
                <a:solidFill>
                  <a:prstClr val="black"/>
                </a:solidFill>
              </a:rPr>
              <a:t> </a:t>
            </a:r>
            <a:r>
              <a:rPr lang="de-DE" dirty="0" err="1">
                <a:solidFill>
                  <a:prstClr val="black"/>
                </a:solidFill>
              </a:rPr>
              <a:t>has</a:t>
            </a:r>
            <a:r>
              <a:rPr lang="de-DE" dirty="0">
                <a:solidFill>
                  <a:prstClr val="black"/>
                </a:solidFill>
              </a:rPr>
              <a:t> </a:t>
            </a:r>
            <a:r>
              <a:rPr lang="de-DE" dirty="0" err="1">
                <a:solidFill>
                  <a:prstClr val="black"/>
                </a:solidFill>
              </a:rPr>
              <a:t>been</a:t>
            </a:r>
            <a:r>
              <a:rPr lang="de-DE" dirty="0">
                <a:solidFill>
                  <a:prstClr val="black"/>
                </a:solidFill>
              </a:rPr>
              <a:t> </a:t>
            </a:r>
            <a:r>
              <a:rPr lang="de-DE" dirty="0" err="1">
                <a:solidFill>
                  <a:prstClr val="black"/>
                </a:solidFill>
              </a:rPr>
              <a:t>permitted</a:t>
            </a:r>
            <a:r>
              <a:rPr lang="de-DE" dirty="0">
                <a:solidFill>
                  <a:prstClr val="black"/>
                </a:solidFill>
              </a:rPr>
              <a:t> </a:t>
            </a:r>
            <a:r>
              <a:rPr lang="de-DE" dirty="0" err="1">
                <a:solidFill>
                  <a:prstClr val="black"/>
                </a:solidFill>
              </a:rPr>
              <a:t>by</a:t>
            </a:r>
            <a:r>
              <a:rPr lang="de-DE" dirty="0">
                <a:solidFill>
                  <a:prstClr val="black"/>
                </a:solidFill>
              </a:rPr>
              <a:t> </a:t>
            </a:r>
            <a:r>
              <a:rPr lang="de-DE" dirty="0" err="1">
                <a:solidFill>
                  <a:prstClr val="black"/>
                </a:solidFill>
              </a:rPr>
              <a:t>the</a:t>
            </a:r>
            <a:r>
              <a:rPr lang="de-DE" dirty="0">
                <a:solidFill>
                  <a:prstClr val="black"/>
                </a:solidFill>
              </a:rPr>
              <a:t> </a:t>
            </a:r>
            <a:r>
              <a:rPr lang="de-DE" dirty="0" smtClean="0">
                <a:solidFill>
                  <a:prstClr val="black"/>
                </a:solidFill>
              </a:rPr>
              <a:t>Court </a:t>
            </a:r>
            <a:r>
              <a:rPr lang="de-DE" dirty="0">
                <a:solidFill>
                  <a:prstClr val="black"/>
                </a:solidFill>
              </a:rPr>
              <a:t>of First Instance </a:t>
            </a:r>
            <a:r>
              <a:rPr lang="de-DE" dirty="0" err="1">
                <a:solidFill>
                  <a:prstClr val="black"/>
                </a:solidFill>
              </a:rPr>
              <a:t>or</a:t>
            </a:r>
            <a:r>
              <a:rPr lang="de-DE" dirty="0">
                <a:solidFill>
                  <a:prstClr val="black"/>
                </a:solidFill>
              </a:rPr>
              <a:t> an </a:t>
            </a:r>
            <a:r>
              <a:rPr lang="de-DE" dirty="0" err="1">
                <a:solidFill>
                  <a:prstClr val="black"/>
                </a:solidFill>
              </a:rPr>
              <a:t>appeal</a:t>
            </a:r>
            <a:r>
              <a:rPr lang="de-DE" dirty="0">
                <a:solidFill>
                  <a:prstClr val="black"/>
                </a:solidFill>
              </a:rPr>
              <a:t> </a:t>
            </a:r>
            <a:r>
              <a:rPr lang="de-DE" dirty="0" err="1">
                <a:solidFill>
                  <a:prstClr val="black"/>
                </a:solidFill>
              </a:rPr>
              <a:t>against</a:t>
            </a:r>
            <a:r>
              <a:rPr lang="de-DE" dirty="0">
                <a:solidFill>
                  <a:prstClr val="black"/>
                </a:solidFill>
              </a:rPr>
              <a:t> </a:t>
            </a:r>
            <a:r>
              <a:rPr lang="de-DE" dirty="0" err="1">
                <a:solidFill>
                  <a:prstClr val="black"/>
                </a:solidFill>
              </a:rPr>
              <a:t>denial</a:t>
            </a:r>
            <a:r>
              <a:rPr lang="de-DE" dirty="0">
                <a:solidFill>
                  <a:prstClr val="black"/>
                </a:solidFill>
              </a:rPr>
              <a:t> of </a:t>
            </a:r>
            <a:r>
              <a:rPr lang="de-DE" dirty="0" err="1">
                <a:solidFill>
                  <a:prstClr val="black"/>
                </a:solidFill>
              </a:rPr>
              <a:t>leave</a:t>
            </a:r>
            <a:r>
              <a:rPr lang="de-DE" dirty="0">
                <a:solidFill>
                  <a:prstClr val="black"/>
                </a:solidFill>
              </a:rPr>
              <a:t> </a:t>
            </a:r>
            <a:r>
              <a:rPr lang="de-DE" dirty="0" err="1">
                <a:solidFill>
                  <a:prstClr val="black"/>
                </a:solidFill>
              </a:rPr>
              <a:t>to</a:t>
            </a:r>
            <a:r>
              <a:rPr lang="de-DE" dirty="0">
                <a:solidFill>
                  <a:prstClr val="black"/>
                </a:solidFill>
              </a:rPr>
              <a:t> </a:t>
            </a:r>
            <a:r>
              <a:rPr lang="de-DE" dirty="0" err="1">
                <a:solidFill>
                  <a:prstClr val="black"/>
                </a:solidFill>
              </a:rPr>
              <a:t>appeal</a:t>
            </a:r>
            <a:r>
              <a:rPr lang="de-DE" dirty="0">
                <a:solidFill>
                  <a:prstClr val="black"/>
                </a:solidFill>
              </a:rPr>
              <a:t> at </a:t>
            </a:r>
            <a:r>
              <a:rPr lang="de-DE" dirty="0" err="1">
                <a:solidFill>
                  <a:prstClr val="black"/>
                </a:solidFill>
              </a:rPr>
              <a:t>the</a:t>
            </a:r>
            <a:r>
              <a:rPr lang="de-DE" dirty="0">
                <a:solidFill>
                  <a:prstClr val="black"/>
                </a:solidFill>
              </a:rPr>
              <a:t> Federal Tax Court </a:t>
            </a:r>
            <a:r>
              <a:rPr lang="de-DE" dirty="0" err="1">
                <a:solidFill>
                  <a:prstClr val="black"/>
                </a:solidFill>
              </a:rPr>
              <a:t>is</a:t>
            </a:r>
            <a:r>
              <a:rPr lang="de-DE" dirty="0">
                <a:solidFill>
                  <a:prstClr val="black"/>
                </a:solidFill>
              </a:rPr>
              <a:t> </a:t>
            </a:r>
            <a:r>
              <a:rPr lang="de-DE" dirty="0" err="1">
                <a:solidFill>
                  <a:prstClr val="black"/>
                </a:solidFill>
              </a:rPr>
              <a:t>successful</a:t>
            </a:r>
            <a:r>
              <a:rPr lang="de-DE" dirty="0">
                <a:solidFill>
                  <a:prstClr val="black"/>
                </a:solidFill>
              </a:rPr>
              <a:t> </a:t>
            </a:r>
          </a:p>
          <a:p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Dr. Friederike Grube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F0D1D-35CD-4859-B0C0-3CFCF53F056E}" type="slidenum">
              <a:rPr lang="de-DE" smtClean="0"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99287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Appeal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Federal Tax Court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de-DE" sz="2900" dirty="0">
                <a:solidFill>
                  <a:prstClr val="black"/>
                </a:solidFill>
              </a:rPr>
              <a:t>The </a:t>
            </a:r>
            <a:r>
              <a:rPr lang="de-DE" sz="2900" dirty="0" err="1">
                <a:solidFill>
                  <a:prstClr val="black"/>
                </a:solidFill>
              </a:rPr>
              <a:t>appeal</a:t>
            </a:r>
            <a:r>
              <a:rPr lang="de-DE" sz="2900" dirty="0">
                <a:solidFill>
                  <a:prstClr val="black"/>
                </a:solidFill>
              </a:rPr>
              <a:t> </a:t>
            </a:r>
            <a:r>
              <a:rPr lang="de-DE" sz="2900" dirty="0" err="1">
                <a:solidFill>
                  <a:prstClr val="black"/>
                </a:solidFill>
              </a:rPr>
              <a:t>to</a:t>
            </a:r>
            <a:r>
              <a:rPr lang="de-DE" sz="2900" dirty="0">
                <a:solidFill>
                  <a:prstClr val="black"/>
                </a:solidFill>
              </a:rPr>
              <a:t> </a:t>
            </a:r>
            <a:r>
              <a:rPr lang="de-DE" sz="2900" dirty="0" err="1">
                <a:solidFill>
                  <a:prstClr val="black"/>
                </a:solidFill>
              </a:rPr>
              <a:t>the</a:t>
            </a:r>
            <a:r>
              <a:rPr lang="de-DE" sz="2900" dirty="0">
                <a:solidFill>
                  <a:prstClr val="black"/>
                </a:solidFill>
              </a:rPr>
              <a:t> Federal Tax Court </a:t>
            </a:r>
            <a:r>
              <a:rPr lang="de-DE" sz="2900" dirty="0" err="1">
                <a:solidFill>
                  <a:prstClr val="black"/>
                </a:solidFill>
              </a:rPr>
              <a:t>is</a:t>
            </a:r>
            <a:r>
              <a:rPr lang="de-DE" sz="2900" dirty="0">
                <a:solidFill>
                  <a:prstClr val="black"/>
                </a:solidFill>
              </a:rPr>
              <a:t> </a:t>
            </a:r>
            <a:r>
              <a:rPr lang="de-DE" sz="2900" dirty="0" err="1">
                <a:solidFill>
                  <a:prstClr val="black"/>
                </a:solidFill>
              </a:rPr>
              <a:t>only</a:t>
            </a:r>
            <a:r>
              <a:rPr lang="de-DE" sz="2900" dirty="0">
                <a:solidFill>
                  <a:prstClr val="black"/>
                </a:solidFill>
              </a:rPr>
              <a:t> </a:t>
            </a:r>
            <a:r>
              <a:rPr lang="de-DE" sz="2900" dirty="0" err="1">
                <a:solidFill>
                  <a:prstClr val="black"/>
                </a:solidFill>
              </a:rPr>
              <a:t>permitted</a:t>
            </a:r>
            <a:r>
              <a:rPr lang="de-DE" sz="2900" dirty="0">
                <a:solidFill>
                  <a:prstClr val="black"/>
                </a:solidFill>
              </a:rPr>
              <a:t> </a:t>
            </a:r>
            <a:r>
              <a:rPr lang="de-DE" sz="2900" dirty="0" err="1">
                <a:solidFill>
                  <a:prstClr val="black"/>
                </a:solidFill>
              </a:rPr>
              <a:t>if</a:t>
            </a:r>
            <a:r>
              <a:rPr lang="de-DE" sz="2900" dirty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de-DE" sz="2900" dirty="0">
                <a:solidFill>
                  <a:prstClr val="black"/>
                </a:solidFill>
              </a:rPr>
              <a:t>The matter </a:t>
            </a:r>
            <a:r>
              <a:rPr lang="de-DE" sz="2900" dirty="0" err="1">
                <a:solidFill>
                  <a:prstClr val="black"/>
                </a:solidFill>
              </a:rPr>
              <a:t>is</a:t>
            </a:r>
            <a:r>
              <a:rPr lang="de-DE" sz="2900" dirty="0">
                <a:solidFill>
                  <a:prstClr val="black"/>
                </a:solidFill>
              </a:rPr>
              <a:t> of </a:t>
            </a:r>
            <a:r>
              <a:rPr lang="de-DE" sz="2900" dirty="0" err="1">
                <a:solidFill>
                  <a:prstClr val="black"/>
                </a:solidFill>
              </a:rPr>
              <a:t>major</a:t>
            </a:r>
            <a:r>
              <a:rPr lang="de-DE" sz="2900" dirty="0">
                <a:solidFill>
                  <a:prstClr val="black"/>
                </a:solidFill>
              </a:rPr>
              <a:t> </a:t>
            </a:r>
            <a:r>
              <a:rPr lang="de-DE" sz="2900" dirty="0" err="1">
                <a:solidFill>
                  <a:prstClr val="black"/>
                </a:solidFill>
              </a:rPr>
              <a:t>importance</a:t>
            </a:r>
            <a:endParaRPr lang="de-DE" sz="2900" dirty="0">
              <a:solidFill>
                <a:prstClr val="black"/>
              </a:solidFill>
            </a:endParaRPr>
          </a:p>
          <a:p>
            <a:pPr lvl="0"/>
            <a:r>
              <a:rPr lang="de-DE" sz="2900" dirty="0" err="1">
                <a:solidFill>
                  <a:prstClr val="black"/>
                </a:solidFill>
              </a:rPr>
              <a:t>developing</a:t>
            </a:r>
            <a:r>
              <a:rPr lang="de-DE" sz="2900" dirty="0">
                <a:solidFill>
                  <a:prstClr val="black"/>
                </a:solidFill>
              </a:rPr>
              <a:t> </a:t>
            </a:r>
            <a:r>
              <a:rPr lang="de-DE" sz="2900" dirty="0" err="1">
                <a:solidFill>
                  <a:prstClr val="black"/>
                </a:solidFill>
              </a:rPr>
              <a:t>the</a:t>
            </a:r>
            <a:r>
              <a:rPr lang="de-DE" sz="2900" dirty="0">
                <a:solidFill>
                  <a:prstClr val="black"/>
                </a:solidFill>
              </a:rPr>
              <a:t> </a:t>
            </a:r>
            <a:r>
              <a:rPr lang="de-DE" sz="2900" dirty="0" err="1">
                <a:solidFill>
                  <a:prstClr val="black"/>
                </a:solidFill>
              </a:rPr>
              <a:t>law</a:t>
            </a:r>
            <a:r>
              <a:rPr lang="de-DE" sz="2900" dirty="0">
                <a:solidFill>
                  <a:prstClr val="black"/>
                </a:solidFill>
              </a:rPr>
              <a:t> </a:t>
            </a:r>
            <a:r>
              <a:rPr lang="de-DE" sz="2900" dirty="0" err="1">
                <a:solidFill>
                  <a:prstClr val="black"/>
                </a:solidFill>
              </a:rPr>
              <a:t>or</a:t>
            </a:r>
            <a:r>
              <a:rPr lang="de-DE" sz="2900" dirty="0">
                <a:solidFill>
                  <a:prstClr val="black"/>
                </a:solidFill>
              </a:rPr>
              <a:t> </a:t>
            </a:r>
            <a:r>
              <a:rPr lang="de-DE" sz="2900" dirty="0" err="1">
                <a:solidFill>
                  <a:prstClr val="black"/>
                </a:solidFill>
              </a:rPr>
              <a:t>securing</a:t>
            </a:r>
            <a:r>
              <a:rPr lang="de-DE" sz="2900" dirty="0">
                <a:solidFill>
                  <a:prstClr val="black"/>
                </a:solidFill>
              </a:rPr>
              <a:t> </a:t>
            </a:r>
            <a:r>
              <a:rPr lang="de-DE" sz="2900" dirty="0" err="1">
                <a:solidFill>
                  <a:prstClr val="black"/>
                </a:solidFill>
              </a:rPr>
              <a:t>the</a:t>
            </a:r>
            <a:r>
              <a:rPr lang="de-DE" sz="2900" dirty="0">
                <a:solidFill>
                  <a:prstClr val="black"/>
                </a:solidFill>
              </a:rPr>
              <a:t> </a:t>
            </a:r>
            <a:r>
              <a:rPr lang="de-DE" sz="2900" dirty="0" err="1">
                <a:solidFill>
                  <a:prstClr val="black"/>
                </a:solidFill>
              </a:rPr>
              <a:t>uniformity</a:t>
            </a:r>
            <a:r>
              <a:rPr lang="de-DE" sz="2900" dirty="0">
                <a:solidFill>
                  <a:prstClr val="black"/>
                </a:solidFill>
              </a:rPr>
              <a:t> of </a:t>
            </a:r>
            <a:r>
              <a:rPr lang="de-DE" sz="2900" dirty="0" err="1">
                <a:solidFill>
                  <a:prstClr val="black"/>
                </a:solidFill>
              </a:rPr>
              <a:t>the</a:t>
            </a:r>
            <a:r>
              <a:rPr lang="de-DE" sz="2900" dirty="0">
                <a:solidFill>
                  <a:prstClr val="black"/>
                </a:solidFill>
              </a:rPr>
              <a:t> </a:t>
            </a:r>
            <a:r>
              <a:rPr lang="de-DE" sz="2900" dirty="0" err="1">
                <a:solidFill>
                  <a:prstClr val="black"/>
                </a:solidFill>
              </a:rPr>
              <a:t>jurisprudence</a:t>
            </a:r>
            <a:r>
              <a:rPr lang="de-DE" sz="2900" dirty="0">
                <a:solidFill>
                  <a:prstClr val="black"/>
                </a:solidFill>
              </a:rPr>
              <a:t> </a:t>
            </a:r>
            <a:r>
              <a:rPr lang="de-DE" sz="2900" dirty="0" err="1">
                <a:solidFill>
                  <a:prstClr val="black"/>
                </a:solidFill>
              </a:rPr>
              <a:t>requires</a:t>
            </a:r>
            <a:r>
              <a:rPr lang="de-DE" sz="2900" dirty="0">
                <a:solidFill>
                  <a:prstClr val="black"/>
                </a:solidFill>
              </a:rPr>
              <a:t> a </a:t>
            </a:r>
            <a:r>
              <a:rPr lang="de-DE" sz="2900" dirty="0" err="1">
                <a:solidFill>
                  <a:prstClr val="black"/>
                </a:solidFill>
              </a:rPr>
              <a:t>decision</a:t>
            </a:r>
            <a:r>
              <a:rPr lang="de-DE" sz="2900" dirty="0">
                <a:solidFill>
                  <a:prstClr val="black"/>
                </a:solidFill>
              </a:rPr>
              <a:t> of </a:t>
            </a:r>
            <a:r>
              <a:rPr lang="de-DE" sz="2900" dirty="0" err="1">
                <a:solidFill>
                  <a:prstClr val="black"/>
                </a:solidFill>
              </a:rPr>
              <a:t>the</a:t>
            </a:r>
            <a:r>
              <a:rPr lang="de-DE" sz="2900" dirty="0">
                <a:solidFill>
                  <a:prstClr val="black"/>
                </a:solidFill>
              </a:rPr>
              <a:t> Federal Tax Court, </a:t>
            </a:r>
            <a:r>
              <a:rPr lang="de-DE" sz="2900" dirty="0" err="1">
                <a:solidFill>
                  <a:prstClr val="black"/>
                </a:solidFill>
              </a:rPr>
              <a:t>or</a:t>
            </a:r>
            <a:endParaRPr lang="de-DE" sz="2900" dirty="0">
              <a:solidFill>
                <a:prstClr val="black"/>
              </a:solidFill>
            </a:endParaRPr>
          </a:p>
          <a:p>
            <a:pPr lvl="0"/>
            <a:r>
              <a:rPr lang="de-DE" sz="2900" dirty="0">
                <a:solidFill>
                  <a:prstClr val="black"/>
                </a:solidFill>
              </a:rPr>
              <a:t>a </a:t>
            </a:r>
            <a:r>
              <a:rPr lang="de-DE" sz="2900" dirty="0" err="1">
                <a:solidFill>
                  <a:prstClr val="black"/>
                </a:solidFill>
              </a:rPr>
              <a:t>deficiency</a:t>
            </a:r>
            <a:r>
              <a:rPr lang="de-DE" sz="2900" dirty="0">
                <a:solidFill>
                  <a:prstClr val="black"/>
                </a:solidFill>
              </a:rPr>
              <a:t> of </a:t>
            </a:r>
            <a:r>
              <a:rPr lang="de-DE" sz="2900" dirty="0" err="1">
                <a:solidFill>
                  <a:prstClr val="black"/>
                </a:solidFill>
              </a:rPr>
              <a:t>the</a:t>
            </a:r>
            <a:r>
              <a:rPr lang="de-DE" sz="2900" dirty="0">
                <a:solidFill>
                  <a:prstClr val="black"/>
                </a:solidFill>
              </a:rPr>
              <a:t> </a:t>
            </a:r>
            <a:r>
              <a:rPr lang="de-DE" sz="2900" dirty="0" err="1">
                <a:solidFill>
                  <a:prstClr val="black"/>
                </a:solidFill>
              </a:rPr>
              <a:t>proceedings</a:t>
            </a:r>
            <a:r>
              <a:rPr lang="de-DE" sz="2900" dirty="0">
                <a:solidFill>
                  <a:prstClr val="black"/>
                </a:solidFill>
              </a:rPr>
              <a:t> </a:t>
            </a:r>
            <a:r>
              <a:rPr lang="de-DE" sz="2900" dirty="0" err="1">
                <a:solidFill>
                  <a:prstClr val="black"/>
                </a:solidFill>
              </a:rPr>
              <a:t>to</a:t>
            </a:r>
            <a:r>
              <a:rPr lang="de-DE" sz="2900" dirty="0">
                <a:solidFill>
                  <a:prstClr val="black"/>
                </a:solidFill>
              </a:rPr>
              <a:t> </a:t>
            </a:r>
            <a:r>
              <a:rPr lang="de-DE" sz="2900" dirty="0" err="1">
                <a:solidFill>
                  <a:prstClr val="black"/>
                </a:solidFill>
              </a:rPr>
              <a:t>which</a:t>
            </a:r>
            <a:r>
              <a:rPr lang="de-DE" sz="2900" dirty="0">
                <a:solidFill>
                  <a:prstClr val="black"/>
                </a:solidFill>
              </a:rPr>
              <a:t> </a:t>
            </a:r>
            <a:r>
              <a:rPr lang="de-DE" sz="2900" dirty="0" err="1">
                <a:solidFill>
                  <a:prstClr val="black"/>
                </a:solidFill>
              </a:rPr>
              <a:t>the</a:t>
            </a:r>
            <a:r>
              <a:rPr lang="de-DE" sz="2900" dirty="0">
                <a:solidFill>
                  <a:prstClr val="black"/>
                </a:solidFill>
              </a:rPr>
              <a:t> </a:t>
            </a:r>
            <a:r>
              <a:rPr lang="de-DE" sz="2900" dirty="0" err="1">
                <a:solidFill>
                  <a:prstClr val="black"/>
                </a:solidFill>
              </a:rPr>
              <a:t>first</a:t>
            </a:r>
            <a:r>
              <a:rPr lang="de-DE" sz="2900" dirty="0">
                <a:solidFill>
                  <a:prstClr val="black"/>
                </a:solidFill>
              </a:rPr>
              <a:t> </a:t>
            </a:r>
            <a:r>
              <a:rPr lang="de-DE" sz="2900" dirty="0" err="1">
                <a:solidFill>
                  <a:prstClr val="black"/>
                </a:solidFill>
              </a:rPr>
              <a:t>instance</a:t>
            </a:r>
            <a:r>
              <a:rPr lang="de-DE" sz="2900" dirty="0">
                <a:solidFill>
                  <a:prstClr val="black"/>
                </a:solidFill>
              </a:rPr>
              <a:t> </a:t>
            </a:r>
            <a:r>
              <a:rPr lang="de-DE" sz="2900" dirty="0" err="1">
                <a:solidFill>
                  <a:prstClr val="black"/>
                </a:solidFill>
              </a:rPr>
              <a:t>decision</a:t>
            </a:r>
            <a:r>
              <a:rPr lang="de-DE" sz="2900" dirty="0">
                <a:solidFill>
                  <a:prstClr val="black"/>
                </a:solidFill>
              </a:rPr>
              <a:t> </a:t>
            </a:r>
            <a:r>
              <a:rPr lang="de-DE" sz="2900" dirty="0" err="1">
                <a:solidFill>
                  <a:prstClr val="black"/>
                </a:solidFill>
              </a:rPr>
              <a:t>may</a:t>
            </a:r>
            <a:r>
              <a:rPr lang="de-DE" sz="2900" dirty="0">
                <a:solidFill>
                  <a:prstClr val="black"/>
                </a:solidFill>
              </a:rPr>
              <a:t> </a:t>
            </a:r>
            <a:r>
              <a:rPr lang="de-DE" sz="2900" dirty="0" err="1">
                <a:solidFill>
                  <a:prstClr val="black"/>
                </a:solidFill>
              </a:rPr>
              <a:t>be</a:t>
            </a:r>
            <a:r>
              <a:rPr lang="de-DE" sz="2900" dirty="0">
                <a:solidFill>
                  <a:prstClr val="black"/>
                </a:solidFill>
              </a:rPr>
              <a:t> due </a:t>
            </a:r>
            <a:r>
              <a:rPr lang="de-DE" sz="2900" dirty="0" err="1">
                <a:solidFill>
                  <a:prstClr val="black"/>
                </a:solidFill>
              </a:rPr>
              <a:t>is</a:t>
            </a:r>
            <a:r>
              <a:rPr lang="de-DE" sz="2900" dirty="0">
                <a:solidFill>
                  <a:prstClr val="black"/>
                </a:solidFill>
              </a:rPr>
              <a:t> </a:t>
            </a:r>
            <a:r>
              <a:rPr lang="de-DE" sz="2900" dirty="0" err="1">
                <a:solidFill>
                  <a:prstClr val="black"/>
                </a:solidFill>
              </a:rPr>
              <a:t>claimed</a:t>
            </a:r>
            <a:r>
              <a:rPr lang="de-DE" sz="2900" dirty="0">
                <a:solidFill>
                  <a:prstClr val="black"/>
                </a:solidFill>
              </a:rPr>
              <a:t> </a:t>
            </a:r>
            <a:r>
              <a:rPr lang="de-DE" sz="2900" dirty="0" err="1">
                <a:solidFill>
                  <a:prstClr val="black"/>
                </a:solidFill>
              </a:rPr>
              <a:t>and</a:t>
            </a:r>
            <a:r>
              <a:rPr lang="de-DE" sz="2900" dirty="0">
                <a:solidFill>
                  <a:prstClr val="black"/>
                </a:solidFill>
              </a:rPr>
              <a:t> </a:t>
            </a:r>
            <a:r>
              <a:rPr lang="de-DE" sz="2900" dirty="0" err="1">
                <a:solidFill>
                  <a:prstClr val="black"/>
                </a:solidFill>
              </a:rPr>
              <a:t>recognized</a:t>
            </a:r>
            <a:endParaRPr lang="de-DE" sz="2900" dirty="0">
              <a:solidFill>
                <a:prstClr val="black"/>
              </a:solidFill>
            </a:endParaRPr>
          </a:p>
          <a:p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Dr. Friederike Grube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F0D1D-35CD-4859-B0C0-3CFCF53F056E}" type="slidenum">
              <a:rPr lang="de-DE" smtClean="0"/>
              <a:t>13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0410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solidFill>
                  <a:prstClr val="black"/>
                </a:solidFill>
              </a:rPr>
              <a:t>Appeal </a:t>
            </a:r>
            <a:r>
              <a:rPr lang="de-DE" dirty="0" err="1">
                <a:solidFill>
                  <a:prstClr val="black"/>
                </a:solidFill>
              </a:rPr>
              <a:t>to</a:t>
            </a:r>
            <a:r>
              <a:rPr lang="de-DE" dirty="0">
                <a:solidFill>
                  <a:prstClr val="black"/>
                </a:solidFill>
              </a:rPr>
              <a:t> </a:t>
            </a:r>
            <a:r>
              <a:rPr lang="de-DE" dirty="0" err="1">
                <a:solidFill>
                  <a:prstClr val="black"/>
                </a:solidFill>
              </a:rPr>
              <a:t>the</a:t>
            </a:r>
            <a:r>
              <a:rPr lang="de-DE" dirty="0">
                <a:solidFill>
                  <a:prstClr val="black"/>
                </a:solidFill>
              </a:rPr>
              <a:t> Federal Tax Court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de-DE" dirty="0" smtClean="0"/>
              <a:t>The </a:t>
            </a:r>
            <a:r>
              <a:rPr lang="de-DE" dirty="0" err="1" smtClean="0"/>
              <a:t>appellant</a:t>
            </a:r>
            <a:r>
              <a:rPr lang="de-DE" dirty="0" smtClean="0"/>
              <a:t> must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represented</a:t>
            </a:r>
            <a:r>
              <a:rPr lang="de-DE" dirty="0" smtClean="0"/>
              <a:t> </a:t>
            </a:r>
            <a:r>
              <a:rPr lang="de-DE" dirty="0" err="1" smtClean="0"/>
              <a:t>by</a:t>
            </a:r>
            <a:r>
              <a:rPr lang="de-DE" dirty="0" smtClean="0"/>
              <a:t> a </a:t>
            </a:r>
            <a:r>
              <a:rPr lang="de-DE" dirty="0" err="1" smtClean="0"/>
              <a:t>lawyer</a:t>
            </a:r>
            <a:r>
              <a:rPr lang="de-DE" dirty="0" smtClean="0"/>
              <a:t>, a </a:t>
            </a:r>
            <a:r>
              <a:rPr lang="de-DE" dirty="0" err="1" smtClean="0"/>
              <a:t>tax</a:t>
            </a:r>
            <a:r>
              <a:rPr lang="de-DE" dirty="0" smtClean="0"/>
              <a:t> </a:t>
            </a:r>
            <a:r>
              <a:rPr lang="de-DE" dirty="0" err="1" smtClean="0"/>
              <a:t>consultant</a:t>
            </a:r>
            <a:r>
              <a:rPr lang="de-DE" dirty="0" smtClean="0"/>
              <a:t> </a:t>
            </a:r>
            <a:r>
              <a:rPr lang="de-DE" dirty="0" err="1" smtClean="0"/>
              <a:t>or</a:t>
            </a:r>
            <a:r>
              <a:rPr lang="de-DE" dirty="0" smtClean="0"/>
              <a:t> a </a:t>
            </a:r>
            <a:r>
              <a:rPr lang="de-DE" dirty="0" err="1" smtClean="0"/>
              <a:t>similar</a:t>
            </a:r>
            <a:r>
              <a:rPr lang="de-DE" dirty="0" smtClean="0"/>
              <a:t> </a:t>
            </a:r>
            <a:r>
              <a:rPr lang="de-DE" dirty="0" err="1" smtClean="0"/>
              <a:t>representative</a:t>
            </a:r>
            <a:endParaRPr lang="de-DE" dirty="0" smtClean="0"/>
          </a:p>
          <a:p>
            <a:r>
              <a:rPr lang="de-DE" dirty="0" smtClean="0"/>
              <a:t>The </a:t>
            </a:r>
            <a:r>
              <a:rPr lang="de-DE" dirty="0" err="1" smtClean="0"/>
              <a:t>tax</a:t>
            </a:r>
            <a:r>
              <a:rPr lang="de-DE" dirty="0" smtClean="0"/>
              <a:t> </a:t>
            </a:r>
            <a:r>
              <a:rPr lang="de-DE" dirty="0" err="1" smtClean="0"/>
              <a:t>office</a:t>
            </a:r>
            <a:r>
              <a:rPr lang="de-DE" dirty="0" smtClean="0"/>
              <a:t> </a:t>
            </a:r>
            <a:r>
              <a:rPr lang="de-DE" dirty="0" err="1" smtClean="0"/>
              <a:t>may</a:t>
            </a:r>
            <a:r>
              <a:rPr lang="de-DE" dirty="0" smtClean="0"/>
              <a:t>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represented</a:t>
            </a:r>
            <a:r>
              <a:rPr lang="de-DE" dirty="0" smtClean="0"/>
              <a:t> </a:t>
            </a:r>
            <a:r>
              <a:rPr lang="de-DE" dirty="0" err="1" smtClean="0"/>
              <a:t>by</a:t>
            </a:r>
            <a:r>
              <a:rPr lang="de-DE" dirty="0" smtClean="0"/>
              <a:t> a </a:t>
            </a:r>
            <a:r>
              <a:rPr lang="de-DE" dirty="0" err="1" smtClean="0"/>
              <a:t>civil</a:t>
            </a:r>
            <a:r>
              <a:rPr lang="de-DE" dirty="0" smtClean="0"/>
              <a:t> </a:t>
            </a:r>
            <a:r>
              <a:rPr lang="de-DE" dirty="0" err="1" smtClean="0"/>
              <a:t>servant</a:t>
            </a:r>
            <a:r>
              <a:rPr lang="de-DE" dirty="0" smtClean="0"/>
              <a:t> </a:t>
            </a:r>
            <a:r>
              <a:rPr lang="de-DE" dirty="0" err="1" smtClean="0"/>
              <a:t>who</a:t>
            </a:r>
            <a:r>
              <a:rPr lang="de-DE" dirty="0" smtClean="0"/>
              <a:t> </a:t>
            </a:r>
            <a:r>
              <a:rPr lang="de-DE" dirty="0" err="1" smtClean="0"/>
              <a:t>has</a:t>
            </a:r>
            <a:r>
              <a:rPr lang="de-DE" dirty="0" smtClean="0"/>
              <a:t> </a:t>
            </a:r>
            <a:r>
              <a:rPr lang="de-DE" dirty="0" err="1" smtClean="0"/>
              <a:t>passed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two</a:t>
            </a:r>
            <a:r>
              <a:rPr lang="de-DE" dirty="0" smtClean="0"/>
              <a:t> </a:t>
            </a:r>
            <a:r>
              <a:rPr lang="de-DE" dirty="0" err="1" smtClean="0"/>
              <a:t>law</a:t>
            </a:r>
            <a:r>
              <a:rPr lang="de-DE" dirty="0" smtClean="0"/>
              <a:t> </a:t>
            </a:r>
            <a:r>
              <a:rPr lang="de-DE" dirty="0" err="1" smtClean="0"/>
              <a:t>examinations</a:t>
            </a:r>
            <a:endParaRPr lang="de-DE" dirty="0" smtClean="0"/>
          </a:p>
          <a:p>
            <a:r>
              <a:rPr lang="de-DE" dirty="0" smtClean="0"/>
              <a:t>The </a:t>
            </a:r>
            <a:r>
              <a:rPr lang="de-DE" dirty="0" err="1" smtClean="0"/>
              <a:t>appeal</a:t>
            </a:r>
            <a:r>
              <a:rPr lang="de-DE" dirty="0" smtClean="0"/>
              <a:t> </a:t>
            </a:r>
            <a:r>
              <a:rPr lang="de-DE" dirty="0" err="1" smtClean="0"/>
              <a:t>has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lodged</a:t>
            </a:r>
            <a:r>
              <a:rPr lang="de-DE" dirty="0" smtClean="0"/>
              <a:t> in </a:t>
            </a:r>
            <a:r>
              <a:rPr lang="de-DE" dirty="0" err="1" smtClean="0"/>
              <a:t>writing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has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indicate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contested</a:t>
            </a:r>
            <a:r>
              <a:rPr lang="de-DE" dirty="0" smtClean="0"/>
              <a:t> </a:t>
            </a:r>
            <a:r>
              <a:rPr lang="de-DE" dirty="0" err="1" smtClean="0"/>
              <a:t>decision</a:t>
            </a:r>
            <a:endParaRPr lang="de-DE" dirty="0" smtClean="0"/>
          </a:p>
          <a:p>
            <a:r>
              <a:rPr lang="de-DE" dirty="0" err="1" smtClean="0"/>
              <a:t>Within</a:t>
            </a:r>
            <a:r>
              <a:rPr lang="de-DE" dirty="0" smtClean="0"/>
              <a:t> 2 </a:t>
            </a:r>
            <a:r>
              <a:rPr lang="de-DE" dirty="0" err="1" smtClean="0"/>
              <a:t>months</a:t>
            </a:r>
            <a:r>
              <a:rPr lang="de-DE" dirty="0" smtClean="0"/>
              <a:t> </a:t>
            </a:r>
            <a:r>
              <a:rPr lang="de-DE" dirty="0" err="1" smtClean="0"/>
              <a:t>from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serving</a:t>
            </a:r>
            <a:r>
              <a:rPr lang="de-DE" dirty="0" smtClean="0"/>
              <a:t> of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first</a:t>
            </a:r>
            <a:r>
              <a:rPr lang="de-DE" dirty="0" smtClean="0"/>
              <a:t> </a:t>
            </a:r>
            <a:r>
              <a:rPr lang="de-DE" dirty="0" err="1" smtClean="0"/>
              <a:t>instance</a:t>
            </a:r>
            <a:r>
              <a:rPr lang="de-DE" dirty="0" smtClean="0"/>
              <a:t> </a:t>
            </a:r>
            <a:r>
              <a:rPr lang="de-DE" dirty="0" err="1" smtClean="0"/>
              <a:t>decision</a:t>
            </a:r>
            <a:r>
              <a:rPr lang="de-DE" dirty="0" smtClean="0"/>
              <a:t> </a:t>
            </a:r>
            <a:r>
              <a:rPr lang="de-DE" dirty="0" err="1" smtClean="0"/>
              <a:t>it</a:t>
            </a:r>
            <a:r>
              <a:rPr lang="de-DE" dirty="0" smtClean="0"/>
              <a:t> </a:t>
            </a:r>
            <a:r>
              <a:rPr lang="de-DE" dirty="0" err="1" smtClean="0"/>
              <a:t>has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substantiated</a:t>
            </a:r>
            <a:endParaRPr lang="de-DE" dirty="0" smtClean="0"/>
          </a:p>
          <a:p>
            <a:r>
              <a:rPr lang="de-DE" dirty="0" smtClean="0"/>
              <a:t>The </a:t>
            </a:r>
            <a:r>
              <a:rPr lang="de-DE" dirty="0" err="1" smtClean="0"/>
              <a:t>appellant</a:t>
            </a:r>
            <a:r>
              <a:rPr lang="de-DE" dirty="0" smtClean="0"/>
              <a:t> </a:t>
            </a:r>
            <a:r>
              <a:rPr lang="de-DE" dirty="0" err="1" smtClean="0"/>
              <a:t>has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indicate</a:t>
            </a:r>
            <a:r>
              <a:rPr lang="de-DE" dirty="0" smtClean="0"/>
              <a:t> on </a:t>
            </a:r>
            <a:r>
              <a:rPr lang="de-DE" dirty="0" err="1" smtClean="0"/>
              <a:t>points</a:t>
            </a:r>
            <a:r>
              <a:rPr lang="de-DE" dirty="0" smtClean="0"/>
              <a:t> of </a:t>
            </a:r>
            <a:r>
              <a:rPr lang="de-DE" dirty="0" err="1" smtClean="0"/>
              <a:t>law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which</a:t>
            </a:r>
            <a:r>
              <a:rPr lang="de-DE" dirty="0" smtClean="0"/>
              <a:t> </a:t>
            </a:r>
            <a:r>
              <a:rPr lang="de-DE" dirty="0" err="1" smtClean="0"/>
              <a:t>extent</a:t>
            </a:r>
            <a:r>
              <a:rPr lang="de-DE" dirty="0" smtClean="0"/>
              <a:t> he </a:t>
            </a:r>
            <a:r>
              <a:rPr lang="de-DE" dirty="0" err="1" smtClean="0"/>
              <a:t>contests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first</a:t>
            </a:r>
            <a:r>
              <a:rPr lang="de-DE" dirty="0" smtClean="0"/>
              <a:t> </a:t>
            </a:r>
            <a:r>
              <a:rPr lang="de-DE" dirty="0" err="1" smtClean="0"/>
              <a:t>instance</a:t>
            </a:r>
            <a:r>
              <a:rPr lang="de-DE" dirty="0" smtClean="0"/>
              <a:t> </a:t>
            </a:r>
            <a:r>
              <a:rPr lang="de-DE" dirty="0" err="1" smtClean="0"/>
              <a:t>decision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reasons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appeal</a:t>
            </a:r>
            <a:endParaRPr lang="de-DE" dirty="0" smtClean="0"/>
          </a:p>
          <a:p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Dr. Friederike Grube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F0D1D-35CD-4859-B0C0-3CFCF53F056E}" type="slidenum">
              <a:rPr lang="de-DE" smtClean="0"/>
              <a:t>14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32462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Appeal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Federal Tax Court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z="3000" dirty="0">
                <a:solidFill>
                  <a:prstClr val="black"/>
                </a:solidFill>
              </a:rPr>
              <a:t>The Federal Minister of </a:t>
            </a:r>
            <a:r>
              <a:rPr lang="de-DE" sz="3000" dirty="0" err="1">
                <a:solidFill>
                  <a:prstClr val="black"/>
                </a:solidFill>
              </a:rPr>
              <a:t>Finance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may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join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the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procedure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or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be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requested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by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the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court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to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join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the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procedure</a:t>
            </a:r>
            <a:endParaRPr lang="de-DE" sz="3000" dirty="0">
              <a:solidFill>
                <a:prstClr val="black"/>
              </a:solidFill>
            </a:endParaRPr>
          </a:p>
          <a:p>
            <a:pPr lvl="0"/>
            <a:r>
              <a:rPr lang="de-DE" sz="3000" dirty="0">
                <a:solidFill>
                  <a:prstClr val="black"/>
                </a:solidFill>
              </a:rPr>
              <a:t>In </a:t>
            </a:r>
            <a:r>
              <a:rPr lang="de-DE" sz="3000" dirty="0" err="1">
                <a:solidFill>
                  <a:prstClr val="black"/>
                </a:solidFill>
              </a:rPr>
              <a:t>its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ruling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the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court</a:t>
            </a:r>
            <a:r>
              <a:rPr lang="de-DE" sz="3000" dirty="0">
                <a:solidFill>
                  <a:prstClr val="black"/>
                </a:solidFill>
              </a:rPr>
              <a:t> also </a:t>
            </a:r>
            <a:r>
              <a:rPr lang="de-DE" sz="3000" dirty="0" err="1">
                <a:solidFill>
                  <a:prstClr val="black"/>
                </a:solidFill>
              </a:rPr>
              <a:t>has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to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decide</a:t>
            </a:r>
            <a:r>
              <a:rPr lang="de-DE" sz="3000" dirty="0">
                <a:solidFill>
                  <a:prstClr val="black"/>
                </a:solidFill>
              </a:rPr>
              <a:t> on </a:t>
            </a:r>
            <a:r>
              <a:rPr lang="de-DE" sz="3000" dirty="0" err="1">
                <a:solidFill>
                  <a:prstClr val="black"/>
                </a:solidFill>
              </a:rPr>
              <a:t>who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has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to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bear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the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costs</a:t>
            </a:r>
            <a:r>
              <a:rPr lang="de-DE" sz="3000" dirty="0">
                <a:solidFill>
                  <a:prstClr val="black"/>
                </a:solidFill>
              </a:rPr>
              <a:t> of </a:t>
            </a:r>
            <a:r>
              <a:rPr lang="de-DE" sz="3000" dirty="0" err="1">
                <a:solidFill>
                  <a:prstClr val="black"/>
                </a:solidFill>
              </a:rPr>
              <a:t>the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procedure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which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depends</a:t>
            </a:r>
            <a:r>
              <a:rPr lang="de-DE" sz="3000" dirty="0">
                <a:solidFill>
                  <a:prstClr val="black"/>
                </a:solidFill>
              </a:rPr>
              <a:t> in </a:t>
            </a:r>
            <a:r>
              <a:rPr lang="de-DE" sz="3000" dirty="0" err="1">
                <a:solidFill>
                  <a:prstClr val="black"/>
                </a:solidFill>
              </a:rPr>
              <a:t>general</a:t>
            </a:r>
            <a:r>
              <a:rPr lang="de-DE" sz="3000" dirty="0">
                <a:solidFill>
                  <a:prstClr val="black"/>
                </a:solidFill>
              </a:rPr>
              <a:t> on </a:t>
            </a:r>
            <a:r>
              <a:rPr lang="de-DE" sz="3000" dirty="0" err="1">
                <a:solidFill>
                  <a:prstClr val="black"/>
                </a:solidFill>
              </a:rPr>
              <a:t>whether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and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to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what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extent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the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appeal</a:t>
            </a:r>
            <a:r>
              <a:rPr lang="de-DE" sz="3000" dirty="0">
                <a:solidFill>
                  <a:prstClr val="black"/>
                </a:solidFill>
              </a:rPr>
              <a:t> was </a:t>
            </a:r>
            <a:r>
              <a:rPr lang="de-DE" sz="3000" dirty="0" err="1">
                <a:solidFill>
                  <a:prstClr val="black"/>
                </a:solidFill>
              </a:rPr>
              <a:t>successful</a:t>
            </a:r>
            <a:endParaRPr lang="de-DE" sz="3000" dirty="0">
              <a:solidFill>
                <a:prstClr val="black"/>
              </a:solidFill>
            </a:endParaRPr>
          </a:p>
          <a:p>
            <a:pPr lvl="0"/>
            <a:r>
              <a:rPr lang="de-DE" sz="3000" dirty="0">
                <a:solidFill>
                  <a:prstClr val="black"/>
                </a:solidFill>
              </a:rPr>
              <a:t>The </a:t>
            </a:r>
            <a:r>
              <a:rPr lang="de-DE" sz="3000" dirty="0" err="1">
                <a:solidFill>
                  <a:prstClr val="black"/>
                </a:solidFill>
              </a:rPr>
              <a:t>costs</a:t>
            </a:r>
            <a:r>
              <a:rPr lang="de-DE" sz="3000" dirty="0">
                <a:solidFill>
                  <a:prstClr val="black"/>
                </a:solidFill>
              </a:rPr>
              <a:t> of </a:t>
            </a:r>
            <a:r>
              <a:rPr lang="de-DE" sz="3000" dirty="0" err="1">
                <a:solidFill>
                  <a:prstClr val="black"/>
                </a:solidFill>
              </a:rPr>
              <a:t>the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tax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office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or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the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Ministry</a:t>
            </a:r>
            <a:r>
              <a:rPr lang="de-DE" sz="3000" dirty="0">
                <a:solidFill>
                  <a:prstClr val="black"/>
                </a:solidFill>
              </a:rPr>
              <a:t> of </a:t>
            </a:r>
            <a:r>
              <a:rPr lang="de-DE" sz="3000" dirty="0" err="1">
                <a:solidFill>
                  <a:prstClr val="black"/>
                </a:solidFill>
              </a:rPr>
              <a:t>Finance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joining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the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procedure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are</a:t>
            </a:r>
            <a:r>
              <a:rPr lang="de-DE" sz="3000" dirty="0">
                <a:solidFill>
                  <a:prstClr val="black"/>
                </a:solidFill>
              </a:rPr>
              <a:t> not </a:t>
            </a:r>
            <a:r>
              <a:rPr lang="de-DE" sz="3000" dirty="0" err="1">
                <a:solidFill>
                  <a:prstClr val="black"/>
                </a:solidFill>
              </a:rPr>
              <a:t>reimbursed</a:t>
            </a:r>
            <a:endParaRPr lang="de-DE" sz="3000" dirty="0">
              <a:solidFill>
                <a:prstClr val="black"/>
              </a:solidFill>
            </a:endParaRPr>
          </a:p>
          <a:p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Dr. Friederike Grube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F0D1D-35CD-4859-B0C0-3CFCF53F056E}" type="slidenum">
              <a:rPr lang="de-DE" smtClean="0"/>
              <a:t>15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37152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sz="4000" dirty="0" err="1">
                <a:solidFill>
                  <a:prstClr val="black"/>
                </a:solidFill>
              </a:rPr>
              <a:t>Procedure</a:t>
            </a:r>
            <a:r>
              <a:rPr lang="de-DE" sz="4000" dirty="0">
                <a:solidFill>
                  <a:prstClr val="black"/>
                </a:solidFill>
              </a:rPr>
              <a:t/>
            </a:r>
            <a:br>
              <a:rPr lang="de-DE" sz="4000" dirty="0">
                <a:solidFill>
                  <a:prstClr val="black"/>
                </a:solidFill>
              </a:rPr>
            </a:br>
            <a:r>
              <a:rPr lang="de-DE" sz="4000" dirty="0">
                <a:solidFill>
                  <a:prstClr val="black"/>
                </a:solidFill>
              </a:rPr>
              <a:t>Federal Tax Court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de-DE" sz="3000" dirty="0">
                <a:solidFill>
                  <a:prstClr val="black"/>
                </a:solidFill>
              </a:rPr>
              <a:t>In </a:t>
            </a:r>
            <a:r>
              <a:rPr lang="de-DE" sz="3000" dirty="0" err="1">
                <a:solidFill>
                  <a:prstClr val="black"/>
                </a:solidFill>
              </a:rPr>
              <a:t>principle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the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procedure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is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similar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to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the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procedure</a:t>
            </a:r>
            <a:r>
              <a:rPr lang="de-DE" sz="3000" dirty="0">
                <a:solidFill>
                  <a:prstClr val="black"/>
                </a:solidFill>
              </a:rPr>
              <a:t> at </a:t>
            </a:r>
            <a:r>
              <a:rPr lang="de-DE" sz="3000" dirty="0" err="1">
                <a:solidFill>
                  <a:prstClr val="black"/>
                </a:solidFill>
              </a:rPr>
              <a:t>the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smtClean="0">
                <a:solidFill>
                  <a:prstClr val="black"/>
                </a:solidFill>
              </a:rPr>
              <a:t>Courts </a:t>
            </a:r>
            <a:r>
              <a:rPr lang="de-DE" sz="3000" dirty="0">
                <a:solidFill>
                  <a:prstClr val="black"/>
                </a:solidFill>
              </a:rPr>
              <a:t>of </a:t>
            </a:r>
            <a:r>
              <a:rPr lang="de-DE" sz="3000" dirty="0" err="1">
                <a:solidFill>
                  <a:prstClr val="black"/>
                </a:solidFill>
              </a:rPr>
              <a:t>first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instance</a:t>
            </a:r>
            <a:endParaRPr lang="de-DE" sz="3000" dirty="0">
              <a:solidFill>
                <a:prstClr val="black"/>
              </a:solidFill>
            </a:endParaRPr>
          </a:p>
          <a:p>
            <a:pPr lvl="0"/>
            <a:r>
              <a:rPr lang="de-DE" sz="3000" dirty="0">
                <a:solidFill>
                  <a:prstClr val="black"/>
                </a:solidFill>
              </a:rPr>
              <a:t>The </a:t>
            </a:r>
            <a:r>
              <a:rPr lang="de-DE" sz="3000" dirty="0" smtClean="0">
                <a:solidFill>
                  <a:prstClr val="black"/>
                </a:solidFill>
              </a:rPr>
              <a:t>Court </a:t>
            </a:r>
            <a:r>
              <a:rPr lang="de-DE" sz="3000" dirty="0" err="1">
                <a:solidFill>
                  <a:prstClr val="black"/>
                </a:solidFill>
              </a:rPr>
              <a:t>may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take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the</a:t>
            </a:r>
            <a:r>
              <a:rPr lang="de-DE" sz="3000" dirty="0">
                <a:solidFill>
                  <a:prstClr val="black"/>
                </a:solidFill>
              </a:rPr>
              <a:t> final </a:t>
            </a:r>
            <a:r>
              <a:rPr lang="de-DE" sz="3000" dirty="0" err="1">
                <a:solidFill>
                  <a:prstClr val="black"/>
                </a:solidFill>
              </a:rPr>
              <a:t>decision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without</a:t>
            </a:r>
            <a:r>
              <a:rPr lang="de-DE" sz="3000" dirty="0">
                <a:solidFill>
                  <a:prstClr val="black"/>
                </a:solidFill>
              </a:rPr>
              <a:t> a </a:t>
            </a:r>
            <a:r>
              <a:rPr lang="de-DE" sz="3000" dirty="0" err="1">
                <a:solidFill>
                  <a:prstClr val="black"/>
                </a:solidFill>
              </a:rPr>
              <a:t>public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hearing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if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it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is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unanimously</a:t>
            </a:r>
            <a:r>
              <a:rPr lang="de-DE" sz="3000" dirty="0">
                <a:solidFill>
                  <a:prstClr val="black"/>
                </a:solidFill>
              </a:rPr>
              <a:t> of </a:t>
            </a:r>
            <a:r>
              <a:rPr lang="de-DE" sz="3000" dirty="0" err="1">
                <a:solidFill>
                  <a:prstClr val="black"/>
                </a:solidFill>
              </a:rPr>
              <a:t>the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opinion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that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the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appeal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is</a:t>
            </a:r>
            <a:r>
              <a:rPr lang="de-DE" sz="3000" dirty="0">
                <a:solidFill>
                  <a:prstClr val="black"/>
                </a:solidFill>
              </a:rPr>
              <a:t> not valid </a:t>
            </a:r>
            <a:r>
              <a:rPr lang="de-DE" sz="3000" dirty="0" err="1">
                <a:solidFill>
                  <a:prstClr val="black"/>
                </a:solidFill>
              </a:rPr>
              <a:t>and</a:t>
            </a:r>
            <a:r>
              <a:rPr lang="de-DE" sz="3000" dirty="0">
                <a:solidFill>
                  <a:prstClr val="black"/>
                </a:solidFill>
              </a:rPr>
              <a:t> a </a:t>
            </a:r>
            <a:r>
              <a:rPr lang="de-DE" sz="3000" dirty="0" err="1">
                <a:solidFill>
                  <a:prstClr val="black"/>
                </a:solidFill>
              </a:rPr>
              <a:t>public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hearing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is</a:t>
            </a:r>
            <a:r>
              <a:rPr lang="de-DE" sz="3000" dirty="0">
                <a:solidFill>
                  <a:prstClr val="black"/>
                </a:solidFill>
              </a:rPr>
              <a:t> not </a:t>
            </a:r>
            <a:r>
              <a:rPr lang="de-DE" sz="3000" dirty="0" err="1">
                <a:solidFill>
                  <a:prstClr val="black"/>
                </a:solidFill>
              </a:rPr>
              <a:t>necessary</a:t>
            </a:r>
            <a:endParaRPr lang="de-DE" sz="3000" dirty="0">
              <a:solidFill>
                <a:prstClr val="black"/>
              </a:solidFill>
            </a:endParaRPr>
          </a:p>
          <a:p>
            <a:pPr lvl="0"/>
            <a:r>
              <a:rPr lang="de-DE" sz="3000" dirty="0">
                <a:solidFill>
                  <a:prstClr val="black"/>
                </a:solidFill>
              </a:rPr>
              <a:t>Even </a:t>
            </a:r>
            <a:r>
              <a:rPr lang="de-DE" sz="3000" dirty="0" err="1">
                <a:solidFill>
                  <a:prstClr val="black"/>
                </a:solidFill>
              </a:rPr>
              <a:t>if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this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condition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is</a:t>
            </a:r>
            <a:r>
              <a:rPr lang="de-DE" sz="3000" dirty="0">
                <a:solidFill>
                  <a:prstClr val="black"/>
                </a:solidFill>
              </a:rPr>
              <a:t> not </a:t>
            </a:r>
            <a:r>
              <a:rPr lang="de-DE" sz="3000" dirty="0" err="1">
                <a:solidFill>
                  <a:prstClr val="black"/>
                </a:solidFill>
              </a:rPr>
              <a:t>met</a:t>
            </a:r>
            <a:r>
              <a:rPr lang="de-DE" sz="3000" dirty="0">
                <a:solidFill>
                  <a:prstClr val="black"/>
                </a:solidFill>
              </a:rPr>
              <a:t>, </a:t>
            </a:r>
            <a:r>
              <a:rPr lang="de-DE" sz="3000" dirty="0" err="1">
                <a:solidFill>
                  <a:prstClr val="black"/>
                </a:solidFill>
              </a:rPr>
              <a:t>the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smtClean="0">
                <a:solidFill>
                  <a:prstClr val="black"/>
                </a:solidFill>
              </a:rPr>
              <a:t>Court </a:t>
            </a:r>
            <a:r>
              <a:rPr lang="de-DE" sz="3000" dirty="0" err="1">
                <a:solidFill>
                  <a:prstClr val="black"/>
                </a:solidFill>
              </a:rPr>
              <a:t>may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take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its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decision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without</a:t>
            </a:r>
            <a:r>
              <a:rPr lang="de-DE" sz="3000" dirty="0">
                <a:solidFill>
                  <a:prstClr val="black"/>
                </a:solidFill>
              </a:rPr>
              <a:t> a </a:t>
            </a:r>
            <a:r>
              <a:rPr lang="de-DE" sz="3000" dirty="0" err="1">
                <a:solidFill>
                  <a:prstClr val="black"/>
                </a:solidFill>
              </a:rPr>
              <a:t>public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hearing</a:t>
            </a:r>
            <a:r>
              <a:rPr lang="de-DE" sz="3000" dirty="0">
                <a:solidFill>
                  <a:prstClr val="black"/>
                </a:solidFill>
              </a:rPr>
              <a:t>; but </a:t>
            </a:r>
            <a:r>
              <a:rPr lang="de-DE" sz="3000" dirty="0" err="1">
                <a:solidFill>
                  <a:prstClr val="black"/>
                </a:solidFill>
              </a:rPr>
              <a:t>then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the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taxpayer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may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apply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for</a:t>
            </a:r>
            <a:r>
              <a:rPr lang="de-DE" sz="3000" dirty="0">
                <a:solidFill>
                  <a:prstClr val="black"/>
                </a:solidFill>
              </a:rPr>
              <a:t> a </a:t>
            </a:r>
            <a:r>
              <a:rPr lang="de-DE" sz="3000" dirty="0" err="1">
                <a:solidFill>
                  <a:prstClr val="black"/>
                </a:solidFill>
              </a:rPr>
              <a:t>public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hearing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within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one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month</a:t>
            </a:r>
            <a:endParaRPr lang="de-DE" sz="3000" dirty="0">
              <a:solidFill>
                <a:prstClr val="black"/>
              </a:solidFill>
            </a:endParaRPr>
          </a:p>
          <a:p>
            <a:pPr lvl="0"/>
            <a:r>
              <a:rPr lang="de-DE" sz="3000" dirty="0" err="1">
                <a:solidFill>
                  <a:prstClr val="black"/>
                </a:solidFill>
              </a:rPr>
              <a:t>Since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the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smtClean="0">
                <a:solidFill>
                  <a:prstClr val="black"/>
                </a:solidFill>
              </a:rPr>
              <a:t>Court </a:t>
            </a:r>
            <a:r>
              <a:rPr lang="de-DE" sz="3000" dirty="0" err="1">
                <a:solidFill>
                  <a:prstClr val="black"/>
                </a:solidFill>
              </a:rPr>
              <a:t>only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decides</a:t>
            </a:r>
            <a:r>
              <a:rPr lang="de-DE" sz="3000" dirty="0">
                <a:solidFill>
                  <a:prstClr val="black"/>
                </a:solidFill>
              </a:rPr>
              <a:t> on </a:t>
            </a:r>
            <a:r>
              <a:rPr lang="de-DE" sz="3000" dirty="0" err="1">
                <a:solidFill>
                  <a:prstClr val="black"/>
                </a:solidFill>
              </a:rPr>
              <a:t>points</a:t>
            </a:r>
            <a:r>
              <a:rPr lang="de-DE" sz="3000" dirty="0">
                <a:solidFill>
                  <a:prstClr val="black"/>
                </a:solidFill>
              </a:rPr>
              <a:t> of </a:t>
            </a:r>
            <a:r>
              <a:rPr lang="de-DE" sz="3000" dirty="0" err="1">
                <a:solidFill>
                  <a:prstClr val="black"/>
                </a:solidFill>
              </a:rPr>
              <a:t>law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it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has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to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rely</a:t>
            </a:r>
            <a:r>
              <a:rPr lang="de-DE" sz="3000" dirty="0">
                <a:solidFill>
                  <a:prstClr val="black"/>
                </a:solidFill>
              </a:rPr>
              <a:t> on </a:t>
            </a:r>
            <a:r>
              <a:rPr lang="de-DE" sz="3000" dirty="0" err="1">
                <a:solidFill>
                  <a:prstClr val="black"/>
                </a:solidFill>
              </a:rPr>
              <a:t>the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facts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determined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by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the</a:t>
            </a:r>
            <a:r>
              <a:rPr lang="de-DE" sz="3000" dirty="0">
                <a:solidFill>
                  <a:prstClr val="black"/>
                </a:solidFill>
              </a:rPr>
              <a:t> Court of First Instance </a:t>
            </a:r>
          </a:p>
          <a:p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Dr. Friederike Grube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F0D1D-35CD-4859-B0C0-3CFCF53F056E}" type="slidenum">
              <a:rPr lang="de-DE" smtClean="0"/>
              <a:t>16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2568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sz="4000" dirty="0" err="1">
                <a:solidFill>
                  <a:prstClr val="black"/>
                </a:solidFill>
              </a:rPr>
              <a:t>Decision</a:t>
            </a:r>
            <a:r>
              <a:rPr lang="de-DE" sz="4000" dirty="0">
                <a:solidFill>
                  <a:prstClr val="black"/>
                </a:solidFill>
              </a:rPr>
              <a:t/>
            </a:r>
            <a:br>
              <a:rPr lang="de-DE" sz="4000" dirty="0">
                <a:solidFill>
                  <a:prstClr val="black"/>
                </a:solidFill>
              </a:rPr>
            </a:br>
            <a:r>
              <a:rPr lang="de-DE" sz="4000" dirty="0">
                <a:solidFill>
                  <a:prstClr val="black"/>
                </a:solidFill>
              </a:rPr>
              <a:t>Federal Tax Court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z="2400" dirty="0">
                <a:solidFill>
                  <a:prstClr val="black"/>
                </a:solidFill>
              </a:rPr>
              <a:t>The </a:t>
            </a:r>
            <a:r>
              <a:rPr lang="de-DE" sz="2400" dirty="0" err="1">
                <a:solidFill>
                  <a:prstClr val="black"/>
                </a:solidFill>
              </a:rPr>
              <a:t>decision</a:t>
            </a:r>
            <a:r>
              <a:rPr lang="de-DE" sz="2400" dirty="0">
                <a:solidFill>
                  <a:prstClr val="black"/>
                </a:solidFill>
              </a:rPr>
              <a:t> </a:t>
            </a:r>
            <a:r>
              <a:rPr lang="de-DE" sz="2400" dirty="0" err="1">
                <a:solidFill>
                  <a:prstClr val="black"/>
                </a:solidFill>
              </a:rPr>
              <a:t>is</a:t>
            </a:r>
            <a:r>
              <a:rPr lang="de-DE" sz="2400" dirty="0">
                <a:solidFill>
                  <a:prstClr val="black"/>
                </a:solidFill>
              </a:rPr>
              <a:t> </a:t>
            </a:r>
            <a:r>
              <a:rPr lang="de-DE" sz="2400" dirty="0" err="1">
                <a:solidFill>
                  <a:prstClr val="black"/>
                </a:solidFill>
              </a:rPr>
              <a:t>taken</a:t>
            </a:r>
            <a:r>
              <a:rPr lang="de-DE" sz="2400" dirty="0">
                <a:solidFill>
                  <a:prstClr val="black"/>
                </a:solidFill>
              </a:rPr>
              <a:t> </a:t>
            </a:r>
            <a:r>
              <a:rPr lang="de-DE" sz="2400" dirty="0" err="1">
                <a:solidFill>
                  <a:prstClr val="black"/>
                </a:solidFill>
              </a:rPr>
              <a:t>by</a:t>
            </a:r>
            <a:r>
              <a:rPr lang="de-DE" sz="2400" dirty="0">
                <a:solidFill>
                  <a:prstClr val="black"/>
                </a:solidFill>
              </a:rPr>
              <a:t> </a:t>
            </a:r>
            <a:r>
              <a:rPr lang="de-DE" sz="2400" dirty="0" err="1">
                <a:solidFill>
                  <a:prstClr val="black"/>
                </a:solidFill>
              </a:rPr>
              <a:t>the</a:t>
            </a:r>
            <a:r>
              <a:rPr lang="de-DE" sz="2400" dirty="0">
                <a:solidFill>
                  <a:prstClr val="black"/>
                </a:solidFill>
              </a:rPr>
              <a:t> </a:t>
            </a:r>
            <a:r>
              <a:rPr lang="de-DE" sz="2400" dirty="0" err="1">
                <a:solidFill>
                  <a:prstClr val="black"/>
                </a:solidFill>
              </a:rPr>
              <a:t>majority</a:t>
            </a:r>
            <a:r>
              <a:rPr lang="de-DE" sz="2400" dirty="0">
                <a:solidFill>
                  <a:prstClr val="black"/>
                </a:solidFill>
              </a:rPr>
              <a:t> of </a:t>
            </a:r>
            <a:r>
              <a:rPr lang="de-DE" sz="2400" dirty="0" err="1">
                <a:solidFill>
                  <a:prstClr val="black"/>
                </a:solidFill>
              </a:rPr>
              <a:t>judges</a:t>
            </a:r>
            <a:r>
              <a:rPr lang="de-DE" sz="2400" dirty="0">
                <a:solidFill>
                  <a:prstClr val="black"/>
                </a:solidFill>
              </a:rPr>
              <a:t> of </a:t>
            </a:r>
            <a:r>
              <a:rPr lang="de-DE" sz="2400" dirty="0" err="1">
                <a:solidFill>
                  <a:prstClr val="black"/>
                </a:solidFill>
              </a:rPr>
              <a:t>the</a:t>
            </a:r>
            <a:r>
              <a:rPr lang="de-DE" sz="2400" dirty="0">
                <a:solidFill>
                  <a:prstClr val="black"/>
                </a:solidFill>
              </a:rPr>
              <a:t> </a:t>
            </a:r>
            <a:r>
              <a:rPr lang="de-DE" sz="2400" dirty="0" err="1">
                <a:solidFill>
                  <a:prstClr val="black"/>
                </a:solidFill>
              </a:rPr>
              <a:t>senate</a:t>
            </a:r>
            <a:r>
              <a:rPr lang="de-DE" sz="2400" dirty="0">
                <a:solidFill>
                  <a:prstClr val="black"/>
                </a:solidFill>
              </a:rPr>
              <a:t> </a:t>
            </a:r>
            <a:r>
              <a:rPr lang="de-DE" sz="2400" dirty="0" err="1">
                <a:solidFill>
                  <a:prstClr val="black"/>
                </a:solidFill>
              </a:rPr>
              <a:t>concerned</a:t>
            </a:r>
            <a:endParaRPr lang="de-DE" sz="2400" dirty="0">
              <a:solidFill>
                <a:prstClr val="black"/>
              </a:solidFill>
            </a:endParaRPr>
          </a:p>
          <a:p>
            <a:pPr lvl="0"/>
            <a:r>
              <a:rPr lang="de-DE" sz="2400" dirty="0" err="1">
                <a:solidFill>
                  <a:prstClr val="black"/>
                </a:solidFill>
              </a:rPr>
              <a:t>Sometimes</a:t>
            </a:r>
            <a:r>
              <a:rPr lang="de-DE" sz="2400" dirty="0">
                <a:solidFill>
                  <a:prstClr val="black"/>
                </a:solidFill>
              </a:rPr>
              <a:t> </a:t>
            </a:r>
            <a:r>
              <a:rPr lang="de-DE" sz="2400" dirty="0" err="1">
                <a:solidFill>
                  <a:prstClr val="black"/>
                </a:solidFill>
              </a:rPr>
              <a:t>the</a:t>
            </a:r>
            <a:r>
              <a:rPr lang="de-DE" sz="2400" dirty="0">
                <a:solidFill>
                  <a:prstClr val="black"/>
                </a:solidFill>
              </a:rPr>
              <a:t> Court </a:t>
            </a:r>
            <a:r>
              <a:rPr lang="de-DE" sz="2400" dirty="0" err="1">
                <a:solidFill>
                  <a:prstClr val="black"/>
                </a:solidFill>
              </a:rPr>
              <a:t>stays</a:t>
            </a:r>
            <a:r>
              <a:rPr lang="de-DE" sz="2400" dirty="0">
                <a:solidFill>
                  <a:prstClr val="black"/>
                </a:solidFill>
              </a:rPr>
              <a:t> </a:t>
            </a:r>
            <a:r>
              <a:rPr lang="de-DE" sz="2400" dirty="0" err="1">
                <a:solidFill>
                  <a:prstClr val="black"/>
                </a:solidFill>
              </a:rPr>
              <a:t>the</a:t>
            </a:r>
            <a:r>
              <a:rPr lang="de-DE" sz="2400" dirty="0">
                <a:solidFill>
                  <a:prstClr val="black"/>
                </a:solidFill>
              </a:rPr>
              <a:t> </a:t>
            </a:r>
            <a:r>
              <a:rPr lang="de-DE" sz="2400" dirty="0" err="1">
                <a:solidFill>
                  <a:prstClr val="black"/>
                </a:solidFill>
              </a:rPr>
              <a:t>proceedings</a:t>
            </a:r>
            <a:r>
              <a:rPr lang="de-DE" sz="2400" dirty="0">
                <a:solidFill>
                  <a:prstClr val="black"/>
                </a:solidFill>
              </a:rPr>
              <a:t> </a:t>
            </a:r>
            <a:r>
              <a:rPr lang="de-DE" sz="2400" dirty="0" err="1">
                <a:solidFill>
                  <a:prstClr val="black"/>
                </a:solidFill>
              </a:rPr>
              <a:t>for</a:t>
            </a:r>
            <a:r>
              <a:rPr lang="de-DE" sz="2400" dirty="0">
                <a:solidFill>
                  <a:prstClr val="black"/>
                </a:solidFill>
              </a:rPr>
              <a:t> a </a:t>
            </a:r>
            <a:r>
              <a:rPr lang="de-DE" sz="2400" dirty="0" err="1">
                <a:solidFill>
                  <a:prstClr val="black"/>
                </a:solidFill>
              </a:rPr>
              <a:t>reference</a:t>
            </a:r>
            <a:r>
              <a:rPr lang="de-DE" sz="2400" dirty="0">
                <a:solidFill>
                  <a:prstClr val="black"/>
                </a:solidFill>
              </a:rPr>
              <a:t> of a </a:t>
            </a:r>
            <a:r>
              <a:rPr lang="de-DE" sz="2400" dirty="0" err="1">
                <a:solidFill>
                  <a:prstClr val="black"/>
                </a:solidFill>
              </a:rPr>
              <a:t>preliminary</a:t>
            </a:r>
            <a:r>
              <a:rPr lang="de-DE" sz="2400" dirty="0">
                <a:solidFill>
                  <a:prstClr val="black"/>
                </a:solidFill>
              </a:rPr>
              <a:t> </a:t>
            </a:r>
            <a:r>
              <a:rPr lang="de-DE" sz="2400" dirty="0" err="1">
                <a:solidFill>
                  <a:prstClr val="black"/>
                </a:solidFill>
              </a:rPr>
              <a:t>ruling</a:t>
            </a:r>
            <a:r>
              <a:rPr lang="de-DE" sz="2400" dirty="0">
                <a:solidFill>
                  <a:prstClr val="black"/>
                </a:solidFill>
              </a:rPr>
              <a:t> </a:t>
            </a:r>
            <a:r>
              <a:rPr lang="de-DE" sz="2400" dirty="0" err="1">
                <a:solidFill>
                  <a:prstClr val="black"/>
                </a:solidFill>
              </a:rPr>
              <a:t>to</a:t>
            </a:r>
            <a:r>
              <a:rPr lang="de-DE" sz="2400" dirty="0">
                <a:solidFill>
                  <a:prstClr val="black"/>
                </a:solidFill>
              </a:rPr>
              <a:t> </a:t>
            </a:r>
            <a:r>
              <a:rPr lang="de-DE" sz="2400" dirty="0" err="1">
                <a:solidFill>
                  <a:prstClr val="black"/>
                </a:solidFill>
              </a:rPr>
              <a:t>the</a:t>
            </a:r>
            <a:r>
              <a:rPr lang="de-DE" sz="2400" dirty="0">
                <a:solidFill>
                  <a:prstClr val="black"/>
                </a:solidFill>
              </a:rPr>
              <a:t> European Court of Justice (ECJ)</a:t>
            </a:r>
          </a:p>
          <a:p>
            <a:pPr lvl="0"/>
            <a:r>
              <a:rPr lang="de-DE" sz="2400" dirty="0">
                <a:solidFill>
                  <a:prstClr val="black"/>
                </a:solidFill>
              </a:rPr>
              <a:t>In </a:t>
            </a:r>
            <a:r>
              <a:rPr lang="de-DE" sz="2400" dirty="0" err="1">
                <a:solidFill>
                  <a:prstClr val="black"/>
                </a:solidFill>
              </a:rPr>
              <a:t>other</a:t>
            </a:r>
            <a:r>
              <a:rPr lang="de-DE" sz="2400" dirty="0">
                <a:solidFill>
                  <a:prstClr val="black"/>
                </a:solidFill>
              </a:rPr>
              <a:t> </a:t>
            </a:r>
            <a:r>
              <a:rPr lang="de-DE" sz="2400" dirty="0" err="1">
                <a:solidFill>
                  <a:prstClr val="black"/>
                </a:solidFill>
              </a:rPr>
              <a:t>cases</a:t>
            </a:r>
            <a:r>
              <a:rPr lang="de-DE" sz="2400" dirty="0">
                <a:solidFill>
                  <a:prstClr val="black"/>
                </a:solidFill>
              </a:rPr>
              <a:t> </a:t>
            </a:r>
            <a:r>
              <a:rPr lang="de-DE" sz="2400" dirty="0" err="1">
                <a:solidFill>
                  <a:prstClr val="black"/>
                </a:solidFill>
              </a:rPr>
              <a:t>the</a:t>
            </a:r>
            <a:r>
              <a:rPr lang="de-DE" sz="2400" dirty="0">
                <a:solidFill>
                  <a:prstClr val="black"/>
                </a:solidFill>
              </a:rPr>
              <a:t> </a:t>
            </a:r>
            <a:r>
              <a:rPr lang="de-DE" sz="2400" dirty="0" err="1">
                <a:solidFill>
                  <a:prstClr val="black"/>
                </a:solidFill>
              </a:rPr>
              <a:t>ruling</a:t>
            </a:r>
            <a:r>
              <a:rPr lang="de-DE" sz="2400" dirty="0">
                <a:solidFill>
                  <a:prstClr val="black"/>
                </a:solidFill>
              </a:rPr>
              <a:t> </a:t>
            </a:r>
            <a:r>
              <a:rPr lang="de-DE" sz="2400" dirty="0" err="1">
                <a:solidFill>
                  <a:prstClr val="black"/>
                </a:solidFill>
              </a:rPr>
              <a:t>has</a:t>
            </a:r>
            <a:r>
              <a:rPr lang="de-DE" sz="2400" dirty="0">
                <a:solidFill>
                  <a:prstClr val="black"/>
                </a:solidFill>
              </a:rPr>
              <a:t> </a:t>
            </a:r>
            <a:r>
              <a:rPr lang="de-DE" sz="2400" dirty="0" err="1">
                <a:solidFill>
                  <a:prstClr val="black"/>
                </a:solidFill>
              </a:rPr>
              <a:t>the</a:t>
            </a:r>
            <a:r>
              <a:rPr lang="de-DE" sz="2400" dirty="0">
                <a:solidFill>
                  <a:prstClr val="black"/>
                </a:solidFill>
              </a:rPr>
              <a:t> same </a:t>
            </a:r>
            <a:r>
              <a:rPr lang="de-DE" sz="2400" dirty="0" err="1">
                <a:solidFill>
                  <a:prstClr val="black"/>
                </a:solidFill>
              </a:rPr>
              <a:t>structure</a:t>
            </a:r>
            <a:r>
              <a:rPr lang="de-DE" sz="2400" dirty="0">
                <a:solidFill>
                  <a:prstClr val="black"/>
                </a:solidFill>
              </a:rPr>
              <a:t> </a:t>
            </a:r>
            <a:r>
              <a:rPr lang="de-DE" sz="2400" dirty="0" err="1">
                <a:solidFill>
                  <a:prstClr val="black"/>
                </a:solidFill>
              </a:rPr>
              <a:t>as</a:t>
            </a:r>
            <a:r>
              <a:rPr lang="de-DE" sz="2400" dirty="0">
                <a:solidFill>
                  <a:prstClr val="black"/>
                </a:solidFill>
              </a:rPr>
              <a:t> </a:t>
            </a:r>
            <a:r>
              <a:rPr lang="de-DE" sz="2400" dirty="0" err="1">
                <a:solidFill>
                  <a:prstClr val="black"/>
                </a:solidFill>
              </a:rPr>
              <a:t>the</a:t>
            </a:r>
            <a:r>
              <a:rPr lang="de-DE" sz="2400" dirty="0">
                <a:solidFill>
                  <a:prstClr val="black"/>
                </a:solidFill>
              </a:rPr>
              <a:t> </a:t>
            </a:r>
            <a:r>
              <a:rPr lang="de-DE" sz="2400" dirty="0" err="1">
                <a:solidFill>
                  <a:prstClr val="black"/>
                </a:solidFill>
              </a:rPr>
              <a:t>rulings</a:t>
            </a:r>
            <a:r>
              <a:rPr lang="de-DE" sz="2400" dirty="0">
                <a:solidFill>
                  <a:prstClr val="black"/>
                </a:solidFill>
              </a:rPr>
              <a:t> of </a:t>
            </a:r>
            <a:r>
              <a:rPr lang="de-DE" sz="2400" dirty="0" err="1">
                <a:solidFill>
                  <a:prstClr val="black"/>
                </a:solidFill>
              </a:rPr>
              <a:t>the</a:t>
            </a:r>
            <a:r>
              <a:rPr lang="de-DE" sz="2400" dirty="0">
                <a:solidFill>
                  <a:prstClr val="black"/>
                </a:solidFill>
              </a:rPr>
              <a:t> Court of First Instance</a:t>
            </a:r>
          </a:p>
          <a:p>
            <a:pPr lvl="0"/>
            <a:r>
              <a:rPr lang="de-DE" sz="2400" dirty="0">
                <a:solidFill>
                  <a:prstClr val="black"/>
                </a:solidFill>
              </a:rPr>
              <a:t>The legal </a:t>
            </a:r>
            <a:r>
              <a:rPr lang="de-DE" sz="2400" dirty="0" err="1">
                <a:solidFill>
                  <a:prstClr val="black"/>
                </a:solidFill>
              </a:rPr>
              <a:t>aspects</a:t>
            </a:r>
            <a:r>
              <a:rPr lang="de-DE" sz="2400" dirty="0">
                <a:solidFill>
                  <a:prstClr val="black"/>
                </a:solidFill>
              </a:rPr>
              <a:t> of </a:t>
            </a:r>
            <a:r>
              <a:rPr lang="de-DE" sz="2400" dirty="0" err="1">
                <a:solidFill>
                  <a:prstClr val="black"/>
                </a:solidFill>
              </a:rPr>
              <a:t>the</a:t>
            </a:r>
            <a:r>
              <a:rPr lang="de-DE" sz="2400" dirty="0">
                <a:solidFill>
                  <a:prstClr val="black"/>
                </a:solidFill>
              </a:rPr>
              <a:t> </a:t>
            </a:r>
            <a:r>
              <a:rPr lang="de-DE" sz="2400" dirty="0" err="1">
                <a:solidFill>
                  <a:prstClr val="black"/>
                </a:solidFill>
              </a:rPr>
              <a:t>case</a:t>
            </a:r>
            <a:r>
              <a:rPr lang="de-DE" sz="2400" dirty="0">
                <a:solidFill>
                  <a:prstClr val="black"/>
                </a:solidFill>
              </a:rPr>
              <a:t> </a:t>
            </a:r>
            <a:r>
              <a:rPr lang="de-DE" sz="2400" dirty="0" err="1">
                <a:solidFill>
                  <a:prstClr val="black"/>
                </a:solidFill>
              </a:rPr>
              <a:t>are</a:t>
            </a:r>
            <a:r>
              <a:rPr lang="de-DE" sz="2400" dirty="0">
                <a:solidFill>
                  <a:prstClr val="black"/>
                </a:solidFill>
              </a:rPr>
              <a:t> </a:t>
            </a:r>
            <a:r>
              <a:rPr lang="de-DE" sz="2400" dirty="0" err="1">
                <a:solidFill>
                  <a:prstClr val="black"/>
                </a:solidFill>
              </a:rPr>
              <a:t>reviewed</a:t>
            </a:r>
            <a:r>
              <a:rPr lang="de-DE" sz="2400" dirty="0">
                <a:solidFill>
                  <a:prstClr val="black"/>
                </a:solidFill>
              </a:rPr>
              <a:t> </a:t>
            </a:r>
            <a:r>
              <a:rPr lang="de-DE" sz="2400" dirty="0" err="1">
                <a:solidFill>
                  <a:prstClr val="black"/>
                </a:solidFill>
              </a:rPr>
              <a:t>completely</a:t>
            </a:r>
            <a:r>
              <a:rPr lang="de-DE" sz="2400" dirty="0">
                <a:solidFill>
                  <a:prstClr val="black"/>
                </a:solidFill>
              </a:rPr>
              <a:t> </a:t>
            </a:r>
            <a:r>
              <a:rPr lang="de-DE" sz="2400" dirty="0" err="1">
                <a:solidFill>
                  <a:prstClr val="black"/>
                </a:solidFill>
              </a:rPr>
              <a:t>and</a:t>
            </a:r>
            <a:r>
              <a:rPr lang="de-DE" sz="2400" dirty="0">
                <a:solidFill>
                  <a:prstClr val="black"/>
                </a:solidFill>
              </a:rPr>
              <a:t> </a:t>
            </a:r>
            <a:r>
              <a:rPr lang="de-DE" sz="2400" dirty="0" err="1">
                <a:solidFill>
                  <a:prstClr val="black"/>
                </a:solidFill>
              </a:rPr>
              <a:t>discussed</a:t>
            </a:r>
            <a:r>
              <a:rPr lang="de-DE" sz="2400" dirty="0">
                <a:solidFill>
                  <a:prstClr val="black"/>
                </a:solidFill>
              </a:rPr>
              <a:t> </a:t>
            </a:r>
            <a:r>
              <a:rPr lang="de-DE" sz="2400" dirty="0" err="1">
                <a:solidFill>
                  <a:prstClr val="black"/>
                </a:solidFill>
              </a:rPr>
              <a:t>exhaustively</a:t>
            </a:r>
            <a:endParaRPr lang="de-DE" sz="2400" dirty="0">
              <a:solidFill>
                <a:prstClr val="black"/>
              </a:solidFill>
            </a:endParaRPr>
          </a:p>
          <a:p>
            <a:pPr lvl="0"/>
            <a:r>
              <a:rPr lang="de-DE" sz="2400" dirty="0">
                <a:solidFill>
                  <a:prstClr val="black"/>
                </a:solidFill>
              </a:rPr>
              <a:t>The </a:t>
            </a:r>
            <a:r>
              <a:rPr lang="de-DE" sz="2400" dirty="0" smtClean="0">
                <a:solidFill>
                  <a:prstClr val="black"/>
                </a:solidFill>
              </a:rPr>
              <a:t>Court </a:t>
            </a:r>
            <a:r>
              <a:rPr lang="de-DE" sz="2400" dirty="0" err="1">
                <a:solidFill>
                  <a:prstClr val="black"/>
                </a:solidFill>
              </a:rPr>
              <a:t>is</a:t>
            </a:r>
            <a:r>
              <a:rPr lang="de-DE" sz="2400" dirty="0">
                <a:solidFill>
                  <a:prstClr val="black"/>
                </a:solidFill>
              </a:rPr>
              <a:t> not </a:t>
            </a:r>
            <a:r>
              <a:rPr lang="de-DE" sz="2400" dirty="0" err="1">
                <a:solidFill>
                  <a:prstClr val="black"/>
                </a:solidFill>
              </a:rPr>
              <a:t>bound</a:t>
            </a:r>
            <a:r>
              <a:rPr lang="de-DE" sz="2400" dirty="0">
                <a:solidFill>
                  <a:prstClr val="black"/>
                </a:solidFill>
              </a:rPr>
              <a:t> </a:t>
            </a:r>
            <a:r>
              <a:rPr lang="de-DE" sz="2400" dirty="0" err="1">
                <a:solidFill>
                  <a:prstClr val="black"/>
                </a:solidFill>
              </a:rPr>
              <a:t>by</a:t>
            </a:r>
            <a:r>
              <a:rPr lang="de-DE" sz="2400" dirty="0">
                <a:solidFill>
                  <a:prstClr val="black"/>
                </a:solidFill>
              </a:rPr>
              <a:t> </a:t>
            </a:r>
            <a:r>
              <a:rPr lang="de-DE" sz="2400" dirty="0" err="1">
                <a:solidFill>
                  <a:prstClr val="black"/>
                </a:solidFill>
              </a:rPr>
              <a:t>preceding</a:t>
            </a:r>
            <a:r>
              <a:rPr lang="de-DE" sz="2400" dirty="0">
                <a:solidFill>
                  <a:prstClr val="black"/>
                </a:solidFill>
              </a:rPr>
              <a:t> </a:t>
            </a:r>
            <a:r>
              <a:rPr lang="de-DE" sz="2400" dirty="0" err="1">
                <a:solidFill>
                  <a:prstClr val="black"/>
                </a:solidFill>
              </a:rPr>
              <a:t>decisions</a:t>
            </a:r>
            <a:r>
              <a:rPr lang="de-DE" sz="2400" dirty="0">
                <a:solidFill>
                  <a:prstClr val="black"/>
                </a:solidFill>
              </a:rPr>
              <a:t> </a:t>
            </a:r>
            <a:r>
              <a:rPr lang="de-DE" sz="2400" dirty="0" err="1">
                <a:solidFill>
                  <a:prstClr val="black"/>
                </a:solidFill>
              </a:rPr>
              <a:t>except</a:t>
            </a:r>
            <a:r>
              <a:rPr lang="de-DE" sz="2400" dirty="0">
                <a:solidFill>
                  <a:prstClr val="black"/>
                </a:solidFill>
              </a:rPr>
              <a:t> </a:t>
            </a:r>
            <a:r>
              <a:rPr lang="de-DE" sz="2400" dirty="0" err="1">
                <a:solidFill>
                  <a:prstClr val="black"/>
                </a:solidFill>
              </a:rPr>
              <a:t>by</a:t>
            </a:r>
            <a:r>
              <a:rPr lang="de-DE" sz="2400" dirty="0">
                <a:solidFill>
                  <a:prstClr val="black"/>
                </a:solidFill>
              </a:rPr>
              <a:t> </a:t>
            </a:r>
            <a:r>
              <a:rPr lang="de-DE" sz="2400" dirty="0" err="1">
                <a:solidFill>
                  <a:prstClr val="black"/>
                </a:solidFill>
              </a:rPr>
              <a:t>judgments</a:t>
            </a:r>
            <a:r>
              <a:rPr lang="de-DE" sz="2400" dirty="0">
                <a:solidFill>
                  <a:prstClr val="black"/>
                </a:solidFill>
              </a:rPr>
              <a:t> of </a:t>
            </a:r>
            <a:r>
              <a:rPr lang="de-DE" sz="2400" dirty="0" err="1">
                <a:solidFill>
                  <a:prstClr val="black"/>
                </a:solidFill>
              </a:rPr>
              <a:t>the</a:t>
            </a:r>
            <a:r>
              <a:rPr lang="de-DE" sz="2400" dirty="0">
                <a:solidFill>
                  <a:prstClr val="black"/>
                </a:solidFill>
              </a:rPr>
              <a:t> ECJ </a:t>
            </a:r>
            <a:r>
              <a:rPr lang="de-DE" sz="2400" dirty="0" err="1">
                <a:solidFill>
                  <a:prstClr val="black"/>
                </a:solidFill>
              </a:rPr>
              <a:t>and</a:t>
            </a:r>
            <a:r>
              <a:rPr lang="de-DE" sz="2400" dirty="0">
                <a:solidFill>
                  <a:prstClr val="black"/>
                </a:solidFill>
              </a:rPr>
              <a:t> </a:t>
            </a:r>
            <a:r>
              <a:rPr lang="de-DE" sz="2400" dirty="0" err="1">
                <a:solidFill>
                  <a:prstClr val="black"/>
                </a:solidFill>
              </a:rPr>
              <a:t>the</a:t>
            </a:r>
            <a:r>
              <a:rPr lang="de-DE" sz="2400" dirty="0">
                <a:solidFill>
                  <a:prstClr val="black"/>
                </a:solidFill>
              </a:rPr>
              <a:t> Federal Constitutional Court</a:t>
            </a:r>
          </a:p>
          <a:p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Dr. Friederike Grube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F0D1D-35CD-4859-B0C0-3CFCF53F056E}" type="slidenum">
              <a:rPr lang="de-DE" smtClean="0"/>
              <a:t>17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07249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DE" sz="3600" dirty="0" err="1" smtClean="0">
                <a:solidFill>
                  <a:prstClr val="black"/>
                </a:solidFill>
              </a:rPr>
              <a:t>Role</a:t>
            </a:r>
            <a:r>
              <a:rPr lang="de-DE" sz="3600" dirty="0" smtClean="0">
                <a:solidFill>
                  <a:prstClr val="black"/>
                </a:solidFill>
              </a:rPr>
              <a:t> of </a:t>
            </a:r>
            <a:r>
              <a:rPr lang="de-DE" sz="3600" dirty="0" err="1" smtClean="0">
                <a:solidFill>
                  <a:prstClr val="black"/>
                </a:solidFill>
              </a:rPr>
              <a:t>the</a:t>
            </a:r>
            <a:r>
              <a:rPr lang="de-DE" sz="3600" dirty="0" smtClean="0">
                <a:solidFill>
                  <a:prstClr val="black"/>
                </a:solidFill>
              </a:rPr>
              <a:t> </a:t>
            </a:r>
            <a:r>
              <a:rPr lang="de-DE" sz="3600" dirty="0" err="1" smtClean="0">
                <a:solidFill>
                  <a:prstClr val="black"/>
                </a:solidFill>
              </a:rPr>
              <a:t>decisions</a:t>
            </a:r>
            <a:r>
              <a:rPr lang="de-DE" sz="3600" dirty="0" smtClean="0">
                <a:solidFill>
                  <a:prstClr val="black"/>
                </a:solidFill>
              </a:rPr>
              <a:t> of </a:t>
            </a:r>
            <a:r>
              <a:rPr lang="de-DE" sz="3600" dirty="0" err="1" smtClean="0">
                <a:solidFill>
                  <a:prstClr val="black"/>
                </a:solidFill>
              </a:rPr>
              <a:t>the</a:t>
            </a:r>
            <a:r>
              <a:rPr lang="de-DE" sz="3600" dirty="0" smtClean="0">
                <a:solidFill>
                  <a:prstClr val="black"/>
                </a:solidFill>
              </a:rPr>
              <a:t> </a:t>
            </a:r>
            <a:r>
              <a:rPr lang="de-DE" sz="3600" dirty="0">
                <a:solidFill>
                  <a:prstClr val="black"/>
                </a:solidFill>
              </a:rPr>
              <a:t/>
            </a:r>
            <a:br>
              <a:rPr lang="de-DE" sz="3600" dirty="0">
                <a:solidFill>
                  <a:prstClr val="black"/>
                </a:solidFill>
              </a:rPr>
            </a:br>
            <a:r>
              <a:rPr lang="de-DE" sz="3600" dirty="0">
                <a:solidFill>
                  <a:prstClr val="black"/>
                </a:solidFill>
              </a:rPr>
              <a:t>Federal Tax Court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de-DE" sz="2700" dirty="0" err="1">
                <a:solidFill>
                  <a:prstClr val="black"/>
                </a:solidFill>
              </a:rPr>
              <a:t>Rulings</a:t>
            </a:r>
            <a:r>
              <a:rPr lang="de-DE" sz="2700" dirty="0">
                <a:solidFill>
                  <a:prstClr val="black"/>
                </a:solidFill>
              </a:rPr>
              <a:t> of </a:t>
            </a:r>
            <a:r>
              <a:rPr lang="de-DE" sz="2700" dirty="0" err="1">
                <a:solidFill>
                  <a:prstClr val="black"/>
                </a:solidFill>
              </a:rPr>
              <a:t>public</a:t>
            </a:r>
            <a:r>
              <a:rPr lang="de-DE" sz="2700" dirty="0">
                <a:solidFill>
                  <a:prstClr val="black"/>
                </a:solidFill>
              </a:rPr>
              <a:t> </a:t>
            </a:r>
            <a:r>
              <a:rPr lang="de-DE" sz="2700" dirty="0" err="1">
                <a:solidFill>
                  <a:prstClr val="black"/>
                </a:solidFill>
              </a:rPr>
              <a:t>interest</a:t>
            </a:r>
            <a:r>
              <a:rPr lang="de-DE" sz="2700" dirty="0">
                <a:solidFill>
                  <a:prstClr val="black"/>
                </a:solidFill>
              </a:rPr>
              <a:t> </a:t>
            </a:r>
            <a:r>
              <a:rPr lang="de-DE" sz="2700" dirty="0" err="1">
                <a:solidFill>
                  <a:prstClr val="black"/>
                </a:solidFill>
              </a:rPr>
              <a:t>are</a:t>
            </a:r>
            <a:r>
              <a:rPr lang="de-DE" sz="2700" dirty="0">
                <a:solidFill>
                  <a:prstClr val="black"/>
                </a:solidFill>
              </a:rPr>
              <a:t> </a:t>
            </a:r>
            <a:r>
              <a:rPr lang="de-DE" sz="2700" dirty="0" err="1">
                <a:solidFill>
                  <a:prstClr val="black"/>
                </a:solidFill>
              </a:rPr>
              <a:t>published</a:t>
            </a:r>
            <a:r>
              <a:rPr lang="de-DE" sz="2700" dirty="0">
                <a:solidFill>
                  <a:prstClr val="black"/>
                </a:solidFill>
              </a:rPr>
              <a:t> </a:t>
            </a:r>
            <a:r>
              <a:rPr lang="de-DE" sz="2700" dirty="0" err="1">
                <a:solidFill>
                  <a:prstClr val="black"/>
                </a:solidFill>
              </a:rPr>
              <a:t>officially</a:t>
            </a:r>
            <a:r>
              <a:rPr lang="de-DE" sz="2700" dirty="0">
                <a:solidFill>
                  <a:prstClr val="black"/>
                </a:solidFill>
              </a:rPr>
              <a:t> </a:t>
            </a:r>
            <a:r>
              <a:rPr lang="de-DE" sz="2700" dirty="0" err="1">
                <a:solidFill>
                  <a:prstClr val="black"/>
                </a:solidFill>
              </a:rPr>
              <a:t>by</a:t>
            </a:r>
            <a:r>
              <a:rPr lang="de-DE" sz="2700" dirty="0">
                <a:solidFill>
                  <a:prstClr val="black"/>
                </a:solidFill>
              </a:rPr>
              <a:t> </a:t>
            </a:r>
            <a:r>
              <a:rPr lang="de-DE" sz="2700" dirty="0" err="1">
                <a:solidFill>
                  <a:prstClr val="black"/>
                </a:solidFill>
              </a:rPr>
              <a:t>the</a:t>
            </a:r>
            <a:r>
              <a:rPr lang="de-DE" sz="2700" dirty="0">
                <a:solidFill>
                  <a:prstClr val="black"/>
                </a:solidFill>
              </a:rPr>
              <a:t> </a:t>
            </a:r>
            <a:r>
              <a:rPr lang="de-DE" sz="2700" dirty="0" err="1">
                <a:solidFill>
                  <a:prstClr val="black"/>
                </a:solidFill>
              </a:rPr>
              <a:t>court</a:t>
            </a:r>
            <a:r>
              <a:rPr lang="de-DE" sz="2700" dirty="0">
                <a:solidFill>
                  <a:prstClr val="black"/>
                </a:solidFill>
              </a:rPr>
              <a:t> in an </a:t>
            </a:r>
            <a:r>
              <a:rPr lang="de-DE" sz="2700" dirty="0" err="1">
                <a:solidFill>
                  <a:prstClr val="black"/>
                </a:solidFill>
              </a:rPr>
              <a:t>anonymous</a:t>
            </a:r>
            <a:r>
              <a:rPr lang="de-DE" sz="2700" dirty="0">
                <a:solidFill>
                  <a:prstClr val="black"/>
                </a:solidFill>
              </a:rPr>
              <a:t> form in a </a:t>
            </a:r>
            <a:r>
              <a:rPr lang="de-DE" sz="2700" dirty="0" err="1">
                <a:solidFill>
                  <a:prstClr val="black"/>
                </a:solidFill>
              </a:rPr>
              <a:t>series</a:t>
            </a:r>
            <a:r>
              <a:rPr lang="de-DE" sz="2700" dirty="0">
                <a:solidFill>
                  <a:prstClr val="black"/>
                </a:solidFill>
              </a:rPr>
              <a:t> of </a:t>
            </a:r>
            <a:r>
              <a:rPr lang="de-DE" sz="2700" dirty="0" err="1">
                <a:solidFill>
                  <a:prstClr val="black"/>
                </a:solidFill>
              </a:rPr>
              <a:t>volumes</a:t>
            </a:r>
            <a:r>
              <a:rPr lang="de-DE" sz="2700" dirty="0">
                <a:solidFill>
                  <a:prstClr val="black"/>
                </a:solidFill>
              </a:rPr>
              <a:t> </a:t>
            </a:r>
            <a:r>
              <a:rPr lang="de-DE" sz="2700" dirty="0" err="1">
                <a:solidFill>
                  <a:prstClr val="black"/>
                </a:solidFill>
              </a:rPr>
              <a:t>and</a:t>
            </a:r>
            <a:r>
              <a:rPr lang="de-DE" sz="2700" dirty="0">
                <a:solidFill>
                  <a:prstClr val="black"/>
                </a:solidFill>
              </a:rPr>
              <a:t> on </a:t>
            </a:r>
            <a:r>
              <a:rPr lang="de-DE" sz="2700" dirty="0" err="1">
                <a:solidFill>
                  <a:prstClr val="black"/>
                </a:solidFill>
              </a:rPr>
              <a:t>the</a:t>
            </a:r>
            <a:r>
              <a:rPr lang="de-DE" sz="2700" dirty="0">
                <a:solidFill>
                  <a:prstClr val="black"/>
                </a:solidFill>
              </a:rPr>
              <a:t> </a:t>
            </a:r>
            <a:r>
              <a:rPr lang="de-DE" sz="2700" dirty="0" err="1">
                <a:solidFill>
                  <a:prstClr val="black"/>
                </a:solidFill>
              </a:rPr>
              <a:t>website</a:t>
            </a:r>
            <a:r>
              <a:rPr lang="de-DE" sz="2700" dirty="0">
                <a:solidFill>
                  <a:prstClr val="black"/>
                </a:solidFill>
              </a:rPr>
              <a:t> of </a:t>
            </a:r>
            <a:r>
              <a:rPr lang="de-DE" sz="2700" dirty="0" err="1">
                <a:solidFill>
                  <a:prstClr val="black"/>
                </a:solidFill>
              </a:rPr>
              <a:t>the</a:t>
            </a:r>
            <a:r>
              <a:rPr lang="de-DE" sz="2700" dirty="0">
                <a:solidFill>
                  <a:prstClr val="black"/>
                </a:solidFill>
              </a:rPr>
              <a:t> </a:t>
            </a:r>
            <a:r>
              <a:rPr lang="de-DE" sz="2700" dirty="0" err="1">
                <a:solidFill>
                  <a:prstClr val="black"/>
                </a:solidFill>
              </a:rPr>
              <a:t>court</a:t>
            </a:r>
            <a:r>
              <a:rPr lang="de-DE" sz="2700" dirty="0">
                <a:solidFill>
                  <a:prstClr val="black"/>
                </a:solidFill>
              </a:rPr>
              <a:t> </a:t>
            </a:r>
            <a:r>
              <a:rPr lang="de-DE" sz="2700" dirty="0" err="1">
                <a:solidFill>
                  <a:prstClr val="black"/>
                </a:solidFill>
              </a:rPr>
              <a:t>and</a:t>
            </a:r>
            <a:r>
              <a:rPr lang="de-DE" sz="2700" dirty="0">
                <a:solidFill>
                  <a:prstClr val="black"/>
                </a:solidFill>
              </a:rPr>
              <a:t> upon </a:t>
            </a:r>
            <a:r>
              <a:rPr lang="de-DE" sz="2700" dirty="0" err="1">
                <a:solidFill>
                  <a:prstClr val="black"/>
                </a:solidFill>
              </a:rPr>
              <a:t>the</a:t>
            </a:r>
            <a:r>
              <a:rPr lang="de-DE" sz="2700" dirty="0">
                <a:solidFill>
                  <a:prstClr val="black"/>
                </a:solidFill>
              </a:rPr>
              <a:t> </a:t>
            </a:r>
            <a:r>
              <a:rPr lang="de-DE" sz="2700" dirty="0" err="1">
                <a:solidFill>
                  <a:prstClr val="black"/>
                </a:solidFill>
              </a:rPr>
              <a:t>proposal</a:t>
            </a:r>
            <a:r>
              <a:rPr lang="de-DE" sz="2700" dirty="0">
                <a:solidFill>
                  <a:prstClr val="black"/>
                </a:solidFill>
              </a:rPr>
              <a:t> </a:t>
            </a:r>
            <a:r>
              <a:rPr lang="de-DE" sz="2700" dirty="0" err="1">
                <a:solidFill>
                  <a:prstClr val="black"/>
                </a:solidFill>
              </a:rPr>
              <a:t>or</a:t>
            </a:r>
            <a:r>
              <a:rPr lang="de-DE" sz="2700" dirty="0">
                <a:solidFill>
                  <a:prstClr val="black"/>
                </a:solidFill>
              </a:rPr>
              <a:t> </a:t>
            </a:r>
            <a:r>
              <a:rPr lang="de-DE" sz="2700" dirty="0" err="1">
                <a:solidFill>
                  <a:prstClr val="black"/>
                </a:solidFill>
              </a:rPr>
              <a:t>with</a:t>
            </a:r>
            <a:r>
              <a:rPr lang="de-DE" sz="2700" dirty="0">
                <a:solidFill>
                  <a:prstClr val="black"/>
                </a:solidFill>
              </a:rPr>
              <a:t> </a:t>
            </a:r>
            <a:r>
              <a:rPr lang="de-DE" sz="2700" dirty="0" err="1">
                <a:solidFill>
                  <a:prstClr val="black"/>
                </a:solidFill>
              </a:rPr>
              <a:t>the</a:t>
            </a:r>
            <a:r>
              <a:rPr lang="de-DE" sz="2700" dirty="0">
                <a:solidFill>
                  <a:prstClr val="black"/>
                </a:solidFill>
              </a:rPr>
              <a:t> </a:t>
            </a:r>
            <a:r>
              <a:rPr lang="de-DE" sz="2700" dirty="0" err="1">
                <a:solidFill>
                  <a:prstClr val="black"/>
                </a:solidFill>
              </a:rPr>
              <a:t>consent</a:t>
            </a:r>
            <a:r>
              <a:rPr lang="de-DE" sz="2700" dirty="0">
                <a:solidFill>
                  <a:prstClr val="black"/>
                </a:solidFill>
              </a:rPr>
              <a:t> of </a:t>
            </a:r>
            <a:r>
              <a:rPr lang="de-DE" sz="2700" dirty="0" err="1">
                <a:solidFill>
                  <a:prstClr val="black"/>
                </a:solidFill>
              </a:rPr>
              <a:t>the</a:t>
            </a:r>
            <a:r>
              <a:rPr lang="de-DE" sz="2700" dirty="0">
                <a:solidFill>
                  <a:prstClr val="black"/>
                </a:solidFill>
              </a:rPr>
              <a:t> C</a:t>
            </a:r>
            <a:r>
              <a:rPr lang="de-DE" sz="2700" dirty="0" smtClean="0">
                <a:solidFill>
                  <a:prstClr val="black"/>
                </a:solidFill>
              </a:rPr>
              <a:t>ourt </a:t>
            </a:r>
            <a:r>
              <a:rPr lang="de-DE" sz="2700" dirty="0" err="1">
                <a:solidFill>
                  <a:prstClr val="black"/>
                </a:solidFill>
              </a:rPr>
              <a:t>by</a:t>
            </a:r>
            <a:r>
              <a:rPr lang="de-DE" sz="2700" dirty="0">
                <a:solidFill>
                  <a:prstClr val="black"/>
                </a:solidFill>
              </a:rPr>
              <a:t> </a:t>
            </a:r>
            <a:r>
              <a:rPr lang="de-DE" sz="2700" dirty="0" err="1">
                <a:solidFill>
                  <a:prstClr val="black"/>
                </a:solidFill>
              </a:rPr>
              <a:t>the</a:t>
            </a:r>
            <a:r>
              <a:rPr lang="de-DE" sz="2700" dirty="0">
                <a:solidFill>
                  <a:prstClr val="black"/>
                </a:solidFill>
              </a:rPr>
              <a:t> Federal </a:t>
            </a:r>
            <a:r>
              <a:rPr lang="de-DE" sz="2700" dirty="0" err="1">
                <a:solidFill>
                  <a:prstClr val="black"/>
                </a:solidFill>
              </a:rPr>
              <a:t>Ministry</a:t>
            </a:r>
            <a:r>
              <a:rPr lang="de-DE" sz="2700" dirty="0">
                <a:solidFill>
                  <a:prstClr val="black"/>
                </a:solidFill>
              </a:rPr>
              <a:t> of </a:t>
            </a:r>
            <a:r>
              <a:rPr lang="de-DE" sz="2700" dirty="0" err="1">
                <a:solidFill>
                  <a:prstClr val="black"/>
                </a:solidFill>
              </a:rPr>
              <a:t>Finance</a:t>
            </a:r>
            <a:r>
              <a:rPr lang="de-DE" sz="2700" dirty="0">
                <a:solidFill>
                  <a:prstClr val="black"/>
                </a:solidFill>
              </a:rPr>
              <a:t> in Part II of </a:t>
            </a:r>
            <a:r>
              <a:rPr lang="de-DE" sz="2700" dirty="0" err="1">
                <a:solidFill>
                  <a:prstClr val="black"/>
                </a:solidFill>
              </a:rPr>
              <a:t>the</a:t>
            </a:r>
            <a:r>
              <a:rPr lang="de-DE" sz="2700" dirty="0">
                <a:solidFill>
                  <a:prstClr val="black"/>
                </a:solidFill>
              </a:rPr>
              <a:t> Federal Tax Gazette (Bundessteuerblatt)</a:t>
            </a:r>
          </a:p>
          <a:p>
            <a:pPr lvl="0"/>
            <a:r>
              <a:rPr lang="de-DE" sz="2700" dirty="0">
                <a:solidFill>
                  <a:prstClr val="black"/>
                </a:solidFill>
              </a:rPr>
              <a:t>In </a:t>
            </a:r>
            <a:r>
              <a:rPr lang="de-DE" sz="2700" dirty="0" err="1">
                <a:solidFill>
                  <a:prstClr val="black"/>
                </a:solidFill>
              </a:rPr>
              <a:t>the</a:t>
            </a:r>
            <a:r>
              <a:rPr lang="de-DE" sz="2700" dirty="0">
                <a:solidFill>
                  <a:prstClr val="black"/>
                </a:solidFill>
              </a:rPr>
              <a:t> </a:t>
            </a:r>
            <a:r>
              <a:rPr lang="de-DE" sz="2700" dirty="0" err="1">
                <a:solidFill>
                  <a:prstClr val="black"/>
                </a:solidFill>
              </a:rPr>
              <a:t>latter</a:t>
            </a:r>
            <a:r>
              <a:rPr lang="de-DE" sz="2700" dirty="0">
                <a:solidFill>
                  <a:prstClr val="black"/>
                </a:solidFill>
              </a:rPr>
              <a:t> </a:t>
            </a:r>
            <a:r>
              <a:rPr lang="de-DE" sz="2700" dirty="0" err="1">
                <a:solidFill>
                  <a:prstClr val="black"/>
                </a:solidFill>
              </a:rPr>
              <a:t>case</a:t>
            </a:r>
            <a:r>
              <a:rPr lang="de-DE" sz="2700" dirty="0">
                <a:solidFill>
                  <a:prstClr val="black"/>
                </a:solidFill>
              </a:rPr>
              <a:t> </a:t>
            </a:r>
            <a:r>
              <a:rPr lang="de-DE" sz="2700" dirty="0" err="1">
                <a:solidFill>
                  <a:prstClr val="black"/>
                </a:solidFill>
              </a:rPr>
              <a:t>the</a:t>
            </a:r>
            <a:r>
              <a:rPr lang="de-DE" sz="2700" dirty="0">
                <a:solidFill>
                  <a:prstClr val="black"/>
                </a:solidFill>
              </a:rPr>
              <a:t> </a:t>
            </a:r>
            <a:r>
              <a:rPr lang="de-DE" sz="2700" dirty="0" err="1">
                <a:solidFill>
                  <a:prstClr val="black"/>
                </a:solidFill>
              </a:rPr>
              <a:t>rulings</a:t>
            </a:r>
            <a:r>
              <a:rPr lang="de-DE" sz="2700" dirty="0">
                <a:solidFill>
                  <a:prstClr val="black"/>
                </a:solidFill>
              </a:rPr>
              <a:t> </a:t>
            </a:r>
            <a:r>
              <a:rPr lang="de-DE" sz="2700" dirty="0" err="1">
                <a:solidFill>
                  <a:prstClr val="black"/>
                </a:solidFill>
              </a:rPr>
              <a:t>are</a:t>
            </a:r>
            <a:r>
              <a:rPr lang="de-DE" sz="2700" dirty="0">
                <a:solidFill>
                  <a:prstClr val="black"/>
                </a:solidFill>
              </a:rPr>
              <a:t> </a:t>
            </a:r>
            <a:r>
              <a:rPr lang="de-DE" sz="2700" u="sng" dirty="0" err="1">
                <a:solidFill>
                  <a:prstClr val="black"/>
                </a:solidFill>
              </a:rPr>
              <a:t>binding</a:t>
            </a:r>
            <a:r>
              <a:rPr lang="de-DE" sz="2700" u="sng" dirty="0">
                <a:solidFill>
                  <a:prstClr val="black"/>
                </a:solidFill>
              </a:rPr>
              <a:t> </a:t>
            </a:r>
            <a:r>
              <a:rPr lang="de-DE" sz="2700" u="sng" dirty="0" err="1">
                <a:solidFill>
                  <a:prstClr val="black"/>
                </a:solidFill>
              </a:rPr>
              <a:t>precedents</a:t>
            </a:r>
            <a:r>
              <a:rPr lang="de-DE" sz="2700" u="sng" dirty="0">
                <a:solidFill>
                  <a:prstClr val="black"/>
                </a:solidFill>
              </a:rPr>
              <a:t> </a:t>
            </a:r>
            <a:r>
              <a:rPr lang="de-DE" sz="2700" dirty="0" err="1">
                <a:solidFill>
                  <a:prstClr val="black"/>
                </a:solidFill>
              </a:rPr>
              <a:t>for</a:t>
            </a:r>
            <a:r>
              <a:rPr lang="de-DE" sz="2700" dirty="0">
                <a:solidFill>
                  <a:prstClr val="black"/>
                </a:solidFill>
              </a:rPr>
              <a:t> </a:t>
            </a:r>
            <a:r>
              <a:rPr lang="de-DE" sz="2700" dirty="0" err="1">
                <a:solidFill>
                  <a:prstClr val="black"/>
                </a:solidFill>
              </a:rPr>
              <a:t>the</a:t>
            </a:r>
            <a:r>
              <a:rPr lang="de-DE" sz="2700" dirty="0">
                <a:solidFill>
                  <a:prstClr val="black"/>
                </a:solidFill>
              </a:rPr>
              <a:t> </a:t>
            </a:r>
            <a:r>
              <a:rPr lang="de-DE" sz="2700" dirty="0" err="1">
                <a:solidFill>
                  <a:prstClr val="black"/>
                </a:solidFill>
              </a:rPr>
              <a:t>tax</a:t>
            </a:r>
            <a:r>
              <a:rPr lang="de-DE" sz="2700" dirty="0">
                <a:solidFill>
                  <a:prstClr val="black"/>
                </a:solidFill>
              </a:rPr>
              <a:t> </a:t>
            </a:r>
            <a:r>
              <a:rPr lang="de-DE" sz="2700" dirty="0" err="1">
                <a:solidFill>
                  <a:prstClr val="black"/>
                </a:solidFill>
              </a:rPr>
              <a:t>administration</a:t>
            </a:r>
            <a:r>
              <a:rPr lang="de-DE" sz="2700" dirty="0">
                <a:solidFill>
                  <a:prstClr val="black"/>
                </a:solidFill>
              </a:rPr>
              <a:t>, </a:t>
            </a:r>
            <a:r>
              <a:rPr lang="de-DE" sz="2700" dirty="0" err="1">
                <a:solidFill>
                  <a:prstClr val="black"/>
                </a:solidFill>
              </a:rPr>
              <a:t>unless</a:t>
            </a:r>
            <a:r>
              <a:rPr lang="de-DE" sz="2700" dirty="0">
                <a:solidFill>
                  <a:prstClr val="black"/>
                </a:solidFill>
              </a:rPr>
              <a:t> a </a:t>
            </a:r>
            <a:r>
              <a:rPr lang="de-DE" sz="2700" dirty="0" err="1">
                <a:solidFill>
                  <a:prstClr val="black"/>
                </a:solidFill>
              </a:rPr>
              <a:t>ruling</a:t>
            </a:r>
            <a:r>
              <a:rPr lang="de-DE" sz="2700" dirty="0">
                <a:solidFill>
                  <a:prstClr val="black"/>
                </a:solidFill>
              </a:rPr>
              <a:t> </a:t>
            </a:r>
            <a:r>
              <a:rPr lang="de-DE" sz="2700" dirty="0" err="1">
                <a:solidFill>
                  <a:prstClr val="black"/>
                </a:solidFill>
              </a:rPr>
              <a:t>to</a:t>
            </a:r>
            <a:r>
              <a:rPr lang="de-DE" sz="2700" dirty="0">
                <a:solidFill>
                  <a:prstClr val="black"/>
                </a:solidFill>
              </a:rPr>
              <a:t> </a:t>
            </a:r>
            <a:r>
              <a:rPr lang="de-DE" sz="2700" dirty="0" err="1">
                <a:solidFill>
                  <a:prstClr val="black"/>
                </a:solidFill>
              </a:rPr>
              <a:t>the</a:t>
            </a:r>
            <a:r>
              <a:rPr lang="de-DE" sz="2700" dirty="0">
                <a:solidFill>
                  <a:prstClr val="black"/>
                </a:solidFill>
              </a:rPr>
              <a:t> </a:t>
            </a:r>
            <a:r>
              <a:rPr lang="de-DE" sz="2700" dirty="0" err="1">
                <a:solidFill>
                  <a:prstClr val="black"/>
                </a:solidFill>
              </a:rPr>
              <a:t>contrary</a:t>
            </a:r>
            <a:r>
              <a:rPr lang="de-DE" sz="2700" dirty="0">
                <a:solidFill>
                  <a:prstClr val="black"/>
                </a:solidFill>
              </a:rPr>
              <a:t> </a:t>
            </a:r>
            <a:r>
              <a:rPr lang="de-DE" sz="2700" dirty="0" err="1">
                <a:solidFill>
                  <a:prstClr val="black"/>
                </a:solidFill>
              </a:rPr>
              <a:t>is</a:t>
            </a:r>
            <a:r>
              <a:rPr lang="de-DE" sz="2700" dirty="0">
                <a:solidFill>
                  <a:prstClr val="black"/>
                </a:solidFill>
              </a:rPr>
              <a:t> </a:t>
            </a:r>
            <a:r>
              <a:rPr lang="de-DE" sz="2700" dirty="0" err="1">
                <a:solidFill>
                  <a:prstClr val="black"/>
                </a:solidFill>
              </a:rPr>
              <a:t>issued</a:t>
            </a:r>
            <a:r>
              <a:rPr lang="de-DE" sz="2700" dirty="0">
                <a:solidFill>
                  <a:prstClr val="black"/>
                </a:solidFill>
              </a:rPr>
              <a:t> </a:t>
            </a:r>
            <a:r>
              <a:rPr lang="de-DE" sz="2700" dirty="0" err="1">
                <a:solidFill>
                  <a:prstClr val="black"/>
                </a:solidFill>
              </a:rPr>
              <a:t>by</a:t>
            </a:r>
            <a:r>
              <a:rPr lang="de-DE" sz="2700" dirty="0">
                <a:solidFill>
                  <a:prstClr val="black"/>
                </a:solidFill>
              </a:rPr>
              <a:t> </a:t>
            </a:r>
            <a:r>
              <a:rPr lang="de-DE" sz="2700" dirty="0" err="1">
                <a:solidFill>
                  <a:prstClr val="black"/>
                </a:solidFill>
              </a:rPr>
              <a:t>the</a:t>
            </a:r>
            <a:r>
              <a:rPr lang="de-DE" sz="2700" dirty="0">
                <a:solidFill>
                  <a:prstClr val="black"/>
                </a:solidFill>
              </a:rPr>
              <a:t> </a:t>
            </a:r>
            <a:r>
              <a:rPr lang="de-DE" sz="2700" dirty="0" err="1">
                <a:solidFill>
                  <a:prstClr val="black"/>
                </a:solidFill>
              </a:rPr>
              <a:t>Ministry</a:t>
            </a:r>
            <a:r>
              <a:rPr lang="de-DE" sz="2700" dirty="0">
                <a:solidFill>
                  <a:prstClr val="black"/>
                </a:solidFill>
              </a:rPr>
              <a:t> in Part I of </a:t>
            </a:r>
            <a:r>
              <a:rPr lang="de-DE" sz="2700" dirty="0" err="1">
                <a:solidFill>
                  <a:prstClr val="black"/>
                </a:solidFill>
              </a:rPr>
              <a:t>the</a:t>
            </a:r>
            <a:r>
              <a:rPr lang="de-DE" sz="2700" dirty="0">
                <a:solidFill>
                  <a:prstClr val="black"/>
                </a:solidFill>
              </a:rPr>
              <a:t> Federal Tax Gazette</a:t>
            </a:r>
          </a:p>
          <a:p>
            <a:pPr lvl="0"/>
            <a:r>
              <a:rPr lang="de-DE" sz="2700" dirty="0">
                <a:solidFill>
                  <a:prstClr val="black"/>
                </a:solidFill>
              </a:rPr>
              <a:t>The Federal Tax Court </a:t>
            </a:r>
            <a:r>
              <a:rPr lang="de-DE" sz="2700" dirty="0" err="1">
                <a:solidFill>
                  <a:prstClr val="black"/>
                </a:solidFill>
              </a:rPr>
              <a:t>has</a:t>
            </a:r>
            <a:r>
              <a:rPr lang="de-DE" sz="2700" dirty="0">
                <a:solidFill>
                  <a:prstClr val="black"/>
                </a:solidFill>
              </a:rPr>
              <a:t> </a:t>
            </a:r>
            <a:r>
              <a:rPr lang="de-DE" sz="2700" dirty="0" err="1">
                <a:solidFill>
                  <a:prstClr val="black"/>
                </a:solidFill>
              </a:rPr>
              <a:t>to</a:t>
            </a:r>
            <a:r>
              <a:rPr lang="de-DE" sz="2700" dirty="0">
                <a:solidFill>
                  <a:prstClr val="black"/>
                </a:solidFill>
              </a:rPr>
              <a:t> </a:t>
            </a:r>
            <a:r>
              <a:rPr lang="de-DE" sz="2700" dirty="0" err="1">
                <a:solidFill>
                  <a:prstClr val="black"/>
                </a:solidFill>
              </a:rPr>
              <a:t>decide</a:t>
            </a:r>
            <a:r>
              <a:rPr lang="de-DE" sz="2700" dirty="0">
                <a:solidFill>
                  <a:prstClr val="black"/>
                </a:solidFill>
              </a:rPr>
              <a:t> </a:t>
            </a:r>
            <a:r>
              <a:rPr lang="de-DE" sz="2700" dirty="0" err="1">
                <a:solidFill>
                  <a:prstClr val="black"/>
                </a:solidFill>
              </a:rPr>
              <a:t>about</a:t>
            </a:r>
            <a:r>
              <a:rPr lang="de-DE" sz="2700" dirty="0">
                <a:solidFill>
                  <a:prstClr val="black"/>
                </a:solidFill>
              </a:rPr>
              <a:t> 3000 </a:t>
            </a:r>
            <a:r>
              <a:rPr lang="de-DE" sz="2700" dirty="0" err="1">
                <a:solidFill>
                  <a:prstClr val="black"/>
                </a:solidFill>
              </a:rPr>
              <a:t>cases</a:t>
            </a:r>
            <a:r>
              <a:rPr lang="de-DE" sz="2700" dirty="0">
                <a:solidFill>
                  <a:prstClr val="black"/>
                </a:solidFill>
              </a:rPr>
              <a:t> a </a:t>
            </a:r>
            <a:r>
              <a:rPr lang="de-DE" sz="2700" dirty="0" err="1" smtClean="0">
                <a:solidFill>
                  <a:prstClr val="black"/>
                </a:solidFill>
              </a:rPr>
              <a:t>year</a:t>
            </a:r>
            <a:r>
              <a:rPr lang="de-DE" sz="2700" dirty="0" smtClean="0">
                <a:solidFill>
                  <a:prstClr val="black"/>
                </a:solidFill>
              </a:rPr>
              <a:t> (</a:t>
            </a:r>
            <a:r>
              <a:rPr lang="de-DE" sz="2700" dirty="0" err="1" smtClean="0">
                <a:solidFill>
                  <a:prstClr val="black"/>
                </a:solidFill>
              </a:rPr>
              <a:t>decreasing</a:t>
            </a:r>
            <a:r>
              <a:rPr lang="de-DE" sz="2700" dirty="0" smtClean="0">
                <a:solidFill>
                  <a:prstClr val="black"/>
                </a:solidFill>
              </a:rPr>
              <a:t> </a:t>
            </a:r>
            <a:r>
              <a:rPr lang="de-DE" sz="2700" dirty="0" err="1" smtClean="0">
                <a:solidFill>
                  <a:prstClr val="black"/>
                </a:solidFill>
              </a:rPr>
              <a:t>number</a:t>
            </a:r>
            <a:r>
              <a:rPr lang="de-DE" sz="2700" dirty="0" smtClean="0">
                <a:solidFill>
                  <a:prstClr val="black"/>
                </a:solidFill>
              </a:rPr>
              <a:t> </a:t>
            </a:r>
            <a:r>
              <a:rPr lang="de-DE" sz="2700" dirty="0" err="1" smtClean="0">
                <a:solidFill>
                  <a:prstClr val="black"/>
                </a:solidFill>
              </a:rPr>
              <a:t>the</a:t>
            </a:r>
            <a:r>
              <a:rPr lang="de-DE" sz="2700" dirty="0" smtClean="0">
                <a:solidFill>
                  <a:prstClr val="black"/>
                </a:solidFill>
              </a:rPr>
              <a:t> last </a:t>
            </a:r>
            <a:r>
              <a:rPr lang="de-DE" sz="2700" dirty="0" err="1" smtClean="0">
                <a:solidFill>
                  <a:prstClr val="black"/>
                </a:solidFill>
              </a:rPr>
              <a:t>years</a:t>
            </a:r>
            <a:r>
              <a:rPr lang="de-DE" sz="2700" dirty="0" smtClean="0">
                <a:solidFill>
                  <a:prstClr val="black"/>
                </a:solidFill>
              </a:rPr>
              <a:t>)</a:t>
            </a:r>
            <a:endParaRPr lang="de-DE" sz="2700" dirty="0">
              <a:solidFill>
                <a:prstClr val="black"/>
              </a:solidFill>
            </a:endParaRPr>
          </a:p>
          <a:p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Dr. Friederike Grube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F0D1D-35CD-4859-B0C0-3CFCF53F056E}" type="slidenum">
              <a:rPr lang="de-DE" smtClean="0"/>
              <a:t>18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89197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solidFill>
                  <a:prstClr val="black"/>
                </a:solidFill>
              </a:rPr>
              <a:t>Last </a:t>
            </a:r>
            <a:r>
              <a:rPr lang="de-DE" dirty="0">
                <a:solidFill>
                  <a:prstClr val="black"/>
                </a:solidFill>
              </a:rPr>
              <a:t>Instance: Constitutional Court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z="3000" dirty="0">
                <a:solidFill>
                  <a:prstClr val="black"/>
                </a:solidFill>
              </a:rPr>
              <a:t>The Federal Constitutional Court </a:t>
            </a:r>
            <a:r>
              <a:rPr lang="de-DE" sz="3000" dirty="0" err="1">
                <a:solidFill>
                  <a:prstClr val="black"/>
                </a:solidFill>
              </a:rPr>
              <a:t>is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subdivided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into</a:t>
            </a:r>
            <a:r>
              <a:rPr lang="de-DE" sz="3000" dirty="0">
                <a:solidFill>
                  <a:prstClr val="black"/>
                </a:solidFill>
              </a:rPr>
              <a:t> 2 </a:t>
            </a:r>
            <a:r>
              <a:rPr lang="de-DE" sz="3000" dirty="0" err="1">
                <a:solidFill>
                  <a:prstClr val="black"/>
                </a:solidFill>
              </a:rPr>
              <a:t>senates</a:t>
            </a:r>
            <a:endParaRPr lang="de-DE" sz="3000" dirty="0">
              <a:solidFill>
                <a:prstClr val="black"/>
              </a:solidFill>
            </a:endParaRPr>
          </a:p>
          <a:p>
            <a:pPr lvl="0"/>
            <a:r>
              <a:rPr lang="de-DE" sz="3000" dirty="0" err="1">
                <a:solidFill>
                  <a:prstClr val="black"/>
                </a:solidFill>
              </a:rPr>
              <a:t>Each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senate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consists</a:t>
            </a:r>
            <a:r>
              <a:rPr lang="de-DE" sz="3000" dirty="0">
                <a:solidFill>
                  <a:prstClr val="black"/>
                </a:solidFill>
              </a:rPr>
              <a:t> of 8 </a:t>
            </a:r>
            <a:r>
              <a:rPr lang="de-DE" sz="3000" dirty="0" err="1">
                <a:solidFill>
                  <a:prstClr val="black"/>
                </a:solidFill>
              </a:rPr>
              <a:t>judges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including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the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president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and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the</a:t>
            </a:r>
            <a:r>
              <a:rPr lang="de-DE" sz="3000" dirty="0">
                <a:solidFill>
                  <a:prstClr val="black"/>
                </a:solidFill>
              </a:rPr>
              <a:t> vice-</a:t>
            </a:r>
            <a:r>
              <a:rPr lang="de-DE" sz="3000" dirty="0" err="1">
                <a:solidFill>
                  <a:prstClr val="black"/>
                </a:solidFill>
              </a:rPr>
              <a:t>president</a:t>
            </a:r>
            <a:r>
              <a:rPr lang="de-DE" sz="3000" dirty="0">
                <a:solidFill>
                  <a:prstClr val="black"/>
                </a:solidFill>
              </a:rPr>
              <a:t> of </a:t>
            </a:r>
            <a:r>
              <a:rPr lang="de-DE" sz="3000" dirty="0" err="1">
                <a:solidFill>
                  <a:prstClr val="black"/>
                </a:solidFill>
              </a:rPr>
              <a:t>the</a:t>
            </a:r>
            <a:r>
              <a:rPr lang="de-DE" sz="3000" dirty="0">
                <a:solidFill>
                  <a:prstClr val="black"/>
                </a:solidFill>
              </a:rPr>
              <a:t> Court </a:t>
            </a:r>
            <a:r>
              <a:rPr lang="de-DE" sz="3000" dirty="0" err="1">
                <a:solidFill>
                  <a:prstClr val="black"/>
                </a:solidFill>
              </a:rPr>
              <a:t>who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are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the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presiding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judges</a:t>
            </a:r>
            <a:r>
              <a:rPr lang="de-DE" sz="3000" dirty="0">
                <a:solidFill>
                  <a:prstClr val="black"/>
                </a:solidFill>
              </a:rPr>
              <a:t> of </a:t>
            </a:r>
            <a:r>
              <a:rPr lang="de-DE" sz="3000" dirty="0" err="1">
                <a:solidFill>
                  <a:prstClr val="black"/>
                </a:solidFill>
              </a:rPr>
              <a:t>the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first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and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the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second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senate</a:t>
            </a:r>
            <a:r>
              <a:rPr lang="de-DE" sz="3000" dirty="0">
                <a:solidFill>
                  <a:prstClr val="black"/>
                </a:solidFill>
              </a:rPr>
              <a:t>, </a:t>
            </a:r>
            <a:r>
              <a:rPr lang="de-DE" sz="3000" dirty="0" err="1">
                <a:solidFill>
                  <a:prstClr val="black"/>
                </a:solidFill>
              </a:rPr>
              <a:t>respectively</a:t>
            </a:r>
            <a:endParaRPr lang="de-DE" sz="3000" dirty="0">
              <a:solidFill>
                <a:prstClr val="black"/>
              </a:solidFill>
            </a:endParaRPr>
          </a:p>
          <a:p>
            <a:pPr lvl="0"/>
            <a:r>
              <a:rPr lang="de-DE" sz="3000" dirty="0" err="1">
                <a:solidFill>
                  <a:prstClr val="black"/>
                </a:solidFill>
              </a:rPr>
              <a:t>Decisions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are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taken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by</a:t>
            </a:r>
            <a:r>
              <a:rPr lang="de-DE" sz="3000" dirty="0">
                <a:solidFill>
                  <a:prstClr val="black"/>
                </a:solidFill>
              </a:rPr>
              <a:t> a </a:t>
            </a:r>
            <a:r>
              <a:rPr lang="de-DE" sz="3000" dirty="0" err="1">
                <a:solidFill>
                  <a:prstClr val="black"/>
                </a:solidFill>
              </a:rPr>
              <a:t>majority</a:t>
            </a:r>
            <a:r>
              <a:rPr lang="de-DE" sz="3000" dirty="0">
                <a:solidFill>
                  <a:prstClr val="black"/>
                </a:solidFill>
              </a:rPr>
              <a:t> of </a:t>
            </a:r>
            <a:r>
              <a:rPr lang="de-DE" sz="3000" dirty="0" err="1">
                <a:solidFill>
                  <a:prstClr val="black"/>
                </a:solidFill>
              </a:rPr>
              <a:t>members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present</a:t>
            </a:r>
            <a:r>
              <a:rPr lang="de-DE" sz="3000" dirty="0">
                <a:solidFill>
                  <a:prstClr val="black"/>
                </a:solidFill>
              </a:rPr>
              <a:t>, in </a:t>
            </a:r>
            <a:r>
              <a:rPr lang="de-DE" sz="3000" dirty="0" err="1">
                <a:solidFill>
                  <a:prstClr val="black"/>
                </a:solidFill>
              </a:rPr>
              <a:t>certain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cases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by</a:t>
            </a:r>
            <a:r>
              <a:rPr lang="de-DE" sz="3000" dirty="0">
                <a:solidFill>
                  <a:prstClr val="black"/>
                </a:solidFill>
              </a:rPr>
              <a:t> a </a:t>
            </a:r>
            <a:r>
              <a:rPr lang="de-DE" sz="3000" dirty="0" err="1">
                <a:solidFill>
                  <a:prstClr val="black"/>
                </a:solidFill>
              </a:rPr>
              <a:t>two-thirds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majority</a:t>
            </a:r>
            <a:endParaRPr lang="de-DE" sz="3000" dirty="0">
              <a:solidFill>
                <a:prstClr val="black"/>
              </a:solidFill>
            </a:endParaRPr>
          </a:p>
          <a:p>
            <a:pPr lvl="0"/>
            <a:r>
              <a:rPr lang="de-DE" sz="3000" dirty="0" err="1">
                <a:solidFill>
                  <a:prstClr val="black"/>
                </a:solidFill>
              </a:rPr>
              <a:t>Dissenting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votes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may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be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expressed</a:t>
            </a:r>
            <a:endParaRPr lang="de-DE" sz="3000" dirty="0">
              <a:solidFill>
                <a:prstClr val="black"/>
              </a:solidFill>
            </a:endParaRPr>
          </a:p>
          <a:p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Dr. Friederike Grube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F0D1D-35CD-4859-B0C0-3CFCF53F056E}" type="slidenum">
              <a:rPr lang="de-DE" smtClean="0"/>
              <a:t>19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9374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3200" dirty="0" err="1">
                <a:solidFill>
                  <a:prstClr val="black"/>
                </a:solidFill>
              </a:rPr>
              <a:t>Five</a:t>
            </a:r>
            <a:r>
              <a:rPr lang="de-DE" sz="3200" dirty="0">
                <a:solidFill>
                  <a:prstClr val="black"/>
                </a:solidFill>
              </a:rPr>
              <a:t> </a:t>
            </a:r>
            <a:r>
              <a:rPr lang="de-DE" sz="3200" dirty="0" err="1">
                <a:solidFill>
                  <a:prstClr val="black"/>
                </a:solidFill>
              </a:rPr>
              <a:t>branches</a:t>
            </a:r>
            <a:r>
              <a:rPr lang="de-DE" sz="3200" dirty="0">
                <a:solidFill>
                  <a:prstClr val="black"/>
                </a:solidFill>
              </a:rPr>
              <a:t> in </a:t>
            </a:r>
            <a:r>
              <a:rPr lang="de-DE" sz="3200" dirty="0" err="1">
                <a:solidFill>
                  <a:prstClr val="black"/>
                </a:solidFill>
              </a:rPr>
              <a:t>the</a:t>
            </a:r>
            <a:r>
              <a:rPr lang="de-DE" sz="3200" dirty="0">
                <a:solidFill>
                  <a:prstClr val="black"/>
                </a:solidFill>
              </a:rPr>
              <a:t> </a:t>
            </a:r>
            <a:r>
              <a:rPr lang="de-DE" sz="3200" dirty="0" err="1">
                <a:solidFill>
                  <a:prstClr val="black"/>
                </a:solidFill>
              </a:rPr>
              <a:t>Judicial</a:t>
            </a:r>
            <a:r>
              <a:rPr lang="de-DE" sz="3200" dirty="0">
                <a:solidFill>
                  <a:prstClr val="black"/>
                </a:solidFill>
              </a:rPr>
              <a:t> System of </a:t>
            </a:r>
            <a:r>
              <a:rPr lang="de-DE" sz="3200" dirty="0" err="1">
                <a:solidFill>
                  <a:prstClr val="black"/>
                </a:solidFill>
              </a:rPr>
              <a:t>the</a:t>
            </a:r>
            <a:r>
              <a:rPr lang="de-DE" sz="3200" dirty="0">
                <a:solidFill>
                  <a:prstClr val="black"/>
                </a:solidFill>
              </a:rPr>
              <a:t> Federal </a:t>
            </a:r>
            <a:r>
              <a:rPr lang="de-DE" sz="3200" dirty="0" err="1">
                <a:solidFill>
                  <a:prstClr val="black"/>
                </a:solidFill>
              </a:rPr>
              <a:t>Republic</a:t>
            </a:r>
            <a:r>
              <a:rPr lang="de-DE" sz="3200" dirty="0">
                <a:solidFill>
                  <a:prstClr val="black"/>
                </a:solidFill>
              </a:rPr>
              <a:t> of Germany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e-DE" dirty="0" err="1" smtClean="0"/>
              <a:t>Ordinary</a:t>
            </a:r>
            <a:r>
              <a:rPr lang="de-DE" dirty="0" smtClean="0"/>
              <a:t> </a:t>
            </a:r>
            <a:r>
              <a:rPr lang="de-DE" dirty="0" err="1" smtClean="0"/>
              <a:t>courts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civil</a:t>
            </a:r>
            <a:r>
              <a:rPr lang="de-DE" dirty="0" smtClean="0"/>
              <a:t> </a:t>
            </a:r>
            <a:r>
              <a:rPr lang="de-DE" dirty="0" err="1" smtClean="0"/>
              <a:t>law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criminal</a:t>
            </a:r>
            <a:r>
              <a:rPr lang="de-DE" dirty="0" smtClean="0"/>
              <a:t> </a:t>
            </a:r>
            <a:r>
              <a:rPr lang="de-DE" dirty="0" err="1" smtClean="0"/>
              <a:t>law</a:t>
            </a:r>
            <a:endParaRPr lang="de-DE" dirty="0" smtClean="0"/>
          </a:p>
          <a:p>
            <a:r>
              <a:rPr lang="de-DE" dirty="0" smtClean="0"/>
              <a:t>Labour </a:t>
            </a:r>
            <a:r>
              <a:rPr lang="de-DE" dirty="0" err="1" smtClean="0"/>
              <a:t>courts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labour</a:t>
            </a:r>
            <a:r>
              <a:rPr lang="de-DE" dirty="0" smtClean="0"/>
              <a:t> </a:t>
            </a:r>
            <a:r>
              <a:rPr lang="de-DE" dirty="0" err="1" smtClean="0"/>
              <a:t>law</a:t>
            </a:r>
            <a:r>
              <a:rPr lang="de-DE" dirty="0" smtClean="0"/>
              <a:t> </a:t>
            </a:r>
          </a:p>
          <a:p>
            <a:r>
              <a:rPr lang="de-DE" dirty="0" smtClean="0"/>
              <a:t>20 </a:t>
            </a:r>
            <a:r>
              <a:rPr lang="de-DE" dirty="0" err="1" smtClean="0"/>
              <a:t>Finance</a:t>
            </a:r>
            <a:r>
              <a:rPr lang="de-DE" dirty="0" smtClean="0"/>
              <a:t> </a:t>
            </a:r>
            <a:r>
              <a:rPr lang="de-DE" dirty="0" err="1" smtClean="0"/>
              <a:t>courts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tax</a:t>
            </a:r>
            <a:r>
              <a:rPr lang="de-DE" dirty="0" smtClean="0"/>
              <a:t> </a:t>
            </a:r>
            <a:r>
              <a:rPr lang="de-DE" dirty="0" err="1" smtClean="0"/>
              <a:t>law</a:t>
            </a:r>
            <a:r>
              <a:rPr lang="de-DE" dirty="0" smtClean="0"/>
              <a:t> (</a:t>
            </a:r>
            <a:r>
              <a:rPr lang="de-DE" dirty="0" err="1" smtClean="0"/>
              <a:t>taxes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customs</a:t>
            </a:r>
            <a:r>
              <a:rPr lang="de-DE" dirty="0" smtClean="0"/>
              <a:t> </a:t>
            </a:r>
            <a:r>
              <a:rPr lang="de-DE" dirty="0" err="1" smtClean="0"/>
              <a:t>duties</a:t>
            </a:r>
            <a:r>
              <a:rPr lang="de-DE" dirty="0" smtClean="0"/>
              <a:t>) </a:t>
            </a:r>
            <a:r>
              <a:rPr lang="de-DE" dirty="0" err="1" smtClean="0"/>
              <a:t>have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decide</a:t>
            </a:r>
            <a:r>
              <a:rPr lang="de-DE" dirty="0" smtClean="0"/>
              <a:t> </a:t>
            </a:r>
            <a:r>
              <a:rPr lang="de-DE" dirty="0" err="1" smtClean="0"/>
              <a:t>about</a:t>
            </a:r>
            <a:r>
              <a:rPr lang="de-DE" dirty="0" smtClean="0"/>
              <a:t> 35.000 </a:t>
            </a:r>
            <a:r>
              <a:rPr lang="de-DE" dirty="0" err="1" smtClean="0"/>
              <a:t>cases</a:t>
            </a:r>
            <a:r>
              <a:rPr lang="de-DE" dirty="0" smtClean="0"/>
              <a:t> a </a:t>
            </a:r>
            <a:r>
              <a:rPr lang="de-DE" dirty="0" err="1" smtClean="0"/>
              <a:t>year</a:t>
            </a:r>
            <a:endParaRPr lang="de-DE" dirty="0" smtClean="0"/>
          </a:p>
          <a:p>
            <a:r>
              <a:rPr lang="de-DE" dirty="0" err="1" smtClean="0"/>
              <a:t>Social</a:t>
            </a:r>
            <a:r>
              <a:rPr lang="de-DE" dirty="0" smtClean="0"/>
              <a:t> </a:t>
            </a:r>
            <a:r>
              <a:rPr lang="de-DE" dirty="0" err="1" smtClean="0"/>
              <a:t>courts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social</a:t>
            </a:r>
            <a:r>
              <a:rPr lang="de-DE" dirty="0" smtClean="0"/>
              <a:t> </a:t>
            </a:r>
            <a:r>
              <a:rPr lang="de-DE" dirty="0" err="1" smtClean="0"/>
              <a:t>security</a:t>
            </a:r>
            <a:r>
              <a:rPr lang="de-DE" dirty="0" smtClean="0"/>
              <a:t> </a:t>
            </a:r>
            <a:r>
              <a:rPr lang="de-DE" dirty="0" err="1" smtClean="0"/>
              <a:t>law</a:t>
            </a:r>
            <a:endParaRPr lang="de-DE" dirty="0" smtClean="0"/>
          </a:p>
          <a:p>
            <a:r>
              <a:rPr lang="de-DE" dirty="0" smtClean="0"/>
              <a:t>Administrative </a:t>
            </a:r>
            <a:r>
              <a:rPr lang="de-DE" dirty="0" err="1" smtClean="0"/>
              <a:t>courts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public</a:t>
            </a:r>
            <a:r>
              <a:rPr lang="de-DE" dirty="0" smtClean="0"/>
              <a:t> </a:t>
            </a:r>
            <a:r>
              <a:rPr lang="de-DE" dirty="0" err="1" smtClean="0"/>
              <a:t>law</a:t>
            </a:r>
            <a:r>
              <a:rPr lang="de-DE" dirty="0" smtClean="0"/>
              <a:t> (apart </a:t>
            </a:r>
            <a:r>
              <a:rPr lang="de-DE" dirty="0" err="1" smtClean="0"/>
              <a:t>from</a:t>
            </a:r>
            <a:r>
              <a:rPr lang="de-DE" dirty="0" smtClean="0"/>
              <a:t> </a:t>
            </a:r>
            <a:r>
              <a:rPr lang="de-DE" dirty="0" err="1" smtClean="0"/>
              <a:t>tax</a:t>
            </a:r>
            <a:r>
              <a:rPr lang="de-DE" dirty="0" smtClean="0"/>
              <a:t> </a:t>
            </a:r>
            <a:r>
              <a:rPr lang="de-DE" dirty="0" err="1" smtClean="0"/>
              <a:t>law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social</a:t>
            </a:r>
            <a:r>
              <a:rPr lang="de-DE" dirty="0" smtClean="0"/>
              <a:t> </a:t>
            </a:r>
            <a:r>
              <a:rPr lang="de-DE" dirty="0" err="1" smtClean="0"/>
              <a:t>security</a:t>
            </a:r>
            <a:r>
              <a:rPr lang="de-DE" dirty="0" smtClean="0"/>
              <a:t> </a:t>
            </a:r>
            <a:r>
              <a:rPr lang="de-DE" dirty="0" err="1" smtClean="0"/>
              <a:t>law</a:t>
            </a:r>
            <a:r>
              <a:rPr lang="de-DE" dirty="0" smtClean="0"/>
              <a:t>)</a:t>
            </a:r>
          </a:p>
          <a:p>
            <a:pPr lvl="0"/>
            <a:r>
              <a:rPr lang="de-DE" dirty="0" err="1">
                <a:solidFill>
                  <a:prstClr val="black"/>
                </a:solidFill>
              </a:rPr>
              <a:t>Each</a:t>
            </a:r>
            <a:r>
              <a:rPr lang="de-DE" dirty="0">
                <a:solidFill>
                  <a:prstClr val="black"/>
                </a:solidFill>
              </a:rPr>
              <a:t> </a:t>
            </a:r>
            <a:r>
              <a:rPr lang="de-DE" dirty="0" err="1">
                <a:solidFill>
                  <a:prstClr val="black"/>
                </a:solidFill>
              </a:rPr>
              <a:t>branch</a:t>
            </a:r>
            <a:r>
              <a:rPr lang="de-DE" dirty="0">
                <a:solidFill>
                  <a:prstClr val="black"/>
                </a:solidFill>
              </a:rPr>
              <a:t> </a:t>
            </a:r>
            <a:r>
              <a:rPr lang="de-DE" dirty="0" err="1">
                <a:solidFill>
                  <a:prstClr val="black"/>
                </a:solidFill>
              </a:rPr>
              <a:t>has</a:t>
            </a:r>
            <a:r>
              <a:rPr lang="de-DE" dirty="0">
                <a:solidFill>
                  <a:prstClr val="black"/>
                </a:solidFill>
              </a:rPr>
              <a:t> </a:t>
            </a:r>
            <a:r>
              <a:rPr lang="de-DE" dirty="0" err="1">
                <a:solidFill>
                  <a:prstClr val="black"/>
                </a:solidFill>
              </a:rPr>
              <a:t>three</a:t>
            </a:r>
            <a:r>
              <a:rPr lang="de-DE" dirty="0">
                <a:solidFill>
                  <a:prstClr val="black"/>
                </a:solidFill>
              </a:rPr>
              <a:t> </a:t>
            </a:r>
            <a:r>
              <a:rPr lang="de-DE" dirty="0" err="1">
                <a:solidFill>
                  <a:prstClr val="black"/>
                </a:solidFill>
              </a:rPr>
              <a:t>instances</a:t>
            </a:r>
            <a:r>
              <a:rPr lang="de-DE" dirty="0">
                <a:solidFill>
                  <a:prstClr val="black"/>
                </a:solidFill>
              </a:rPr>
              <a:t>, </a:t>
            </a:r>
            <a:r>
              <a:rPr lang="de-DE" dirty="0" err="1">
                <a:solidFill>
                  <a:prstClr val="black"/>
                </a:solidFill>
              </a:rPr>
              <a:t>with</a:t>
            </a:r>
            <a:r>
              <a:rPr lang="de-DE" dirty="0">
                <a:solidFill>
                  <a:prstClr val="black"/>
                </a:solidFill>
              </a:rPr>
              <a:t> </a:t>
            </a:r>
            <a:r>
              <a:rPr lang="de-DE" dirty="0" err="1">
                <a:solidFill>
                  <a:prstClr val="black"/>
                </a:solidFill>
              </a:rPr>
              <a:t>the</a:t>
            </a:r>
            <a:r>
              <a:rPr lang="de-DE" dirty="0">
                <a:solidFill>
                  <a:prstClr val="black"/>
                </a:solidFill>
              </a:rPr>
              <a:t> </a:t>
            </a:r>
            <a:r>
              <a:rPr lang="de-DE" dirty="0" err="1">
                <a:solidFill>
                  <a:prstClr val="black"/>
                </a:solidFill>
              </a:rPr>
              <a:t>exception</a:t>
            </a:r>
            <a:r>
              <a:rPr lang="de-DE" dirty="0">
                <a:solidFill>
                  <a:prstClr val="black"/>
                </a:solidFill>
              </a:rPr>
              <a:t> of </a:t>
            </a:r>
            <a:r>
              <a:rPr lang="de-DE" dirty="0" err="1">
                <a:solidFill>
                  <a:prstClr val="black"/>
                </a:solidFill>
              </a:rPr>
              <a:t>the</a:t>
            </a:r>
            <a:r>
              <a:rPr lang="de-DE" dirty="0">
                <a:solidFill>
                  <a:prstClr val="black"/>
                </a:solidFill>
              </a:rPr>
              <a:t> </a:t>
            </a:r>
            <a:r>
              <a:rPr lang="de-DE" dirty="0" err="1" smtClean="0">
                <a:solidFill>
                  <a:prstClr val="black"/>
                </a:solidFill>
              </a:rPr>
              <a:t>tax</a:t>
            </a:r>
            <a:r>
              <a:rPr lang="de-DE" dirty="0" smtClean="0">
                <a:solidFill>
                  <a:prstClr val="black"/>
                </a:solidFill>
              </a:rPr>
              <a:t> </a:t>
            </a:r>
            <a:r>
              <a:rPr lang="de-DE" dirty="0" err="1" smtClean="0">
                <a:solidFill>
                  <a:prstClr val="black"/>
                </a:solidFill>
              </a:rPr>
              <a:t>law</a:t>
            </a:r>
            <a:r>
              <a:rPr lang="de-DE" dirty="0" smtClean="0">
                <a:solidFill>
                  <a:prstClr val="black"/>
                </a:solidFill>
              </a:rPr>
              <a:t> </a:t>
            </a:r>
            <a:r>
              <a:rPr lang="de-DE" dirty="0" err="1">
                <a:solidFill>
                  <a:prstClr val="black"/>
                </a:solidFill>
              </a:rPr>
              <a:t>branch</a:t>
            </a:r>
            <a:r>
              <a:rPr lang="de-DE" dirty="0">
                <a:solidFill>
                  <a:prstClr val="black"/>
                </a:solidFill>
              </a:rPr>
              <a:t> </a:t>
            </a:r>
            <a:r>
              <a:rPr lang="de-DE" dirty="0" err="1">
                <a:solidFill>
                  <a:prstClr val="black"/>
                </a:solidFill>
              </a:rPr>
              <a:t>which</a:t>
            </a:r>
            <a:r>
              <a:rPr lang="de-DE" dirty="0">
                <a:solidFill>
                  <a:prstClr val="black"/>
                </a:solidFill>
              </a:rPr>
              <a:t> </a:t>
            </a:r>
            <a:r>
              <a:rPr lang="de-DE" dirty="0" err="1">
                <a:solidFill>
                  <a:prstClr val="black"/>
                </a:solidFill>
              </a:rPr>
              <a:t>has</a:t>
            </a:r>
            <a:r>
              <a:rPr lang="de-DE" dirty="0">
                <a:solidFill>
                  <a:prstClr val="black"/>
                </a:solidFill>
              </a:rPr>
              <a:t> </a:t>
            </a:r>
            <a:r>
              <a:rPr lang="de-DE" dirty="0" err="1">
                <a:solidFill>
                  <a:prstClr val="black"/>
                </a:solidFill>
              </a:rPr>
              <a:t>only</a:t>
            </a:r>
            <a:r>
              <a:rPr lang="de-DE" dirty="0">
                <a:solidFill>
                  <a:prstClr val="black"/>
                </a:solidFill>
              </a:rPr>
              <a:t> </a:t>
            </a:r>
            <a:r>
              <a:rPr lang="de-DE" dirty="0" err="1">
                <a:solidFill>
                  <a:prstClr val="black"/>
                </a:solidFill>
              </a:rPr>
              <a:t>two</a:t>
            </a:r>
            <a:endParaRPr lang="de-DE" dirty="0">
              <a:solidFill>
                <a:prstClr val="black"/>
              </a:solidFill>
            </a:endParaRPr>
          </a:p>
          <a:p>
            <a:endParaRPr lang="de-DE" dirty="0" smtClean="0"/>
          </a:p>
          <a:p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Dr. Friederike Grube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F0D1D-35CD-4859-B0C0-3CFCF53F056E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64376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Last </a:t>
            </a:r>
            <a:r>
              <a:rPr lang="de-DE" dirty="0" err="1" smtClean="0"/>
              <a:t>instance</a:t>
            </a:r>
            <a:r>
              <a:rPr lang="de-DE" dirty="0" smtClean="0"/>
              <a:t>: Constitutional Court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z="3000" dirty="0">
                <a:solidFill>
                  <a:prstClr val="black"/>
                </a:solidFill>
              </a:rPr>
              <a:t>4 </a:t>
            </a:r>
            <a:r>
              <a:rPr lang="de-DE" sz="3000" dirty="0" err="1">
                <a:solidFill>
                  <a:prstClr val="black"/>
                </a:solidFill>
              </a:rPr>
              <a:t>judges</a:t>
            </a:r>
            <a:r>
              <a:rPr lang="de-DE" sz="3000" dirty="0">
                <a:solidFill>
                  <a:prstClr val="black"/>
                </a:solidFill>
              </a:rPr>
              <a:t> of </a:t>
            </a:r>
            <a:r>
              <a:rPr lang="de-DE" sz="3000" dirty="0" err="1">
                <a:solidFill>
                  <a:prstClr val="black"/>
                </a:solidFill>
              </a:rPr>
              <a:t>each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senate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are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elected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by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 smtClean="0">
                <a:solidFill>
                  <a:prstClr val="black"/>
                </a:solidFill>
              </a:rPr>
              <a:t>the</a:t>
            </a:r>
            <a:r>
              <a:rPr lang="de-DE" sz="3000" dirty="0" smtClean="0">
                <a:solidFill>
                  <a:prstClr val="black"/>
                </a:solidFill>
              </a:rPr>
              <a:t> </a:t>
            </a:r>
            <a:r>
              <a:rPr lang="de-DE" sz="3000" dirty="0">
                <a:solidFill>
                  <a:prstClr val="black"/>
                </a:solidFill>
              </a:rPr>
              <a:t>Federal </a:t>
            </a:r>
            <a:r>
              <a:rPr lang="de-DE" sz="3000" dirty="0" err="1">
                <a:solidFill>
                  <a:prstClr val="black"/>
                </a:solidFill>
              </a:rPr>
              <a:t>Parliament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smtClean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the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other</a:t>
            </a:r>
            <a:r>
              <a:rPr lang="de-DE" sz="3000" dirty="0">
                <a:solidFill>
                  <a:prstClr val="black"/>
                </a:solidFill>
              </a:rPr>
              <a:t> 4 </a:t>
            </a:r>
            <a:r>
              <a:rPr lang="de-DE" sz="3000" dirty="0" err="1">
                <a:solidFill>
                  <a:prstClr val="black"/>
                </a:solidFill>
              </a:rPr>
              <a:t>judges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by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the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Representation</a:t>
            </a:r>
            <a:r>
              <a:rPr lang="de-DE" sz="3000" dirty="0">
                <a:solidFill>
                  <a:prstClr val="black"/>
                </a:solidFill>
              </a:rPr>
              <a:t> of </a:t>
            </a:r>
            <a:r>
              <a:rPr lang="de-DE" sz="3000" dirty="0" err="1">
                <a:solidFill>
                  <a:prstClr val="black"/>
                </a:solidFill>
              </a:rPr>
              <a:t>the</a:t>
            </a:r>
            <a:r>
              <a:rPr lang="de-DE" sz="3000" dirty="0">
                <a:solidFill>
                  <a:prstClr val="black"/>
                </a:solidFill>
              </a:rPr>
              <a:t> Federal States </a:t>
            </a:r>
          </a:p>
          <a:p>
            <a:pPr lvl="0"/>
            <a:r>
              <a:rPr lang="de-DE" sz="3000" dirty="0">
                <a:solidFill>
                  <a:prstClr val="black"/>
                </a:solidFill>
              </a:rPr>
              <a:t>The </a:t>
            </a:r>
            <a:r>
              <a:rPr lang="de-DE" sz="3000" dirty="0" err="1">
                <a:solidFill>
                  <a:prstClr val="black"/>
                </a:solidFill>
              </a:rPr>
              <a:t>term</a:t>
            </a:r>
            <a:r>
              <a:rPr lang="de-DE" sz="3000" dirty="0">
                <a:solidFill>
                  <a:prstClr val="black"/>
                </a:solidFill>
              </a:rPr>
              <a:t> of </a:t>
            </a:r>
            <a:r>
              <a:rPr lang="de-DE" sz="3000" dirty="0" err="1">
                <a:solidFill>
                  <a:prstClr val="black"/>
                </a:solidFill>
              </a:rPr>
              <a:t>the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office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is</a:t>
            </a:r>
            <a:r>
              <a:rPr lang="de-DE" sz="3000" dirty="0">
                <a:solidFill>
                  <a:prstClr val="black"/>
                </a:solidFill>
              </a:rPr>
              <a:t> limited </a:t>
            </a:r>
            <a:r>
              <a:rPr lang="de-DE" sz="3000" dirty="0" err="1">
                <a:solidFill>
                  <a:prstClr val="black"/>
                </a:solidFill>
              </a:rPr>
              <a:t>to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smtClean="0">
                <a:solidFill>
                  <a:prstClr val="black"/>
                </a:solidFill>
              </a:rPr>
              <a:t>12 </a:t>
            </a:r>
            <a:r>
              <a:rPr lang="de-DE" sz="3000" dirty="0" err="1">
                <a:solidFill>
                  <a:prstClr val="black"/>
                </a:solidFill>
              </a:rPr>
              <a:t>years</a:t>
            </a:r>
            <a:endParaRPr lang="de-DE" sz="3000" dirty="0">
              <a:solidFill>
                <a:prstClr val="black"/>
              </a:solidFill>
            </a:endParaRPr>
          </a:p>
          <a:p>
            <a:pPr lvl="0"/>
            <a:r>
              <a:rPr lang="de-DE" sz="3000" dirty="0">
                <a:solidFill>
                  <a:prstClr val="black"/>
                </a:solidFill>
              </a:rPr>
              <a:t>A </a:t>
            </a:r>
            <a:r>
              <a:rPr lang="de-DE" sz="3000" dirty="0" err="1">
                <a:solidFill>
                  <a:prstClr val="black"/>
                </a:solidFill>
              </a:rPr>
              <a:t>person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is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eligible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if</a:t>
            </a:r>
            <a:r>
              <a:rPr lang="de-DE" sz="3000" dirty="0">
                <a:solidFill>
                  <a:prstClr val="black"/>
                </a:solidFill>
              </a:rPr>
              <a:t> he </a:t>
            </a:r>
            <a:r>
              <a:rPr lang="de-DE" sz="3000" dirty="0" err="1">
                <a:solidFill>
                  <a:prstClr val="black"/>
                </a:solidFill>
              </a:rPr>
              <a:t>or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she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is</a:t>
            </a:r>
            <a:r>
              <a:rPr lang="de-DE" sz="3000" dirty="0">
                <a:solidFill>
                  <a:prstClr val="black"/>
                </a:solidFill>
              </a:rPr>
              <a:t> at least 40 </a:t>
            </a:r>
            <a:r>
              <a:rPr lang="de-DE" sz="3000" dirty="0" err="1">
                <a:solidFill>
                  <a:prstClr val="black"/>
                </a:solidFill>
              </a:rPr>
              <a:t>years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old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and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has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passed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the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two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law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state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examinations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or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is</a:t>
            </a:r>
            <a:r>
              <a:rPr lang="de-DE" sz="3000" dirty="0">
                <a:solidFill>
                  <a:prstClr val="black"/>
                </a:solidFill>
              </a:rPr>
              <a:t> a </a:t>
            </a:r>
            <a:r>
              <a:rPr lang="de-DE" sz="3000" dirty="0" err="1">
                <a:solidFill>
                  <a:prstClr val="black"/>
                </a:solidFill>
              </a:rPr>
              <a:t>professor</a:t>
            </a:r>
            <a:r>
              <a:rPr lang="de-DE" sz="3000" dirty="0">
                <a:solidFill>
                  <a:prstClr val="black"/>
                </a:solidFill>
              </a:rPr>
              <a:t> of </a:t>
            </a:r>
            <a:r>
              <a:rPr lang="de-DE" sz="3000" dirty="0" err="1">
                <a:solidFill>
                  <a:prstClr val="black"/>
                </a:solidFill>
              </a:rPr>
              <a:t>law</a:t>
            </a:r>
            <a:r>
              <a:rPr lang="de-DE" sz="3000" dirty="0">
                <a:solidFill>
                  <a:prstClr val="black"/>
                </a:solidFill>
              </a:rPr>
              <a:t> at a German University</a:t>
            </a:r>
          </a:p>
          <a:p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Dr. Friederike Grube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F0D1D-35CD-4859-B0C0-3CFCF53F056E}" type="slidenum">
              <a:rPr lang="de-DE" smtClean="0"/>
              <a:t>20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59042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sz="3600" dirty="0">
                <a:solidFill>
                  <a:prstClr val="black"/>
                </a:solidFill>
              </a:rPr>
              <a:t>Constitutional Court</a:t>
            </a:r>
            <a:br>
              <a:rPr lang="de-DE" sz="3600" dirty="0">
                <a:solidFill>
                  <a:prstClr val="black"/>
                </a:solidFill>
              </a:rPr>
            </a:br>
            <a:r>
              <a:rPr lang="de-DE" sz="3600" dirty="0" err="1">
                <a:solidFill>
                  <a:prstClr val="black"/>
                </a:solidFill>
              </a:rPr>
              <a:t>Jurisdiction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de-DE" sz="2600" dirty="0">
                <a:solidFill>
                  <a:prstClr val="black"/>
                </a:solidFill>
              </a:rPr>
              <a:t>The </a:t>
            </a:r>
            <a:r>
              <a:rPr lang="de-DE" sz="2600" dirty="0" err="1">
                <a:solidFill>
                  <a:prstClr val="black"/>
                </a:solidFill>
              </a:rPr>
              <a:t>constitutionality</a:t>
            </a:r>
            <a:r>
              <a:rPr lang="de-DE" sz="2600" dirty="0">
                <a:solidFill>
                  <a:prstClr val="black"/>
                </a:solidFill>
              </a:rPr>
              <a:t> of a </a:t>
            </a:r>
            <a:r>
              <a:rPr lang="de-DE" sz="2600" dirty="0" err="1">
                <a:solidFill>
                  <a:prstClr val="black"/>
                </a:solidFill>
              </a:rPr>
              <a:t>law</a:t>
            </a:r>
            <a:r>
              <a:rPr lang="de-DE" sz="2600" dirty="0">
                <a:solidFill>
                  <a:prstClr val="black"/>
                </a:solidFill>
              </a:rPr>
              <a:t> </a:t>
            </a:r>
            <a:r>
              <a:rPr lang="de-DE" sz="2600" dirty="0" err="1">
                <a:solidFill>
                  <a:prstClr val="black"/>
                </a:solidFill>
              </a:rPr>
              <a:t>may</a:t>
            </a:r>
            <a:r>
              <a:rPr lang="de-DE" sz="2600" dirty="0">
                <a:solidFill>
                  <a:prstClr val="black"/>
                </a:solidFill>
              </a:rPr>
              <a:t> </a:t>
            </a:r>
            <a:r>
              <a:rPr lang="de-DE" sz="2600" dirty="0" err="1">
                <a:solidFill>
                  <a:prstClr val="black"/>
                </a:solidFill>
              </a:rPr>
              <a:t>be</a:t>
            </a:r>
            <a:r>
              <a:rPr lang="de-DE" sz="2600" dirty="0">
                <a:solidFill>
                  <a:prstClr val="black"/>
                </a:solidFill>
              </a:rPr>
              <a:t> </a:t>
            </a:r>
            <a:r>
              <a:rPr lang="de-DE" sz="2600" dirty="0" err="1">
                <a:solidFill>
                  <a:prstClr val="black"/>
                </a:solidFill>
              </a:rPr>
              <a:t>reviewed</a:t>
            </a:r>
            <a:r>
              <a:rPr lang="de-DE" sz="2600" dirty="0">
                <a:solidFill>
                  <a:prstClr val="black"/>
                </a:solidFill>
              </a:rPr>
              <a:t> at </a:t>
            </a:r>
            <a:r>
              <a:rPr lang="de-DE" sz="2600" dirty="0" err="1">
                <a:solidFill>
                  <a:prstClr val="black"/>
                </a:solidFill>
              </a:rPr>
              <a:t>the</a:t>
            </a:r>
            <a:r>
              <a:rPr lang="de-DE" sz="2600" dirty="0">
                <a:solidFill>
                  <a:prstClr val="black"/>
                </a:solidFill>
              </a:rPr>
              <a:t> </a:t>
            </a:r>
            <a:r>
              <a:rPr lang="de-DE" sz="2600" dirty="0" err="1">
                <a:solidFill>
                  <a:prstClr val="black"/>
                </a:solidFill>
              </a:rPr>
              <a:t>request</a:t>
            </a:r>
            <a:r>
              <a:rPr lang="de-DE" sz="2600" dirty="0">
                <a:solidFill>
                  <a:prstClr val="black"/>
                </a:solidFill>
              </a:rPr>
              <a:t> of </a:t>
            </a:r>
            <a:r>
              <a:rPr lang="de-DE" sz="2600" dirty="0" err="1">
                <a:solidFill>
                  <a:prstClr val="black"/>
                </a:solidFill>
              </a:rPr>
              <a:t>the</a:t>
            </a:r>
            <a:r>
              <a:rPr lang="de-DE" sz="2600" dirty="0">
                <a:solidFill>
                  <a:prstClr val="black"/>
                </a:solidFill>
              </a:rPr>
              <a:t> Federal </a:t>
            </a:r>
            <a:r>
              <a:rPr lang="de-DE" sz="2600" dirty="0" err="1">
                <a:solidFill>
                  <a:prstClr val="black"/>
                </a:solidFill>
              </a:rPr>
              <a:t>Government</a:t>
            </a:r>
            <a:r>
              <a:rPr lang="de-DE" sz="2600" dirty="0">
                <a:solidFill>
                  <a:prstClr val="black"/>
                </a:solidFill>
              </a:rPr>
              <a:t>, </a:t>
            </a:r>
            <a:r>
              <a:rPr lang="de-DE" sz="2600" dirty="0" err="1">
                <a:solidFill>
                  <a:prstClr val="black"/>
                </a:solidFill>
              </a:rPr>
              <a:t>the</a:t>
            </a:r>
            <a:r>
              <a:rPr lang="de-DE" sz="2600" dirty="0">
                <a:solidFill>
                  <a:prstClr val="black"/>
                </a:solidFill>
              </a:rPr>
              <a:t> </a:t>
            </a:r>
            <a:r>
              <a:rPr lang="de-DE" sz="2600" dirty="0" err="1">
                <a:solidFill>
                  <a:prstClr val="black"/>
                </a:solidFill>
              </a:rPr>
              <a:t>government</a:t>
            </a:r>
            <a:r>
              <a:rPr lang="de-DE" sz="2600" dirty="0">
                <a:solidFill>
                  <a:prstClr val="black"/>
                </a:solidFill>
              </a:rPr>
              <a:t> of a Federal State </a:t>
            </a:r>
            <a:r>
              <a:rPr lang="de-DE" sz="2600" dirty="0" err="1">
                <a:solidFill>
                  <a:prstClr val="black"/>
                </a:solidFill>
              </a:rPr>
              <a:t>or</a:t>
            </a:r>
            <a:r>
              <a:rPr lang="de-DE" sz="2600" dirty="0">
                <a:solidFill>
                  <a:prstClr val="black"/>
                </a:solidFill>
              </a:rPr>
              <a:t> at least </a:t>
            </a:r>
            <a:r>
              <a:rPr lang="de-DE" sz="2600" dirty="0" err="1">
                <a:solidFill>
                  <a:prstClr val="black"/>
                </a:solidFill>
              </a:rPr>
              <a:t>one</a:t>
            </a:r>
            <a:r>
              <a:rPr lang="de-DE" sz="2600" dirty="0">
                <a:solidFill>
                  <a:prstClr val="black"/>
                </a:solidFill>
              </a:rPr>
              <a:t> </a:t>
            </a:r>
            <a:r>
              <a:rPr lang="de-DE" sz="2600" dirty="0" err="1">
                <a:solidFill>
                  <a:prstClr val="black"/>
                </a:solidFill>
              </a:rPr>
              <a:t>third</a:t>
            </a:r>
            <a:r>
              <a:rPr lang="de-DE" sz="2600" dirty="0">
                <a:solidFill>
                  <a:prstClr val="black"/>
                </a:solidFill>
              </a:rPr>
              <a:t> of </a:t>
            </a:r>
            <a:r>
              <a:rPr lang="de-DE" sz="2600" dirty="0" err="1">
                <a:solidFill>
                  <a:prstClr val="black"/>
                </a:solidFill>
              </a:rPr>
              <a:t>the</a:t>
            </a:r>
            <a:r>
              <a:rPr lang="de-DE" sz="2600" dirty="0">
                <a:solidFill>
                  <a:prstClr val="black"/>
                </a:solidFill>
              </a:rPr>
              <a:t> </a:t>
            </a:r>
            <a:r>
              <a:rPr lang="de-DE" sz="2600" dirty="0" err="1">
                <a:solidFill>
                  <a:prstClr val="black"/>
                </a:solidFill>
              </a:rPr>
              <a:t>members</a:t>
            </a:r>
            <a:r>
              <a:rPr lang="de-DE" sz="2600" dirty="0">
                <a:solidFill>
                  <a:prstClr val="black"/>
                </a:solidFill>
              </a:rPr>
              <a:t> of </a:t>
            </a:r>
            <a:r>
              <a:rPr lang="de-DE" sz="2600" dirty="0" err="1">
                <a:solidFill>
                  <a:prstClr val="black"/>
                </a:solidFill>
              </a:rPr>
              <a:t>the</a:t>
            </a:r>
            <a:r>
              <a:rPr lang="de-DE" sz="2600" dirty="0">
                <a:solidFill>
                  <a:prstClr val="black"/>
                </a:solidFill>
              </a:rPr>
              <a:t> Federal </a:t>
            </a:r>
            <a:r>
              <a:rPr lang="de-DE" sz="2600" dirty="0" err="1">
                <a:solidFill>
                  <a:prstClr val="black"/>
                </a:solidFill>
              </a:rPr>
              <a:t>Parliament</a:t>
            </a:r>
            <a:r>
              <a:rPr lang="de-DE" sz="2600" dirty="0">
                <a:solidFill>
                  <a:prstClr val="black"/>
                </a:solidFill>
              </a:rPr>
              <a:t> (</a:t>
            </a:r>
            <a:r>
              <a:rPr lang="de-DE" sz="2600" dirty="0" err="1">
                <a:solidFill>
                  <a:prstClr val="black"/>
                </a:solidFill>
              </a:rPr>
              <a:t>general</a:t>
            </a:r>
            <a:r>
              <a:rPr lang="de-DE" sz="2600" dirty="0">
                <a:solidFill>
                  <a:prstClr val="black"/>
                </a:solidFill>
              </a:rPr>
              <a:t> </a:t>
            </a:r>
            <a:r>
              <a:rPr lang="de-DE" sz="2600" dirty="0" err="1">
                <a:solidFill>
                  <a:prstClr val="black"/>
                </a:solidFill>
              </a:rPr>
              <a:t>review</a:t>
            </a:r>
            <a:r>
              <a:rPr lang="de-DE" sz="2600" dirty="0">
                <a:solidFill>
                  <a:prstClr val="black"/>
                </a:solidFill>
              </a:rPr>
              <a:t>) </a:t>
            </a:r>
            <a:r>
              <a:rPr lang="de-DE" sz="2600" dirty="0" err="1">
                <a:solidFill>
                  <a:prstClr val="black"/>
                </a:solidFill>
              </a:rPr>
              <a:t>or</a:t>
            </a:r>
            <a:r>
              <a:rPr lang="de-DE" sz="2600" dirty="0">
                <a:solidFill>
                  <a:prstClr val="black"/>
                </a:solidFill>
              </a:rPr>
              <a:t> on </a:t>
            </a:r>
            <a:r>
              <a:rPr lang="de-DE" sz="2600" dirty="0" err="1">
                <a:solidFill>
                  <a:prstClr val="black"/>
                </a:solidFill>
              </a:rPr>
              <a:t>submission</a:t>
            </a:r>
            <a:r>
              <a:rPr lang="de-DE" sz="2600" dirty="0">
                <a:solidFill>
                  <a:prstClr val="black"/>
                </a:solidFill>
              </a:rPr>
              <a:t> </a:t>
            </a:r>
            <a:r>
              <a:rPr lang="de-DE" sz="2600" dirty="0" err="1">
                <a:solidFill>
                  <a:prstClr val="black"/>
                </a:solidFill>
              </a:rPr>
              <a:t>by</a:t>
            </a:r>
            <a:r>
              <a:rPr lang="de-DE" sz="2600" dirty="0">
                <a:solidFill>
                  <a:prstClr val="black"/>
                </a:solidFill>
              </a:rPr>
              <a:t> </a:t>
            </a:r>
            <a:r>
              <a:rPr lang="de-DE" sz="2600" dirty="0" err="1">
                <a:solidFill>
                  <a:prstClr val="black"/>
                </a:solidFill>
              </a:rPr>
              <a:t>court</a:t>
            </a:r>
            <a:r>
              <a:rPr lang="de-DE" sz="2600" dirty="0">
                <a:solidFill>
                  <a:prstClr val="black"/>
                </a:solidFill>
              </a:rPr>
              <a:t> </a:t>
            </a:r>
            <a:r>
              <a:rPr lang="de-DE" sz="2600" dirty="0" err="1">
                <a:solidFill>
                  <a:prstClr val="black"/>
                </a:solidFill>
              </a:rPr>
              <a:t>within</a:t>
            </a:r>
            <a:r>
              <a:rPr lang="de-DE" sz="2600" dirty="0">
                <a:solidFill>
                  <a:prstClr val="black"/>
                </a:solidFill>
              </a:rPr>
              <a:t> </a:t>
            </a:r>
            <a:r>
              <a:rPr lang="de-DE" sz="2600" dirty="0" err="1">
                <a:solidFill>
                  <a:prstClr val="black"/>
                </a:solidFill>
              </a:rPr>
              <a:t>the</a:t>
            </a:r>
            <a:r>
              <a:rPr lang="de-DE" sz="2600" dirty="0">
                <a:solidFill>
                  <a:prstClr val="black"/>
                </a:solidFill>
              </a:rPr>
              <a:t> </a:t>
            </a:r>
            <a:r>
              <a:rPr lang="de-DE" sz="2600" dirty="0" err="1">
                <a:solidFill>
                  <a:prstClr val="black"/>
                </a:solidFill>
              </a:rPr>
              <a:t>framework</a:t>
            </a:r>
            <a:r>
              <a:rPr lang="de-DE" sz="2600" dirty="0">
                <a:solidFill>
                  <a:prstClr val="black"/>
                </a:solidFill>
              </a:rPr>
              <a:t> of a </a:t>
            </a:r>
            <a:r>
              <a:rPr lang="de-DE" sz="2600" dirty="0" err="1">
                <a:solidFill>
                  <a:prstClr val="black"/>
                </a:solidFill>
              </a:rPr>
              <a:t>case</a:t>
            </a:r>
            <a:r>
              <a:rPr lang="de-DE" sz="2600" dirty="0">
                <a:solidFill>
                  <a:prstClr val="black"/>
                </a:solidFill>
              </a:rPr>
              <a:t> </a:t>
            </a:r>
            <a:r>
              <a:rPr lang="de-DE" sz="2600" dirty="0" err="1">
                <a:solidFill>
                  <a:prstClr val="black"/>
                </a:solidFill>
              </a:rPr>
              <a:t>pending</a:t>
            </a:r>
            <a:r>
              <a:rPr lang="de-DE" sz="2600" dirty="0">
                <a:solidFill>
                  <a:prstClr val="black"/>
                </a:solidFill>
              </a:rPr>
              <a:t> in </a:t>
            </a:r>
            <a:r>
              <a:rPr lang="de-DE" sz="2600" dirty="0" err="1">
                <a:solidFill>
                  <a:prstClr val="black"/>
                </a:solidFill>
              </a:rPr>
              <a:t>that</a:t>
            </a:r>
            <a:r>
              <a:rPr lang="de-DE" sz="2600" dirty="0">
                <a:solidFill>
                  <a:prstClr val="black"/>
                </a:solidFill>
              </a:rPr>
              <a:t> </a:t>
            </a:r>
            <a:r>
              <a:rPr lang="de-DE" sz="2600" dirty="0" err="1">
                <a:solidFill>
                  <a:prstClr val="black"/>
                </a:solidFill>
              </a:rPr>
              <a:t>court</a:t>
            </a:r>
            <a:r>
              <a:rPr lang="de-DE" sz="2600" dirty="0">
                <a:solidFill>
                  <a:prstClr val="black"/>
                </a:solidFill>
              </a:rPr>
              <a:t> (</a:t>
            </a:r>
            <a:r>
              <a:rPr lang="de-DE" sz="2600" dirty="0" err="1">
                <a:solidFill>
                  <a:prstClr val="black"/>
                </a:solidFill>
              </a:rPr>
              <a:t>specific</a:t>
            </a:r>
            <a:r>
              <a:rPr lang="de-DE" sz="2600" dirty="0">
                <a:solidFill>
                  <a:prstClr val="black"/>
                </a:solidFill>
              </a:rPr>
              <a:t> </a:t>
            </a:r>
            <a:r>
              <a:rPr lang="de-DE" sz="2600" dirty="0" err="1">
                <a:solidFill>
                  <a:prstClr val="black"/>
                </a:solidFill>
              </a:rPr>
              <a:t>review</a:t>
            </a:r>
            <a:r>
              <a:rPr lang="de-DE" sz="2600" dirty="0">
                <a:solidFill>
                  <a:prstClr val="black"/>
                </a:solidFill>
              </a:rPr>
              <a:t>)</a:t>
            </a:r>
          </a:p>
          <a:p>
            <a:pPr lvl="0"/>
            <a:r>
              <a:rPr lang="de-DE" sz="2600" dirty="0" err="1">
                <a:solidFill>
                  <a:prstClr val="black"/>
                </a:solidFill>
              </a:rPr>
              <a:t>Anybody</a:t>
            </a:r>
            <a:r>
              <a:rPr lang="de-DE" sz="2600" dirty="0">
                <a:solidFill>
                  <a:prstClr val="black"/>
                </a:solidFill>
              </a:rPr>
              <a:t> </a:t>
            </a:r>
            <a:r>
              <a:rPr lang="de-DE" sz="2600" dirty="0" err="1">
                <a:solidFill>
                  <a:prstClr val="black"/>
                </a:solidFill>
              </a:rPr>
              <a:t>may</a:t>
            </a:r>
            <a:r>
              <a:rPr lang="de-DE" sz="2600" dirty="0">
                <a:solidFill>
                  <a:prstClr val="black"/>
                </a:solidFill>
              </a:rPr>
              <a:t> </a:t>
            </a:r>
            <a:r>
              <a:rPr lang="de-DE" sz="2600" dirty="0" err="1">
                <a:solidFill>
                  <a:prstClr val="black"/>
                </a:solidFill>
              </a:rPr>
              <a:t>lodge</a:t>
            </a:r>
            <a:r>
              <a:rPr lang="de-DE" sz="2600" dirty="0">
                <a:solidFill>
                  <a:prstClr val="black"/>
                </a:solidFill>
              </a:rPr>
              <a:t> a </a:t>
            </a:r>
            <a:r>
              <a:rPr lang="de-DE" sz="2600" dirty="0" err="1">
                <a:solidFill>
                  <a:prstClr val="black"/>
                </a:solidFill>
              </a:rPr>
              <a:t>complaint</a:t>
            </a:r>
            <a:r>
              <a:rPr lang="de-DE" sz="2600" dirty="0">
                <a:solidFill>
                  <a:prstClr val="black"/>
                </a:solidFill>
              </a:rPr>
              <a:t> on </a:t>
            </a:r>
            <a:r>
              <a:rPr lang="de-DE" sz="2600" dirty="0" err="1">
                <a:solidFill>
                  <a:prstClr val="black"/>
                </a:solidFill>
              </a:rPr>
              <a:t>the</a:t>
            </a:r>
            <a:r>
              <a:rPr lang="de-DE" sz="2600" dirty="0">
                <a:solidFill>
                  <a:prstClr val="black"/>
                </a:solidFill>
              </a:rPr>
              <a:t> </a:t>
            </a:r>
            <a:r>
              <a:rPr lang="de-DE" sz="2600" dirty="0" err="1">
                <a:solidFill>
                  <a:prstClr val="black"/>
                </a:solidFill>
              </a:rPr>
              <a:t>grounds</a:t>
            </a:r>
            <a:r>
              <a:rPr lang="de-DE" sz="2600" dirty="0">
                <a:solidFill>
                  <a:prstClr val="black"/>
                </a:solidFill>
              </a:rPr>
              <a:t> </a:t>
            </a:r>
            <a:r>
              <a:rPr lang="de-DE" sz="2600" dirty="0" err="1">
                <a:solidFill>
                  <a:prstClr val="black"/>
                </a:solidFill>
              </a:rPr>
              <a:t>that</a:t>
            </a:r>
            <a:r>
              <a:rPr lang="de-DE" sz="2600" dirty="0">
                <a:solidFill>
                  <a:prstClr val="black"/>
                </a:solidFill>
              </a:rPr>
              <a:t> </a:t>
            </a:r>
            <a:r>
              <a:rPr lang="de-DE" sz="2600" dirty="0" err="1">
                <a:solidFill>
                  <a:prstClr val="black"/>
                </a:solidFill>
              </a:rPr>
              <a:t>his</a:t>
            </a:r>
            <a:r>
              <a:rPr lang="de-DE" sz="2600" dirty="0">
                <a:solidFill>
                  <a:prstClr val="black"/>
                </a:solidFill>
              </a:rPr>
              <a:t> fundamental </a:t>
            </a:r>
            <a:r>
              <a:rPr lang="de-DE" sz="2600" dirty="0" err="1">
                <a:solidFill>
                  <a:prstClr val="black"/>
                </a:solidFill>
              </a:rPr>
              <a:t>rights</a:t>
            </a:r>
            <a:r>
              <a:rPr lang="de-DE" sz="2600" dirty="0">
                <a:solidFill>
                  <a:prstClr val="black"/>
                </a:solidFill>
              </a:rPr>
              <a:t> </a:t>
            </a:r>
            <a:r>
              <a:rPr lang="de-DE" sz="2600" dirty="0" err="1">
                <a:solidFill>
                  <a:prstClr val="black"/>
                </a:solidFill>
              </a:rPr>
              <a:t>under</a:t>
            </a:r>
            <a:r>
              <a:rPr lang="de-DE" sz="2600" dirty="0">
                <a:solidFill>
                  <a:prstClr val="black"/>
                </a:solidFill>
              </a:rPr>
              <a:t> </a:t>
            </a:r>
            <a:r>
              <a:rPr lang="de-DE" sz="2600" dirty="0" err="1">
                <a:solidFill>
                  <a:prstClr val="black"/>
                </a:solidFill>
              </a:rPr>
              <a:t>the</a:t>
            </a:r>
            <a:r>
              <a:rPr lang="de-DE" sz="2600" dirty="0">
                <a:solidFill>
                  <a:prstClr val="black"/>
                </a:solidFill>
              </a:rPr>
              <a:t> </a:t>
            </a:r>
            <a:r>
              <a:rPr lang="de-DE" sz="2600" dirty="0" err="1">
                <a:solidFill>
                  <a:prstClr val="black"/>
                </a:solidFill>
              </a:rPr>
              <a:t>Constitution</a:t>
            </a:r>
            <a:r>
              <a:rPr lang="de-DE" sz="2600" dirty="0">
                <a:solidFill>
                  <a:prstClr val="black"/>
                </a:solidFill>
              </a:rPr>
              <a:t>, </a:t>
            </a:r>
            <a:r>
              <a:rPr lang="de-DE" sz="2600" dirty="0" err="1">
                <a:solidFill>
                  <a:prstClr val="black"/>
                </a:solidFill>
              </a:rPr>
              <a:t>including</a:t>
            </a:r>
            <a:r>
              <a:rPr lang="de-DE" sz="2600" dirty="0">
                <a:solidFill>
                  <a:prstClr val="black"/>
                </a:solidFill>
              </a:rPr>
              <a:t> </a:t>
            </a:r>
            <a:r>
              <a:rPr lang="de-DE" sz="2600" dirty="0" err="1">
                <a:solidFill>
                  <a:prstClr val="black"/>
                </a:solidFill>
              </a:rPr>
              <a:t>the</a:t>
            </a:r>
            <a:r>
              <a:rPr lang="de-DE" sz="2600" dirty="0">
                <a:solidFill>
                  <a:prstClr val="black"/>
                </a:solidFill>
              </a:rPr>
              <a:t> </a:t>
            </a:r>
            <a:r>
              <a:rPr lang="de-DE" sz="2600" dirty="0" err="1">
                <a:solidFill>
                  <a:prstClr val="black"/>
                </a:solidFill>
              </a:rPr>
              <a:t>right</a:t>
            </a:r>
            <a:r>
              <a:rPr lang="de-DE" sz="2600" dirty="0">
                <a:solidFill>
                  <a:prstClr val="black"/>
                </a:solidFill>
              </a:rPr>
              <a:t> of </a:t>
            </a:r>
            <a:r>
              <a:rPr lang="de-DE" sz="2600" dirty="0" err="1">
                <a:solidFill>
                  <a:prstClr val="black"/>
                </a:solidFill>
              </a:rPr>
              <a:t>equal</a:t>
            </a:r>
            <a:r>
              <a:rPr lang="de-DE" sz="2600" dirty="0">
                <a:solidFill>
                  <a:prstClr val="black"/>
                </a:solidFill>
              </a:rPr>
              <a:t> </a:t>
            </a:r>
            <a:r>
              <a:rPr lang="de-DE" sz="2600" dirty="0" err="1">
                <a:solidFill>
                  <a:prstClr val="black"/>
                </a:solidFill>
              </a:rPr>
              <a:t>treatment</a:t>
            </a:r>
            <a:r>
              <a:rPr lang="de-DE" sz="2600" dirty="0">
                <a:solidFill>
                  <a:prstClr val="black"/>
                </a:solidFill>
              </a:rPr>
              <a:t>, </a:t>
            </a:r>
            <a:r>
              <a:rPr lang="de-DE" sz="2600" dirty="0" err="1">
                <a:solidFill>
                  <a:prstClr val="black"/>
                </a:solidFill>
              </a:rPr>
              <a:t>have</a:t>
            </a:r>
            <a:r>
              <a:rPr lang="de-DE" sz="2600" dirty="0">
                <a:solidFill>
                  <a:prstClr val="black"/>
                </a:solidFill>
              </a:rPr>
              <a:t> </a:t>
            </a:r>
            <a:r>
              <a:rPr lang="de-DE" sz="2600" dirty="0" err="1">
                <a:solidFill>
                  <a:prstClr val="black"/>
                </a:solidFill>
              </a:rPr>
              <a:t>been</a:t>
            </a:r>
            <a:r>
              <a:rPr lang="de-DE" sz="2600" dirty="0">
                <a:solidFill>
                  <a:prstClr val="black"/>
                </a:solidFill>
              </a:rPr>
              <a:t> </a:t>
            </a:r>
            <a:r>
              <a:rPr lang="de-DE" sz="2600" dirty="0" err="1">
                <a:solidFill>
                  <a:prstClr val="black"/>
                </a:solidFill>
              </a:rPr>
              <a:t>violated</a:t>
            </a:r>
            <a:r>
              <a:rPr lang="de-DE" sz="2600" dirty="0">
                <a:solidFill>
                  <a:prstClr val="black"/>
                </a:solidFill>
              </a:rPr>
              <a:t> </a:t>
            </a:r>
            <a:r>
              <a:rPr lang="de-DE" sz="2600" dirty="0" err="1">
                <a:solidFill>
                  <a:prstClr val="black"/>
                </a:solidFill>
              </a:rPr>
              <a:t>by</a:t>
            </a:r>
            <a:r>
              <a:rPr lang="de-DE" sz="2600" dirty="0">
                <a:solidFill>
                  <a:prstClr val="black"/>
                </a:solidFill>
              </a:rPr>
              <a:t> </a:t>
            </a:r>
            <a:r>
              <a:rPr lang="de-DE" sz="2600" dirty="0" err="1">
                <a:solidFill>
                  <a:prstClr val="black"/>
                </a:solidFill>
              </a:rPr>
              <a:t>the</a:t>
            </a:r>
            <a:r>
              <a:rPr lang="de-DE" sz="2600" dirty="0">
                <a:solidFill>
                  <a:prstClr val="black"/>
                </a:solidFill>
              </a:rPr>
              <a:t> </a:t>
            </a:r>
            <a:r>
              <a:rPr lang="de-DE" sz="2600" dirty="0" err="1">
                <a:solidFill>
                  <a:prstClr val="black"/>
                </a:solidFill>
              </a:rPr>
              <a:t>public</a:t>
            </a:r>
            <a:r>
              <a:rPr lang="de-DE" sz="2600" dirty="0">
                <a:solidFill>
                  <a:prstClr val="black"/>
                </a:solidFill>
              </a:rPr>
              <a:t> power (</a:t>
            </a:r>
            <a:r>
              <a:rPr lang="de-DE" sz="2600" dirty="0" err="1">
                <a:solidFill>
                  <a:prstClr val="black"/>
                </a:solidFill>
              </a:rPr>
              <a:t>most</a:t>
            </a:r>
            <a:r>
              <a:rPr lang="de-DE" sz="2600" dirty="0">
                <a:solidFill>
                  <a:prstClr val="black"/>
                </a:solidFill>
              </a:rPr>
              <a:t> </a:t>
            </a:r>
            <a:r>
              <a:rPr lang="de-DE" sz="2600" dirty="0" err="1">
                <a:solidFill>
                  <a:prstClr val="black"/>
                </a:solidFill>
              </a:rPr>
              <a:t>frequent</a:t>
            </a:r>
            <a:r>
              <a:rPr lang="de-DE" sz="2600" dirty="0">
                <a:solidFill>
                  <a:prstClr val="black"/>
                </a:solidFill>
              </a:rPr>
              <a:t> </a:t>
            </a:r>
            <a:r>
              <a:rPr lang="de-DE" sz="2600" dirty="0" err="1">
                <a:solidFill>
                  <a:prstClr val="black"/>
                </a:solidFill>
              </a:rPr>
              <a:t>procedures</a:t>
            </a:r>
            <a:r>
              <a:rPr lang="de-DE" sz="2600" dirty="0">
                <a:solidFill>
                  <a:prstClr val="black"/>
                </a:solidFill>
              </a:rPr>
              <a:t>)</a:t>
            </a:r>
          </a:p>
          <a:p>
            <a:pPr lvl="0"/>
            <a:r>
              <a:rPr lang="de-DE" sz="2600" dirty="0">
                <a:solidFill>
                  <a:prstClr val="black"/>
                </a:solidFill>
              </a:rPr>
              <a:t>The Court </a:t>
            </a:r>
            <a:r>
              <a:rPr lang="de-DE" sz="2600" dirty="0" err="1">
                <a:solidFill>
                  <a:prstClr val="black"/>
                </a:solidFill>
              </a:rPr>
              <a:t>has</a:t>
            </a:r>
            <a:r>
              <a:rPr lang="de-DE" sz="2600" dirty="0">
                <a:solidFill>
                  <a:prstClr val="black"/>
                </a:solidFill>
              </a:rPr>
              <a:t> </a:t>
            </a:r>
            <a:r>
              <a:rPr lang="de-DE" sz="2600" dirty="0" err="1">
                <a:solidFill>
                  <a:prstClr val="black"/>
                </a:solidFill>
              </a:rPr>
              <a:t>the</a:t>
            </a:r>
            <a:r>
              <a:rPr lang="de-DE" sz="2600" dirty="0">
                <a:solidFill>
                  <a:prstClr val="black"/>
                </a:solidFill>
              </a:rPr>
              <a:t> power </a:t>
            </a:r>
            <a:r>
              <a:rPr lang="de-DE" sz="2600" dirty="0" err="1">
                <a:solidFill>
                  <a:prstClr val="black"/>
                </a:solidFill>
              </a:rPr>
              <a:t>to</a:t>
            </a:r>
            <a:r>
              <a:rPr lang="de-DE" sz="2600" dirty="0">
                <a:solidFill>
                  <a:prstClr val="black"/>
                </a:solidFill>
              </a:rPr>
              <a:t> </a:t>
            </a:r>
            <a:r>
              <a:rPr lang="de-DE" sz="2600" dirty="0" err="1">
                <a:solidFill>
                  <a:prstClr val="black"/>
                </a:solidFill>
              </a:rPr>
              <a:t>declare</a:t>
            </a:r>
            <a:r>
              <a:rPr lang="de-DE" sz="2600" dirty="0">
                <a:solidFill>
                  <a:prstClr val="black"/>
                </a:solidFill>
              </a:rPr>
              <a:t> a </a:t>
            </a:r>
            <a:r>
              <a:rPr lang="de-DE" sz="2600" dirty="0" err="1">
                <a:solidFill>
                  <a:prstClr val="black"/>
                </a:solidFill>
              </a:rPr>
              <a:t>law</a:t>
            </a:r>
            <a:r>
              <a:rPr lang="de-DE" sz="2600" dirty="0">
                <a:solidFill>
                  <a:prstClr val="black"/>
                </a:solidFill>
              </a:rPr>
              <a:t> </a:t>
            </a:r>
            <a:r>
              <a:rPr lang="de-DE" sz="2600" dirty="0" err="1">
                <a:solidFill>
                  <a:prstClr val="black"/>
                </a:solidFill>
              </a:rPr>
              <a:t>unconstitutional</a:t>
            </a:r>
            <a:r>
              <a:rPr lang="de-DE" sz="2600" dirty="0">
                <a:solidFill>
                  <a:prstClr val="black"/>
                </a:solidFill>
              </a:rPr>
              <a:t> </a:t>
            </a:r>
            <a:r>
              <a:rPr lang="de-DE" sz="2600" dirty="0" err="1">
                <a:solidFill>
                  <a:prstClr val="black"/>
                </a:solidFill>
              </a:rPr>
              <a:t>or</a:t>
            </a:r>
            <a:r>
              <a:rPr lang="de-DE" sz="2600" dirty="0">
                <a:solidFill>
                  <a:prstClr val="black"/>
                </a:solidFill>
              </a:rPr>
              <a:t> null </a:t>
            </a:r>
            <a:r>
              <a:rPr lang="de-DE" sz="2600" dirty="0" err="1">
                <a:solidFill>
                  <a:prstClr val="black"/>
                </a:solidFill>
              </a:rPr>
              <a:t>and</a:t>
            </a:r>
            <a:r>
              <a:rPr lang="de-DE" sz="2600" dirty="0">
                <a:solidFill>
                  <a:prstClr val="black"/>
                </a:solidFill>
              </a:rPr>
              <a:t> </a:t>
            </a:r>
            <a:r>
              <a:rPr lang="de-DE" sz="2600" dirty="0" err="1">
                <a:solidFill>
                  <a:prstClr val="black"/>
                </a:solidFill>
              </a:rPr>
              <a:t>void</a:t>
            </a:r>
            <a:r>
              <a:rPr lang="de-DE" sz="2600" dirty="0">
                <a:solidFill>
                  <a:prstClr val="black"/>
                </a:solidFill>
              </a:rPr>
              <a:t> (</a:t>
            </a:r>
            <a:r>
              <a:rPr lang="de-DE" sz="2600" dirty="0" err="1">
                <a:solidFill>
                  <a:prstClr val="black"/>
                </a:solidFill>
              </a:rPr>
              <a:t>eg</a:t>
            </a:r>
            <a:r>
              <a:rPr lang="de-DE" sz="2600" dirty="0">
                <a:solidFill>
                  <a:prstClr val="black"/>
                </a:solidFill>
              </a:rPr>
              <a:t> </a:t>
            </a:r>
            <a:r>
              <a:rPr lang="de-DE" sz="2600" dirty="0" err="1">
                <a:solidFill>
                  <a:prstClr val="black"/>
                </a:solidFill>
              </a:rPr>
              <a:t>tax</a:t>
            </a:r>
            <a:r>
              <a:rPr lang="de-DE" sz="2600" dirty="0">
                <a:solidFill>
                  <a:prstClr val="black"/>
                </a:solidFill>
              </a:rPr>
              <a:t> </a:t>
            </a:r>
            <a:r>
              <a:rPr lang="de-DE" sz="2600" dirty="0" err="1">
                <a:solidFill>
                  <a:prstClr val="black"/>
                </a:solidFill>
              </a:rPr>
              <a:t>for</a:t>
            </a:r>
            <a:r>
              <a:rPr lang="de-DE" sz="2600" dirty="0">
                <a:solidFill>
                  <a:prstClr val="black"/>
                </a:solidFill>
              </a:rPr>
              <a:t> </a:t>
            </a:r>
            <a:r>
              <a:rPr lang="de-DE" sz="2600" dirty="0" err="1">
                <a:solidFill>
                  <a:prstClr val="black"/>
                </a:solidFill>
              </a:rPr>
              <a:t>nuclear</a:t>
            </a:r>
            <a:r>
              <a:rPr lang="de-DE" sz="2600" dirty="0">
                <a:solidFill>
                  <a:prstClr val="black"/>
                </a:solidFill>
              </a:rPr>
              <a:t> power </a:t>
            </a:r>
            <a:r>
              <a:rPr lang="de-DE" sz="2600" dirty="0" err="1">
                <a:solidFill>
                  <a:prstClr val="black"/>
                </a:solidFill>
              </a:rPr>
              <a:t>stations</a:t>
            </a:r>
            <a:r>
              <a:rPr lang="de-DE" sz="2600" dirty="0">
                <a:solidFill>
                  <a:prstClr val="black"/>
                </a:solidFill>
              </a:rPr>
              <a:t> – 13. 04. 2017 2 BvL 6/13)</a:t>
            </a:r>
          </a:p>
          <a:p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Dr. Friederike Grube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F0D1D-35CD-4859-B0C0-3CFCF53F056E}" type="slidenum">
              <a:rPr lang="de-DE" smtClean="0"/>
              <a:t>21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35189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3528" y="16204"/>
            <a:ext cx="8229600" cy="1143000"/>
          </a:xfrm>
        </p:spPr>
        <p:txBody>
          <a:bodyPr>
            <a:noAutofit/>
          </a:bodyPr>
          <a:lstStyle/>
          <a:p>
            <a:r>
              <a:rPr lang="de-DE" sz="3600" dirty="0" smtClean="0"/>
              <a:t>Case </a:t>
            </a:r>
            <a:r>
              <a:rPr lang="de-DE" sz="3600" dirty="0" err="1" smtClean="0"/>
              <a:t>load</a:t>
            </a:r>
            <a:r>
              <a:rPr lang="de-DE" sz="3600" dirty="0" smtClean="0"/>
              <a:t> </a:t>
            </a:r>
            <a:r>
              <a:rPr lang="de-DE" sz="3600" dirty="0" err="1" smtClean="0"/>
              <a:t>control</a:t>
            </a:r>
            <a:r>
              <a:rPr lang="de-DE" sz="3600" dirty="0" smtClean="0"/>
              <a:t> </a:t>
            </a:r>
            <a:r>
              <a:rPr lang="de-DE" sz="3600" dirty="0" err="1" smtClean="0"/>
              <a:t>measures</a:t>
            </a:r>
            <a:r>
              <a:rPr lang="de-DE" sz="3600" dirty="0" smtClean="0"/>
              <a:t/>
            </a:r>
            <a:br>
              <a:rPr lang="de-DE" sz="3600" dirty="0" smtClean="0"/>
            </a:br>
            <a:r>
              <a:rPr lang="de-DE" sz="3600" dirty="0" smtClean="0"/>
              <a:t>Federal Tax Court (Summary)</a:t>
            </a:r>
            <a:endParaRPr lang="de-DE" sz="36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 smtClean="0"/>
              <a:t>Court </a:t>
            </a:r>
            <a:r>
              <a:rPr lang="de-DE" dirty="0" err="1" smtClean="0"/>
              <a:t>fees</a:t>
            </a:r>
            <a:endParaRPr lang="de-DE" dirty="0" smtClean="0"/>
          </a:p>
          <a:p>
            <a:r>
              <a:rPr lang="de-DE" dirty="0" err="1" smtClean="0"/>
              <a:t>Compulsory</a:t>
            </a:r>
            <a:r>
              <a:rPr lang="de-DE" dirty="0" smtClean="0"/>
              <a:t> legal </a:t>
            </a:r>
            <a:r>
              <a:rPr lang="de-DE" dirty="0" err="1" smtClean="0"/>
              <a:t>representation</a:t>
            </a:r>
            <a:endParaRPr lang="de-DE" dirty="0" smtClean="0"/>
          </a:p>
          <a:p>
            <a:r>
              <a:rPr lang="de-DE" dirty="0" err="1" smtClean="0"/>
              <a:t>Simplified</a:t>
            </a:r>
            <a:r>
              <a:rPr lang="de-DE" dirty="0" smtClean="0"/>
              <a:t> </a:t>
            </a:r>
            <a:r>
              <a:rPr lang="de-DE" dirty="0" err="1" smtClean="0"/>
              <a:t>procedures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special</a:t>
            </a:r>
            <a:r>
              <a:rPr lang="de-DE" dirty="0" smtClean="0"/>
              <a:t> </a:t>
            </a:r>
            <a:r>
              <a:rPr lang="de-DE" dirty="0" err="1" smtClean="0"/>
              <a:t>cases</a:t>
            </a:r>
            <a:endParaRPr lang="de-DE" dirty="0" smtClean="0"/>
          </a:p>
          <a:p>
            <a:pPr lvl="0"/>
            <a:r>
              <a:rPr lang="de-DE" dirty="0" smtClean="0">
                <a:solidFill>
                  <a:prstClr val="black"/>
                </a:solidFill>
              </a:rPr>
              <a:t>Appeal </a:t>
            </a:r>
            <a:r>
              <a:rPr lang="de-DE" dirty="0" err="1" smtClean="0">
                <a:solidFill>
                  <a:prstClr val="black"/>
                </a:solidFill>
              </a:rPr>
              <a:t>to</a:t>
            </a:r>
            <a:r>
              <a:rPr lang="de-DE" dirty="0" smtClean="0">
                <a:solidFill>
                  <a:prstClr val="black"/>
                </a:solidFill>
              </a:rPr>
              <a:t> </a:t>
            </a:r>
            <a:r>
              <a:rPr lang="de-DE" dirty="0" err="1" smtClean="0">
                <a:solidFill>
                  <a:prstClr val="black"/>
                </a:solidFill>
              </a:rPr>
              <a:t>the</a:t>
            </a:r>
            <a:r>
              <a:rPr lang="de-DE" dirty="0" smtClean="0">
                <a:solidFill>
                  <a:prstClr val="black"/>
                </a:solidFill>
              </a:rPr>
              <a:t> Federal Tax Court </a:t>
            </a:r>
            <a:r>
              <a:rPr lang="de-DE" dirty="0" err="1" smtClean="0">
                <a:solidFill>
                  <a:prstClr val="black"/>
                </a:solidFill>
              </a:rPr>
              <a:t>is</a:t>
            </a:r>
            <a:r>
              <a:rPr lang="de-DE" dirty="0" smtClean="0">
                <a:solidFill>
                  <a:prstClr val="black"/>
                </a:solidFill>
              </a:rPr>
              <a:t> </a:t>
            </a:r>
            <a:r>
              <a:rPr lang="de-DE" dirty="0" err="1">
                <a:solidFill>
                  <a:prstClr val="black"/>
                </a:solidFill>
              </a:rPr>
              <a:t>only</a:t>
            </a:r>
            <a:r>
              <a:rPr lang="de-DE" dirty="0">
                <a:solidFill>
                  <a:prstClr val="black"/>
                </a:solidFill>
              </a:rPr>
              <a:t> </a:t>
            </a:r>
            <a:r>
              <a:rPr lang="de-DE" dirty="0" err="1">
                <a:solidFill>
                  <a:prstClr val="black"/>
                </a:solidFill>
              </a:rPr>
              <a:t>possible</a:t>
            </a:r>
            <a:r>
              <a:rPr lang="de-DE" dirty="0">
                <a:solidFill>
                  <a:prstClr val="black"/>
                </a:solidFill>
              </a:rPr>
              <a:t> </a:t>
            </a:r>
            <a:r>
              <a:rPr lang="de-DE" dirty="0" err="1">
                <a:solidFill>
                  <a:prstClr val="black"/>
                </a:solidFill>
              </a:rPr>
              <a:t>if</a:t>
            </a:r>
            <a:r>
              <a:rPr lang="de-DE" dirty="0">
                <a:solidFill>
                  <a:prstClr val="black"/>
                </a:solidFill>
              </a:rPr>
              <a:t> </a:t>
            </a:r>
            <a:r>
              <a:rPr lang="de-DE" dirty="0" err="1">
                <a:solidFill>
                  <a:prstClr val="black"/>
                </a:solidFill>
              </a:rPr>
              <a:t>the</a:t>
            </a:r>
            <a:r>
              <a:rPr lang="de-DE" dirty="0">
                <a:solidFill>
                  <a:prstClr val="black"/>
                </a:solidFill>
              </a:rPr>
              <a:t> </a:t>
            </a:r>
            <a:r>
              <a:rPr lang="de-DE" dirty="0" err="1">
                <a:solidFill>
                  <a:prstClr val="black"/>
                </a:solidFill>
              </a:rPr>
              <a:t>appeal</a:t>
            </a:r>
            <a:r>
              <a:rPr lang="de-DE" dirty="0">
                <a:solidFill>
                  <a:prstClr val="black"/>
                </a:solidFill>
              </a:rPr>
              <a:t> </a:t>
            </a:r>
            <a:r>
              <a:rPr lang="de-DE" dirty="0" err="1">
                <a:solidFill>
                  <a:prstClr val="black"/>
                </a:solidFill>
              </a:rPr>
              <a:t>has</a:t>
            </a:r>
            <a:r>
              <a:rPr lang="de-DE" dirty="0">
                <a:solidFill>
                  <a:prstClr val="black"/>
                </a:solidFill>
              </a:rPr>
              <a:t> </a:t>
            </a:r>
            <a:r>
              <a:rPr lang="de-DE" dirty="0" err="1">
                <a:solidFill>
                  <a:prstClr val="black"/>
                </a:solidFill>
              </a:rPr>
              <a:t>been</a:t>
            </a:r>
            <a:r>
              <a:rPr lang="de-DE" dirty="0">
                <a:solidFill>
                  <a:prstClr val="black"/>
                </a:solidFill>
              </a:rPr>
              <a:t> </a:t>
            </a:r>
            <a:r>
              <a:rPr lang="de-DE" dirty="0" err="1">
                <a:solidFill>
                  <a:prstClr val="black"/>
                </a:solidFill>
              </a:rPr>
              <a:t>permitted</a:t>
            </a:r>
            <a:r>
              <a:rPr lang="de-DE" dirty="0">
                <a:solidFill>
                  <a:prstClr val="black"/>
                </a:solidFill>
              </a:rPr>
              <a:t> </a:t>
            </a:r>
            <a:r>
              <a:rPr lang="de-DE" dirty="0" err="1">
                <a:solidFill>
                  <a:prstClr val="black"/>
                </a:solidFill>
              </a:rPr>
              <a:t>by</a:t>
            </a:r>
            <a:r>
              <a:rPr lang="de-DE" dirty="0">
                <a:solidFill>
                  <a:prstClr val="black"/>
                </a:solidFill>
              </a:rPr>
              <a:t> </a:t>
            </a:r>
            <a:r>
              <a:rPr lang="de-DE" dirty="0" err="1">
                <a:solidFill>
                  <a:prstClr val="black"/>
                </a:solidFill>
              </a:rPr>
              <a:t>the</a:t>
            </a:r>
            <a:r>
              <a:rPr lang="de-DE" dirty="0">
                <a:solidFill>
                  <a:prstClr val="black"/>
                </a:solidFill>
              </a:rPr>
              <a:t> Court of First Instance </a:t>
            </a:r>
            <a:r>
              <a:rPr lang="de-DE" dirty="0" err="1">
                <a:solidFill>
                  <a:prstClr val="black"/>
                </a:solidFill>
              </a:rPr>
              <a:t>or</a:t>
            </a:r>
            <a:r>
              <a:rPr lang="de-DE" dirty="0">
                <a:solidFill>
                  <a:prstClr val="black"/>
                </a:solidFill>
              </a:rPr>
              <a:t> an </a:t>
            </a:r>
            <a:r>
              <a:rPr lang="de-DE" dirty="0" err="1">
                <a:solidFill>
                  <a:prstClr val="black"/>
                </a:solidFill>
              </a:rPr>
              <a:t>appeal</a:t>
            </a:r>
            <a:r>
              <a:rPr lang="de-DE" dirty="0">
                <a:solidFill>
                  <a:prstClr val="black"/>
                </a:solidFill>
              </a:rPr>
              <a:t> </a:t>
            </a:r>
            <a:r>
              <a:rPr lang="de-DE" dirty="0" err="1">
                <a:solidFill>
                  <a:prstClr val="black"/>
                </a:solidFill>
              </a:rPr>
              <a:t>against</a:t>
            </a:r>
            <a:r>
              <a:rPr lang="de-DE" dirty="0">
                <a:solidFill>
                  <a:prstClr val="black"/>
                </a:solidFill>
              </a:rPr>
              <a:t> </a:t>
            </a:r>
            <a:r>
              <a:rPr lang="de-DE" dirty="0" err="1">
                <a:solidFill>
                  <a:prstClr val="black"/>
                </a:solidFill>
              </a:rPr>
              <a:t>denial</a:t>
            </a:r>
            <a:r>
              <a:rPr lang="de-DE" dirty="0">
                <a:solidFill>
                  <a:prstClr val="black"/>
                </a:solidFill>
              </a:rPr>
              <a:t> of </a:t>
            </a:r>
            <a:r>
              <a:rPr lang="de-DE" dirty="0" err="1">
                <a:solidFill>
                  <a:prstClr val="black"/>
                </a:solidFill>
              </a:rPr>
              <a:t>leave</a:t>
            </a:r>
            <a:r>
              <a:rPr lang="de-DE" dirty="0">
                <a:solidFill>
                  <a:prstClr val="black"/>
                </a:solidFill>
              </a:rPr>
              <a:t> </a:t>
            </a:r>
            <a:r>
              <a:rPr lang="de-DE" dirty="0" err="1">
                <a:solidFill>
                  <a:prstClr val="black"/>
                </a:solidFill>
              </a:rPr>
              <a:t>to</a:t>
            </a:r>
            <a:r>
              <a:rPr lang="de-DE" dirty="0">
                <a:solidFill>
                  <a:prstClr val="black"/>
                </a:solidFill>
              </a:rPr>
              <a:t> </a:t>
            </a:r>
            <a:r>
              <a:rPr lang="de-DE" dirty="0" err="1">
                <a:solidFill>
                  <a:prstClr val="black"/>
                </a:solidFill>
              </a:rPr>
              <a:t>appeal</a:t>
            </a:r>
            <a:r>
              <a:rPr lang="de-DE" dirty="0">
                <a:solidFill>
                  <a:prstClr val="black"/>
                </a:solidFill>
              </a:rPr>
              <a:t> at </a:t>
            </a:r>
            <a:r>
              <a:rPr lang="de-DE" dirty="0" err="1">
                <a:solidFill>
                  <a:prstClr val="black"/>
                </a:solidFill>
              </a:rPr>
              <a:t>the</a:t>
            </a:r>
            <a:r>
              <a:rPr lang="de-DE" dirty="0">
                <a:solidFill>
                  <a:prstClr val="black"/>
                </a:solidFill>
              </a:rPr>
              <a:t> Federal Tax Court </a:t>
            </a:r>
            <a:r>
              <a:rPr lang="de-DE" dirty="0" err="1">
                <a:solidFill>
                  <a:prstClr val="black"/>
                </a:solidFill>
              </a:rPr>
              <a:t>is</a:t>
            </a:r>
            <a:r>
              <a:rPr lang="de-DE" dirty="0">
                <a:solidFill>
                  <a:prstClr val="black"/>
                </a:solidFill>
              </a:rPr>
              <a:t> </a:t>
            </a:r>
            <a:r>
              <a:rPr lang="de-DE" dirty="0" err="1">
                <a:solidFill>
                  <a:prstClr val="black"/>
                </a:solidFill>
              </a:rPr>
              <a:t>successful</a:t>
            </a:r>
            <a:r>
              <a:rPr lang="de-DE" dirty="0">
                <a:solidFill>
                  <a:prstClr val="black"/>
                </a:solidFill>
              </a:rPr>
              <a:t> </a:t>
            </a:r>
            <a:r>
              <a:rPr lang="de-DE" dirty="0" smtClean="0">
                <a:solidFill>
                  <a:prstClr val="black"/>
                </a:solidFill>
              </a:rPr>
              <a:t>(Matter of </a:t>
            </a:r>
            <a:r>
              <a:rPr lang="de-DE" dirty="0" err="1" smtClean="0">
                <a:solidFill>
                  <a:prstClr val="black"/>
                </a:solidFill>
              </a:rPr>
              <a:t>major</a:t>
            </a:r>
            <a:r>
              <a:rPr lang="de-DE" dirty="0" smtClean="0">
                <a:solidFill>
                  <a:prstClr val="black"/>
                </a:solidFill>
              </a:rPr>
              <a:t> </a:t>
            </a:r>
            <a:r>
              <a:rPr lang="de-DE" dirty="0" err="1" smtClean="0">
                <a:solidFill>
                  <a:prstClr val="black"/>
                </a:solidFill>
              </a:rPr>
              <a:t>importance</a:t>
            </a:r>
            <a:r>
              <a:rPr lang="de-DE" dirty="0" smtClean="0">
                <a:solidFill>
                  <a:prstClr val="black"/>
                </a:solidFill>
              </a:rPr>
              <a:t> etc.)</a:t>
            </a:r>
            <a:endParaRPr lang="de-DE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endParaRPr lang="de-DE" dirty="0">
              <a:solidFill>
                <a:prstClr val="black"/>
              </a:solidFill>
            </a:endParaRPr>
          </a:p>
          <a:p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Dr. Friederike Grube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F0D1D-35CD-4859-B0C0-3CFCF53F056E}" type="slidenum">
              <a:rPr lang="de-DE" smtClean="0"/>
              <a:t>22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400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r>
              <a:rPr lang="de-DE" dirty="0" smtClean="0"/>
              <a:t>	</a:t>
            </a:r>
            <a:r>
              <a:rPr lang="de-DE" sz="3600" dirty="0" err="1" smtClean="0"/>
              <a:t>Thank</a:t>
            </a:r>
            <a:r>
              <a:rPr lang="de-DE" sz="3600" dirty="0" smtClean="0"/>
              <a:t> </a:t>
            </a:r>
            <a:r>
              <a:rPr lang="de-DE" sz="3600" dirty="0" err="1" smtClean="0"/>
              <a:t>you</a:t>
            </a:r>
            <a:r>
              <a:rPr lang="de-DE" sz="3600" dirty="0" smtClean="0"/>
              <a:t> </a:t>
            </a:r>
            <a:r>
              <a:rPr lang="de-DE" sz="3600" dirty="0" err="1" smtClean="0"/>
              <a:t>for</a:t>
            </a:r>
            <a:r>
              <a:rPr lang="de-DE" sz="3600" dirty="0" smtClean="0"/>
              <a:t> </a:t>
            </a:r>
            <a:r>
              <a:rPr lang="de-DE" sz="3600" dirty="0" err="1" smtClean="0"/>
              <a:t>your</a:t>
            </a:r>
            <a:r>
              <a:rPr lang="de-DE" sz="3600" dirty="0" smtClean="0"/>
              <a:t> </a:t>
            </a:r>
            <a:r>
              <a:rPr lang="de-DE" sz="3600" dirty="0" err="1" smtClean="0"/>
              <a:t>attention</a:t>
            </a:r>
            <a:r>
              <a:rPr lang="de-DE" sz="3600" dirty="0" smtClean="0"/>
              <a:t>!</a:t>
            </a:r>
            <a:endParaRPr lang="de-DE" sz="400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Dr. Friederike Grube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F0D1D-35CD-4859-B0C0-3CFCF53F056E}" type="slidenum">
              <a:rPr lang="de-DE" smtClean="0"/>
              <a:t>23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82950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Administrative </a:t>
            </a:r>
            <a:r>
              <a:rPr lang="de-DE" dirty="0" err="1" smtClean="0"/>
              <a:t>phase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e-DE" dirty="0" err="1" smtClean="0"/>
              <a:t>Each</a:t>
            </a:r>
            <a:r>
              <a:rPr lang="de-DE" dirty="0" smtClean="0"/>
              <a:t> administrative </a:t>
            </a:r>
            <a:r>
              <a:rPr lang="de-DE" dirty="0" err="1" smtClean="0"/>
              <a:t>act</a:t>
            </a:r>
            <a:r>
              <a:rPr lang="de-DE" dirty="0" smtClean="0"/>
              <a:t> of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tax</a:t>
            </a:r>
            <a:r>
              <a:rPr lang="de-DE" dirty="0" smtClean="0"/>
              <a:t> </a:t>
            </a:r>
            <a:r>
              <a:rPr lang="de-DE" dirty="0" err="1" smtClean="0"/>
              <a:t>office</a:t>
            </a:r>
            <a:r>
              <a:rPr lang="de-DE" dirty="0" smtClean="0"/>
              <a:t> </a:t>
            </a:r>
            <a:r>
              <a:rPr lang="de-DE" dirty="0" err="1" smtClean="0"/>
              <a:t>including</a:t>
            </a:r>
            <a:r>
              <a:rPr lang="de-DE" dirty="0" smtClean="0"/>
              <a:t> </a:t>
            </a:r>
            <a:r>
              <a:rPr lang="de-DE" dirty="0" err="1" smtClean="0"/>
              <a:t>tax</a:t>
            </a:r>
            <a:r>
              <a:rPr lang="de-DE" dirty="0" smtClean="0"/>
              <a:t> </a:t>
            </a:r>
            <a:r>
              <a:rPr lang="de-DE" dirty="0" err="1" smtClean="0"/>
              <a:t>assessments</a:t>
            </a:r>
            <a:r>
              <a:rPr lang="de-DE" dirty="0" smtClean="0"/>
              <a:t> </a:t>
            </a:r>
            <a:r>
              <a:rPr lang="de-DE" dirty="0" err="1" smtClean="0"/>
              <a:t>may</a:t>
            </a:r>
            <a:r>
              <a:rPr lang="de-DE" dirty="0" smtClean="0"/>
              <a:t>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contested</a:t>
            </a:r>
            <a:r>
              <a:rPr lang="de-DE" dirty="0" smtClean="0"/>
              <a:t> </a:t>
            </a:r>
            <a:r>
              <a:rPr lang="de-DE" dirty="0" err="1" smtClean="0"/>
              <a:t>by</a:t>
            </a:r>
            <a:r>
              <a:rPr lang="de-DE" dirty="0" smtClean="0"/>
              <a:t> </a:t>
            </a:r>
            <a:r>
              <a:rPr lang="de-DE" dirty="0" err="1" smtClean="0"/>
              <a:t>way</a:t>
            </a:r>
            <a:r>
              <a:rPr lang="de-DE" dirty="0" smtClean="0"/>
              <a:t> of administrative </a:t>
            </a:r>
            <a:r>
              <a:rPr lang="de-DE" dirty="0" err="1" smtClean="0"/>
              <a:t>appeal</a:t>
            </a:r>
            <a:r>
              <a:rPr lang="de-DE" dirty="0" smtClean="0"/>
              <a:t> </a:t>
            </a:r>
            <a:r>
              <a:rPr lang="de-DE" dirty="0" err="1" smtClean="0"/>
              <a:t>within</a:t>
            </a:r>
            <a:r>
              <a:rPr lang="de-DE" dirty="0" smtClean="0"/>
              <a:t> </a:t>
            </a:r>
            <a:r>
              <a:rPr lang="de-DE" dirty="0" err="1" smtClean="0"/>
              <a:t>one</a:t>
            </a:r>
            <a:r>
              <a:rPr lang="de-DE" dirty="0" smtClean="0"/>
              <a:t> </a:t>
            </a:r>
            <a:r>
              <a:rPr lang="de-DE" dirty="0" err="1" smtClean="0"/>
              <a:t>month</a:t>
            </a:r>
            <a:r>
              <a:rPr lang="de-DE" dirty="0" smtClean="0"/>
              <a:t> of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service</a:t>
            </a:r>
            <a:r>
              <a:rPr lang="de-DE" dirty="0" smtClean="0"/>
              <a:t> of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act</a:t>
            </a:r>
            <a:endParaRPr lang="de-DE" dirty="0" smtClean="0"/>
          </a:p>
          <a:p>
            <a:r>
              <a:rPr lang="de-DE" dirty="0" smtClean="0"/>
              <a:t>Appeal </a:t>
            </a:r>
            <a:r>
              <a:rPr lang="de-DE" dirty="0" err="1" smtClean="0"/>
              <a:t>against</a:t>
            </a:r>
            <a:r>
              <a:rPr lang="de-DE" dirty="0" smtClean="0"/>
              <a:t> a </a:t>
            </a:r>
            <a:r>
              <a:rPr lang="de-DE" dirty="0" err="1" smtClean="0"/>
              <a:t>tax</a:t>
            </a:r>
            <a:r>
              <a:rPr lang="de-DE" dirty="0" smtClean="0"/>
              <a:t> </a:t>
            </a:r>
            <a:r>
              <a:rPr lang="de-DE" dirty="0" err="1" smtClean="0"/>
              <a:t>assessment</a:t>
            </a:r>
            <a:r>
              <a:rPr lang="de-DE" dirty="0" smtClean="0"/>
              <a:t> </a:t>
            </a:r>
            <a:r>
              <a:rPr lang="de-DE" dirty="0" err="1" smtClean="0"/>
              <a:t>does</a:t>
            </a:r>
            <a:r>
              <a:rPr lang="de-DE" dirty="0" smtClean="0"/>
              <a:t> not </a:t>
            </a:r>
            <a:r>
              <a:rPr lang="de-DE" dirty="0" err="1" smtClean="0"/>
              <a:t>suspend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collection</a:t>
            </a:r>
            <a:r>
              <a:rPr lang="de-DE" dirty="0" smtClean="0"/>
              <a:t> of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tax</a:t>
            </a:r>
            <a:endParaRPr lang="de-DE" dirty="0" smtClean="0"/>
          </a:p>
          <a:p>
            <a:r>
              <a:rPr lang="de-DE" u="sng" dirty="0" smtClean="0"/>
              <a:t>But:</a:t>
            </a:r>
            <a:r>
              <a:rPr lang="de-DE" i="1" u="sng" dirty="0" smtClean="0"/>
              <a:t> </a:t>
            </a:r>
            <a:r>
              <a:rPr lang="de-DE" dirty="0" err="1" smtClean="0"/>
              <a:t>Under</a:t>
            </a:r>
            <a:r>
              <a:rPr lang="de-DE" dirty="0" smtClean="0"/>
              <a:t> </a:t>
            </a:r>
            <a:r>
              <a:rPr lang="de-DE" dirty="0" err="1" smtClean="0"/>
              <a:t>exceptional</a:t>
            </a:r>
            <a:r>
              <a:rPr lang="de-DE" dirty="0" smtClean="0"/>
              <a:t> </a:t>
            </a:r>
            <a:r>
              <a:rPr lang="de-DE" dirty="0" err="1" smtClean="0"/>
              <a:t>circumstances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tax</a:t>
            </a:r>
            <a:r>
              <a:rPr lang="de-DE" dirty="0" smtClean="0"/>
              <a:t> </a:t>
            </a:r>
            <a:r>
              <a:rPr lang="de-DE" dirty="0" err="1" smtClean="0"/>
              <a:t>office</a:t>
            </a:r>
            <a:r>
              <a:rPr lang="de-DE" dirty="0" smtClean="0"/>
              <a:t> </a:t>
            </a:r>
            <a:r>
              <a:rPr lang="de-DE" dirty="0" err="1" smtClean="0"/>
              <a:t>may</a:t>
            </a:r>
            <a:r>
              <a:rPr lang="de-DE" dirty="0" smtClean="0"/>
              <a:t> </a:t>
            </a:r>
            <a:r>
              <a:rPr lang="de-DE" dirty="0" err="1" smtClean="0"/>
              <a:t>suspend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tax</a:t>
            </a:r>
            <a:r>
              <a:rPr lang="de-DE" dirty="0" smtClean="0"/>
              <a:t> </a:t>
            </a:r>
            <a:r>
              <a:rPr lang="de-DE" dirty="0" err="1" smtClean="0"/>
              <a:t>collection</a:t>
            </a:r>
            <a:r>
              <a:rPr lang="de-DE" dirty="0" smtClean="0"/>
              <a:t> </a:t>
            </a:r>
            <a:r>
              <a:rPr lang="de-DE" dirty="0" err="1" smtClean="0"/>
              <a:t>by</a:t>
            </a:r>
            <a:r>
              <a:rPr lang="de-DE" dirty="0" smtClean="0"/>
              <a:t> a separate </a:t>
            </a:r>
            <a:r>
              <a:rPr lang="de-DE" dirty="0" err="1" smtClean="0"/>
              <a:t>act</a:t>
            </a:r>
            <a:r>
              <a:rPr lang="de-DE" dirty="0" smtClean="0"/>
              <a:t>; </a:t>
            </a:r>
            <a:r>
              <a:rPr lang="de-DE" dirty="0" err="1" smtClean="0"/>
              <a:t>if</a:t>
            </a:r>
            <a:r>
              <a:rPr lang="de-DE" dirty="0" smtClean="0"/>
              <a:t> </a:t>
            </a:r>
            <a:r>
              <a:rPr lang="de-DE" dirty="0" err="1" smtClean="0"/>
              <a:t>it</a:t>
            </a:r>
            <a:r>
              <a:rPr lang="de-DE" dirty="0" smtClean="0"/>
              <a:t> </a:t>
            </a:r>
            <a:r>
              <a:rPr lang="de-DE" dirty="0" err="1" smtClean="0"/>
              <a:t>refuses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do so,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taxpayer</a:t>
            </a:r>
            <a:r>
              <a:rPr lang="de-DE" dirty="0" smtClean="0"/>
              <a:t> </a:t>
            </a:r>
            <a:r>
              <a:rPr lang="de-DE" dirty="0" err="1" smtClean="0"/>
              <a:t>may</a:t>
            </a:r>
            <a:r>
              <a:rPr lang="de-DE" dirty="0" smtClean="0"/>
              <a:t> </a:t>
            </a:r>
            <a:r>
              <a:rPr lang="de-DE" dirty="0" err="1" smtClean="0"/>
              <a:t>appeal</a:t>
            </a:r>
            <a:r>
              <a:rPr lang="de-DE" dirty="0" smtClean="0"/>
              <a:t> </a:t>
            </a:r>
            <a:r>
              <a:rPr lang="de-DE" dirty="0" err="1" smtClean="0"/>
              <a:t>from</a:t>
            </a:r>
            <a:r>
              <a:rPr lang="de-DE" dirty="0" smtClean="0"/>
              <a:t> </a:t>
            </a:r>
            <a:r>
              <a:rPr lang="de-DE" dirty="0" err="1" smtClean="0"/>
              <a:t>this</a:t>
            </a:r>
            <a:r>
              <a:rPr lang="de-DE" dirty="0" smtClean="0"/>
              <a:t> </a:t>
            </a:r>
            <a:r>
              <a:rPr lang="de-DE" dirty="0" err="1" smtClean="0"/>
              <a:t>decision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finance</a:t>
            </a:r>
            <a:r>
              <a:rPr lang="de-DE" dirty="0" smtClean="0"/>
              <a:t> </a:t>
            </a:r>
            <a:r>
              <a:rPr lang="de-DE" dirty="0" err="1" smtClean="0"/>
              <a:t>court</a:t>
            </a:r>
            <a:endParaRPr lang="de-DE" u="sng" dirty="0" smtClean="0"/>
          </a:p>
          <a:p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Dr. Friederike Grube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F0D1D-35CD-4859-B0C0-3CFCF53F056E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78057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solidFill>
                  <a:prstClr val="black"/>
                </a:solidFill>
              </a:rPr>
              <a:t>Administrative </a:t>
            </a:r>
            <a:r>
              <a:rPr lang="de-DE" dirty="0" err="1">
                <a:solidFill>
                  <a:prstClr val="black"/>
                </a:solidFill>
              </a:rPr>
              <a:t>phase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z="3000" dirty="0">
                <a:solidFill>
                  <a:prstClr val="black"/>
                </a:solidFill>
              </a:rPr>
              <a:t>The </a:t>
            </a:r>
            <a:r>
              <a:rPr lang="de-DE" sz="3000" dirty="0" err="1">
                <a:solidFill>
                  <a:prstClr val="black"/>
                </a:solidFill>
              </a:rPr>
              <a:t>decision</a:t>
            </a:r>
            <a:r>
              <a:rPr lang="de-DE" sz="3000" dirty="0">
                <a:solidFill>
                  <a:prstClr val="black"/>
                </a:solidFill>
              </a:rPr>
              <a:t> on </a:t>
            </a:r>
            <a:r>
              <a:rPr lang="de-DE" sz="3000" dirty="0" err="1">
                <a:solidFill>
                  <a:prstClr val="black"/>
                </a:solidFill>
              </a:rPr>
              <a:t>the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appeal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is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taken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by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the</a:t>
            </a:r>
            <a:r>
              <a:rPr lang="de-DE" sz="3000" dirty="0">
                <a:solidFill>
                  <a:prstClr val="black"/>
                </a:solidFill>
              </a:rPr>
              <a:t> same </a:t>
            </a:r>
            <a:r>
              <a:rPr lang="de-DE" sz="3000" dirty="0" err="1">
                <a:solidFill>
                  <a:prstClr val="black"/>
                </a:solidFill>
              </a:rPr>
              <a:t>tax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office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that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has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issued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the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contested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act</a:t>
            </a:r>
            <a:endParaRPr lang="de-DE" sz="3000" dirty="0">
              <a:solidFill>
                <a:prstClr val="black"/>
              </a:solidFill>
            </a:endParaRPr>
          </a:p>
          <a:p>
            <a:pPr lvl="0"/>
            <a:r>
              <a:rPr lang="de-DE" sz="3000" dirty="0">
                <a:solidFill>
                  <a:prstClr val="black"/>
                </a:solidFill>
              </a:rPr>
              <a:t>On administrative </a:t>
            </a:r>
            <a:r>
              <a:rPr lang="de-DE" sz="3000" dirty="0" err="1">
                <a:solidFill>
                  <a:prstClr val="black"/>
                </a:solidFill>
              </a:rPr>
              <a:t>appeal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the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case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is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reviewed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entirely</a:t>
            </a:r>
            <a:endParaRPr lang="de-DE" sz="3000" dirty="0">
              <a:solidFill>
                <a:prstClr val="black"/>
              </a:solidFill>
            </a:endParaRPr>
          </a:p>
          <a:p>
            <a:pPr lvl="0"/>
            <a:r>
              <a:rPr lang="de-DE" sz="3000" dirty="0" err="1">
                <a:solidFill>
                  <a:prstClr val="black"/>
                </a:solidFill>
              </a:rPr>
              <a:t>To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the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extent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the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appeal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is</a:t>
            </a:r>
            <a:r>
              <a:rPr lang="de-DE" sz="3000" dirty="0">
                <a:solidFill>
                  <a:prstClr val="black"/>
                </a:solidFill>
              </a:rPr>
              <a:t> not </a:t>
            </a:r>
            <a:r>
              <a:rPr lang="de-DE" sz="3000" dirty="0" err="1">
                <a:solidFill>
                  <a:prstClr val="black"/>
                </a:solidFill>
              </a:rPr>
              <a:t>upheld</a:t>
            </a:r>
            <a:r>
              <a:rPr lang="de-DE" sz="3000" dirty="0">
                <a:solidFill>
                  <a:prstClr val="black"/>
                </a:solidFill>
              </a:rPr>
              <a:t>, </a:t>
            </a:r>
            <a:r>
              <a:rPr lang="de-DE" sz="3000" dirty="0" err="1">
                <a:solidFill>
                  <a:prstClr val="black"/>
                </a:solidFill>
              </a:rPr>
              <a:t>it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is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rejected</a:t>
            </a:r>
            <a:endParaRPr lang="de-DE" sz="3000" dirty="0">
              <a:solidFill>
                <a:prstClr val="black"/>
              </a:solidFill>
            </a:endParaRPr>
          </a:p>
          <a:p>
            <a:pPr lvl="0"/>
            <a:r>
              <a:rPr lang="de-DE" sz="3000" dirty="0">
                <a:solidFill>
                  <a:prstClr val="black"/>
                </a:solidFill>
              </a:rPr>
              <a:t>The </a:t>
            </a:r>
            <a:r>
              <a:rPr lang="de-DE" sz="3000" dirty="0" err="1">
                <a:solidFill>
                  <a:prstClr val="black"/>
                </a:solidFill>
              </a:rPr>
              <a:t>appeal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procedure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is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free</a:t>
            </a:r>
            <a:r>
              <a:rPr lang="de-DE" sz="3000" dirty="0">
                <a:solidFill>
                  <a:prstClr val="black"/>
                </a:solidFill>
              </a:rPr>
              <a:t> of </a:t>
            </a:r>
            <a:r>
              <a:rPr lang="de-DE" sz="3000" dirty="0" err="1">
                <a:solidFill>
                  <a:prstClr val="black"/>
                </a:solidFill>
              </a:rPr>
              <a:t>charge</a:t>
            </a:r>
            <a:r>
              <a:rPr lang="de-DE" sz="3000" dirty="0">
                <a:solidFill>
                  <a:prstClr val="black"/>
                </a:solidFill>
              </a:rPr>
              <a:t>; on </a:t>
            </a:r>
            <a:r>
              <a:rPr lang="de-DE" sz="3000" dirty="0" err="1">
                <a:solidFill>
                  <a:prstClr val="black"/>
                </a:solidFill>
              </a:rPr>
              <a:t>the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other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hand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the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taxpayer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is</a:t>
            </a:r>
            <a:r>
              <a:rPr lang="de-DE" sz="3000" dirty="0">
                <a:solidFill>
                  <a:prstClr val="black"/>
                </a:solidFill>
              </a:rPr>
              <a:t> not </a:t>
            </a:r>
            <a:r>
              <a:rPr lang="de-DE" sz="3000" dirty="0" err="1">
                <a:solidFill>
                  <a:prstClr val="black"/>
                </a:solidFill>
              </a:rPr>
              <a:t>entitled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to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any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cost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reimbursement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if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his</a:t>
            </a:r>
            <a:r>
              <a:rPr lang="de-DE" sz="3000" dirty="0">
                <a:solidFill>
                  <a:prstClr val="black"/>
                </a:solidFill>
              </a:rPr>
              <a:t> </a:t>
            </a:r>
            <a:r>
              <a:rPr lang="de-DE" sz="3000" dirty="0" err="1">
                <a:solidFill>
                  <a:prstClr val="black"/>
                </a:solidFill>
              </a:rPr>
              <a:t>appeal</a:t>
            </a:r>
            <a:r>
              <a:rPr lang="de-DE" sz="3000" dirty="0">
                <a:solidFill>
                  <a:prstClr val="black"/>
                </a:solidFill>
              </a:rPr>
              <a:t> was </a:t>
            </a:r>
            <a:r>
              <a:rPr lang="de-DE" sz="3000" dirty="0" err="1">
                <a:solidFill>
                  <a:prstClr val="black"/>
                </a:solidFill>
              </a:rPr>
              <a:t>successful</a:t>
            </a:r>
            <a:endParaRPr lang="de-DE" sz="3000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Dr. Friederike Grube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F0D1D-35CD-4859-B0C0-3CFCF53F056E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989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Appeal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DE" dirty="0" err="1" smtClean="0"/>
              <a:t>Within</a:t>
            </a:r>
            <a:r>
              <a:rPr lang="de-DE" dirty="0" smtClean="0"/>
              <a:t> </a:t>
            </a:r>
            <a:r>
              <a:rPr lang="de-DE" dirty="0" err="1" smtClean="0"/>
              <a:t>one</a:t>
            </a:r>
            <a:r>
              <a:rPr lang="de-DE" dirty="0" smtClean="0"/>
              <a:t> </a:t>
            </a:r>
            <a:r>
              <a:rPr lang="de-DE" dirty="0" err="1" smtClean="0"/>
              <a:t>month</a:t>
            </a:r>
            <a:r>
              <a:rPr lang="de-DE" dirty="0" smtClean="0"/>
              <a:t> </a:t>
            </a:r>
            <a:r>
              <a:rPr lang="de-DE" dirty="0" err="1" smtClean="0"/>
              <a:t>from</a:t>
            </a:r>
            <a:r>
              <a:rPr lang="de-DE" dirty="0" smtClean="0"/>
              <a:t> </a:t>
            </a:r>
            <a:r>
              <a:rPr lang="de-DE" dirty="0" err="1" smtClean="0"/>
              <a:t>serving</a:t>
            </a:r>
            <a:r>
              <a:rPr lang="de-DE" dirty="0" smtClean="0"/>
              <a:t> of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decision</a:t>
            </a:r>
            <a:r>
              <a:rPr lang="de-DE" dirty="0" smtClean="0"/>
              <a:t> on </a:t>
            </a:r>
            <a:r>
              <a:rPr lang="de-DE" dirty="0" err="1" smtClean="0"/>
              <a:t>the</a:t>
            </a:r>
            <a:r>
              <a:rPr lang="de-DE" dirty="0" smtClean="0"/>
              <a:t> administrative </a:t>
            </a:r>
            <a:r>
              <a:rPr lang="de-DE" dirty="0" err="1" smtClean="0"/>
              <a:t>appeal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taxpayer</a:t>
            </a:r>
            <a:r>
              <a:rPr lang="de-DE" dirty="0" smtClean="0"/>
              <a:t> </a:t>
            </a:r>
            <a:r>
              <a:rPr lang="de-DE" dirty="0" err="1" smtClean="0"/>
              <a:t>may</a:t>
            </a:r>
            <a:r>
              <a:rPr lang="de-DE" dirty="0" smtClean="0"/>
              <a:t> </a:t>
            </a:r>
            <a:r>
              <a:rPr lang="de-DE" dirty="0" err="1" smtClean="0"/>
              <a:t>appeal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Finance</a:t>
            </a:r>
            <a:r>
              <a:rPr lang="de-DE" dirty="0" smtClean="0"/>
              <a:t> Court of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jurisdiction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which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tax</a:t>
            </a:r>
            <a:r>
              <a:rPr lang="de-DE" dirty="0" smtClean="0"/>
              <a:t> </a:t>
            </a:r>
            <a:r>
              <a:rPr lang="de-DE" dirty="0" err="1" smtClean="0"/>
              <a:t>office</a:t>
            </a:r>
            <a:r>
              <a:rPr lang="de-DE" dirty="0" smtClean="0"/>
              <a:t> </a:t>
            </a:r>
            <a:r>
              <a:rPr lang="de-DE" dirty="0" err="1" smtClean="0"/>
              <a:t>belongs</a:t>
            </a:r>
            <a:r>
              <a:rPr lang="de-DE" dirty="0" smtClean="0"/>
              <a:t> (20 </a:t>
            </a:r>
            <a:r>
              <a:rPr lang="de-DE" dirty="0" err="1" smtClean="0"/>
              <a:t>Finance</a:t>
            </a:r>
            <a:r>
              <a:rPr lang="de-DE" dirty="0" smtClean="0"/>
              <a:t> Courts)</a:t>
            </a:r>
          </a:p>
          <a:p>
            <a:r>
              <a:rPr lang="de-DE" dirty="0" smtClean="0"/>
              <a:t>In </a:t>
            </a:r>
            <a:r>
              <a:rPr lang="de-DE" dirty="0" err="1" smtClean="0"/>
              <a:t>principle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appeal</a:t>
            </a:r>
            <a:r>
              <a:rPr lang="de-DE" dirty="0" smtClean="0"/>
              <a:t> </a:t>
            </a:r>
            <a:r>
              <a:rPr lang="de-DE" dirty="0" err="1" smtClean="0"/>
              <a:t>does</a:t>
            </a:r>
            <a:r>
              <a:rPr lang="de-DE" dirty="0" smtClean="0"/>
              <a:t> not </a:t>
            </a:r>
            <a:r>
              <a:rPr lang="de-DE" dirty="0" err="1" smtClean="0"/>
              <a:t>suspend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collection</a:t>
            </a:r>
            <a:r>
              <a:rPr lang="de-DE" dirty="0" smtClean="0"/>
              <a:t> of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tax</a:t>
            </a:r>
            <a:endParaRPr lang="de-DE" dirty="0" smtClean="0"/>
          </a:p>
          <a:p>
            <a:r>
              <a:rPr lang="de-DE" dirty="0" err="1" smtClean="0"/>
              <a:t>Only</a:t>
            </a:r>
            <a:r>
              <a:rPr lang="de-DE" dirty="0" smtClean="0"/>
              <a:t> </a:t>
            </a:r>
            <a:r>
              <a:rPr lang="de-DE" dirty="0" err="1" smtClean="0"/>
              <a:t>under</a:t>
            </a:r>
            <a:r>
              <a:rPr lang="de-DE" dirty="0" smtClean="0"/>
              <a:t> </a:t>
            </a:r>
            <a:r>
              <a:rPr lang="de-DE" dirty="0" err="1" smtClean="0"/>
              <a:t>exceptional</a:t>
            </a:r>
            <a:r>
              <a:rPr lang="de-DE" dirty="0" smtClean="0"/>
              <a:t> </a:t>
            </a:r>
            <a:r>
              <a:rPr lang="de-DE" dirty="0" err="1" smtClean="0"/>
              <a:t>circumstances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/>
              <a:t>C</a:t>
            </a:r>
            <a:r>
              <a:rPr lang="de-DE" dirty="0" smtClean="0"/>
              <a:t>ourt </a:t>
            </a:r>
            <a:r>
              <a:rPr lang="de-DE" dirty="0" err="1" smtClean="0"/>
              <a:t>my</a:t>
            </a:r>
            <a:r>
              <a:rPr lang="de-DE" dirty="0" smtClean="0"/>
              <a:t> </a:t>
            </a:r>
            <a:r>
              <a:rPr lang="de-DE" dirty="0" err="1" smtClean="0"/>
              <a:t>suspend</a:t>
            </a:r>
            <a:r>
              <a:rPr lang="de-DE" dirty="0" smtClean="0"/>
              <a:t> </a:t>
            </a:r>
            <a:r>
              <a:rPr lang="de-DE" dirty="0" err="1" smtClean="0"/>
              <a:t>tax</a:t>
            </a:r>
            <a:r>
              <a:rPr lang="de-DE" dirty="0" smtClean="0"/>
              <a:t> </a:t>
            </a:r>
            <a:r>
              <a:rPr lang="de-DE" dirty="0" err="1" smtClean="0"/>
              <a:t>collection</a:t>
            </a:r>
            <a:r>
              <a:rPr lang="de-DE" dirty="0" smtClean="0"/>
              <a:t>; </a:t>
            </a:r>
            <a:r>
              <a:rPr lang="de-DE" dirty="0" err="1" smtClean="0"/>
              <a:t>if</a:t>
            </a:r>
            <a:r>
              <a:rPr lang="de-DE" dirty="0" smtClean="0"/>
              <a:t> </a:t>
            </a:r>
            <a:r>
              <a:rPr lang="de-DE" dirty="0" err="1" smtClean="0"/>
              <a:t>it</a:t>
            </a:r>
            <a:r>
              <a:rPr lang="de-DE" dirty="0" smtClean="0"/>
              <a:t> </a:t>
            </a:r>
            <a:r>
              <a:rPr lang="de-DE" dirty="0" err="1" smtClean="0"/>
              <a:t>refuses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do so,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taxpayer</a:t>
            </a:r>
            <a:r>
              <a:rPr lang="de-DE" dirty="0" smtClean="0"/>
              <a:t> </a:t>
            </a:r>
            <a:r>
              <a:rPr lang="de-DE" dirty="0" err="1" smtClean="0"/>
              <a:t>may</a:t>
            </a:r>
            <a:r>
              <a:rPr lang="de-DE" dirty="0" smtClean="0"/>
              <a:t> turn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Federal Tax Court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this</a:t>
            </a:r>
            <a:r>
              <a:rPr lang="de-DE" dirty="0" smtClean="0"/>
              <a:t> </a:t>
            </a:r>
            <a:r>
              <a:rPr lang="de-DE" dirty="0" err="1" smtClean="0"/>
              <a:t>decision</a:t>
            </a:r>
            <a:r>
              <a:rPr lang="de-DE" dirty="0" smtClean="0"/>
              <a:t> </a:t>
            </a:r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Dr. Friederike Grube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F0D1D-35CD-4859-B0C0-3CFCF53F056E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00391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4000" dirty="0" err="1">
                <a:solidFill>
                  <a:prstClr val="black"/>
                </a:solidFill>
              </a:rPr>
              <a:t>Finance</a:t>
            </a:r>
            <a:r>
              <a:rPr lang="de-DE" sz="4000" dirty="0">
                <a:solidFill>
                  <a:prstClr val="black"/>
                </a:solidFill>
              </a:rPr>
              <a:t> Courts of First </a:t>
            </a:r>
            <a:r>
              <a:rPr lang="de-DE" sz="4000" dirty="0" smtClean="0">
                <a:solidFill>
                  <a:prstClr val="black"/>
                </a:solidFill>
              </a:rPr>
              <a:t>Instance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de-DE" sz="2700" dirty="0">
                <a:solidFill>
                  <a:prstClr val="black"/>
                </a:solidFill>
              </a:rPr>
              <a:t>Courts </a:t>
            </a:r>
            <a:r>
              <a:rPr lang="de-DE" sz="2700" dirty="0" err="1">
                <a:solidFill>
                  <a:prstClr val="black"/>
                </a:solidFill>
              </a:rPr>
              <a:t>are</a:t>
            </a:r>
            <a:r>
              <a:rPr lang="de-DE" sz="2700" dirty="0">
                <a:solidFill>
                  <a:prstClr val="black"/>
                </a:solidFill>
              </a:rPr>
              <a:t> </a:t>
            </a:r>
            <a:r>
              <a:rPr lang="de-DE" sz="2700" dirty="0" err="1">
                <a:solidFill>
                  <a:prstClr val="black"/>
                </a:solidFill>
              </a:rPr>
              <a:t>subdivided</a:t>
            </a:r>
            <a:r>
              <a:rPr lang="de-DE" sz="2700" dirty="0">
                <a:solidFill>
                  <a:prstClr val="black"/>
                </a:solidFill>
              </a:rPr>
              <a:t> </a:t>
            </a:r>
            <a:r>
              <a:rPr lang="de-DE" sz="2700" dirty="0" err="1">
                <a:solidFill>
                  <a:prstClr val="black"/>
                </a:solidFill>
              </a:rPr>
              <a:t>into</a:t>
            </a:r>
            <a:r>
              <a:rPr lang="de-DE" sz="2700" dirty="0">
                <a:solidFill>
                  <a:prstClr val="black"/>
                </a:solidFill>
              </a:rPr>
              <a:t> </a:t>
            </a:r>
            <a:r>
              <a:rPr lang="de-DE" sz="2700" dirty="0" err="1">
                <a:solidFill>
                  <a:prstClr val="black"/>
                </a:solidFill>
              </a:rPr>
              <a:t>senates</a:t>
            </a:r>
            <a:endParaRPr lang="de-DE" sz="2700" dirty="0">
              <a:solidFill>
                <a:prstClr val="black"/>
              </a:solidFill>
            </a:endParaRPr>
          </a:p>
          <a:p>
            <a:pPr lvl="0"/>
            <a:r>
              <a:rPr lang="de-DE" sz="2700" dirty="0" err="1">
                <a:solidFill>
                  <a:prstClr val="black"/>
                </a:solidFill>
              </a:rPr>
              <a:t>Each</a:t>
            </a:r>
            <a:r>
              <a:rPr lang="de-DE" sz="2700" dirty="0">
                <a:solidFill>
                  <a:prstClr val="black"/>
                </a:solidFill>
              </a:rPr>
              <a:t> </a:t>
            </a:r>
            <a:r>
              <a:rPr lang="de-DE" sz="2700" dirty="0" err="1">
                <a:solidFill>
                  <a:prstClr val="black"/>
                </a:solidFill>
              </a:rPr>
              <a:t>senate</a:t>
            </a:r>
            <a:r>
              <a:rPr lang="de-DE" sz="2700" dirty="0">
                <a:solidFill>
                  <a:prstClr val="black"/>
                </a:solidFill>
              </a:rPr>
              <a:t> </a:t>
            </a:r>
            <a:r>
              <a:rPr lang="de-DE" sz="2700" dirty="0" err="1">
                <a:solidFill>
                  <a:prstClr val="black"/>
                </a:solidFill>
              </a:rPr>
              <a:t>has</a:t>
            </a:r>
            <a:r>
              <a:rPr lang="de-DE" sz="2700" dirty="0">
                <a:solidFill>
                  <a:prstClr val="black"/>
                </a:solidFill>
              </a:rPr>
              <a:t> 3 professional </a:t>
            </a:r>
            <a:r>
              <a:rPr lang="de-DE" sz="2700" dirty="0" err="1">
                <a:solidFill>
                  <a:prstClr val="black"/>
                </a:solidFill>
              </a:rPr>
              <a:t>judges</a:t>
            </a:r>
            <a:r>
              <a:rPr lang="de-DE" sz="2700" dirty="0">
                <a:solidFill>
                  <a:prstClr val="black"/>
                </a:solidFill>
              </a:rPr>
              <a:t>, </a:t>
            </a:r>
            <a:r>
              <a:rPr lang="de-DE" sz="2700" dirty="0" err="1">
                <a:solidFill>
                  <a:prstClr val="black"/>
                </a:solidFill>
              </a:rPr>
              <a:t>including</a:t>
            </a:r>
            <a:r>
              <a:rPr lang="de-DE" sz="2700" dirty="0">
                <a:solidFill>
                  <a:prstClr val="black"/>
                </a:solidFill>
              </a:rPr>
              <a:t> </a:t>
            </a:r>
            <a:r>
              <a:rPr lang="de-DE" sz="2700" dirty="0" err="1">
                <a:solidFill>
                  <a:prstClr val="black"/>
                </a:solidFill>
              </a:rPr>
              <a:t>the</a:t>
            </a:r>
            <a:r>
              <a:rPr lang="de-DE" sz="2700" dirty="0">
                <a:solidFill>
                  <a:prstClr val="black"/>
                </a:solidFill>
              </a:rPr>
              <a:t> </a:t>
            </a:r>
            <a:r>
              <a:rPr lang="de-DE" sz="2700" dirty="0" err="1">
                <a:solidFill>
                  <a:prstClr val="black"/>
                </a:solidFill>
              </a:rPr>
              <a:t>presiding</a:t>
            </a:r>
            <a:r>
              <a:rPr lang="de-DE" sz="2700" dirty="0">
                <a:solidFill>
                  <a:prstClr val="black"/>
                </a:solidFill>
              </a:rPr>
              <a:t> </a:t>
            </a:r>
            <a:r>
              <a:rPr lang="de-DE" sz="2700" dirty="0" err="1">
                <a:solidFill>
                  <a:prstClr val="black"/>
                </a:solidFill>
              </a:rPr>
              <a:t>judge</a:t>
            </a:r>
            <a:r>
              <a:rPr lang="de-DE" sz="2700" dirty="0">
                <a:solidFill>
                  <a:prstClr val="black"/>
                </a:solidFill>
              </a:rPr>
              <a:t> </a:t>
            </a:r>
            <a:r>
              <a:rPr lang="de-DE" sz="2700" dirty="0" err="1">
                <a:solidFill>
                  <a:prstClr val="black"/>
                </a:solidFill>
              </a:rPr>
              <a:t>and</a:t>
            </a:r>
            <a:r>
              <a:rPr lang="de-DE" sz="2700" dirty="0">
                <a:solidFill>
                  <a:prstClr val="black"/>
                </a:solidFill>
              </a:rPr>
              <a:t> 2 </a:t>
            </a:r>
            <a:r>
              <a:rPr lang="de-DE" sz="2700" dirty="0" err="1">
                <a:solidFill>
                  <a:prstClr val="black"/>
                </a:solidFill>
              </a:rPr>
              <a:t>honorary</a:t>
            </a:r>
            <a:r>
              <a:rPr lang="de-DE" sz="2700" dirty="0">
                <a:solidFill>
                  <a:prstClr val="black"/>
                </a:solidFill>
              </a:rPr>
              <a:t> </a:t>
            </a:r>
            <a:r>
              <a:rPr lang="de-DE" sz="2700" dirty="0" err="1">
                <a:solidFill>
                  <a:prstClr val="black"/>
                </a:solidFill>
              </a:rPr>
              <a:t>or</a:t>
            </a:r>
            <a:r>
              <a:rPr lang="de-DE" sz="2700" dirty="0">
                <a:solidFill>
                  <a:prstClr val="black"/>
                </a:solidFill>
              </a:rPr>
              <a:t> </a:t>
            </a:r>
            <a:r>
              <a:rPr lang="de-DE" sz="2700" dirty="0" err="1">
                <a:solidFill>
                  <a:prstClr val="black"/>
                </a:solidFill>
              </a:rPr>
              <a:t>lay</a:t>
            </a:r>
            <a:r>
              <a:rPr lang="de-DE" sz="2700" dirty="0">
                <a:solidFill>
                  <a:prstClr val="black"/>
                </a:solidFill>
              </a:rPr>
              <a:t> </a:t>
            </a:r>
            <a:r>
              <a:rPr lang="de-DE" sz="2700" dirty="0" err="1">
                <a:solidFill>
                  <a:prstClr val="black"/>
                </a:solidFill>
              </a:rPr>
              <a:t>judges</a:t>
            </a:r>
            <a:r>
              <a:rPr lang="de-DE" sz="2700" dirty="0">
                <a:solidFill>
                  <a:prstClr val="black"/>
                </a:solidFill>
              </a:rPr>
              <a:t> </a:t>
            </a:r>
            <a:r>
              <a:rPr lang="de-DE" sz="2700" dirty="0" err="1">
                <a:solidFill>
                  <a:prstClr val="black"/>
                </a:solidFill>
              </a:rPr>
              <a:t>who</a:t>
            </a:r>
            <a:r>
              <a:rPr lang="de-DE" sz="2700" dirty="0">
                <a:solidFill>
                  <a:prstClr val="black"/>
                </a:solidFill>
              </a:rPr>
              <a:t> </a:t>
            </a:r>
            <a:r>
              <a:rPr lang="de-DE" sz="2700" dirty="0" err="1">
                <a:solidFill>
                  <a:prstClr val="black"/>
                </a:solidFill>
              </a:rPr>
              <a:t>participate</a:t>
            </a:r>
            <a:r>
              <a:rPr lang="de-DE" sz="2700" dirty="0">
                <a:solidFill>
                  <a:prstClr val="black"/>
                </a:solidFill>
              </a:rPr>
              <a:t> in </a:t>
            </a:r>
            <a:r>
              <a:rPr lang="de-DE" sz="2700" dirty="0" err="1">
                <a:solidFill>
                  <a:prstClr val="black"/>
                </a:solidFill>
              </a:rPr>
              <a:t>the</a:t>
            </a:r>
            <a:r>
              <a:rPr lang="de-DE" sz="2700" dirty="0">
                <a:solidFill>
                  <a:prstClr val="black"/>
                </a:solidFill>
              </a:rPr>
              <a:t> </a:t>
            </a:r>
            <a:r>
              <a:rPr lang="de-DE" sz="2700" dirty="0" err="1">
                <a:solidFill>
                  <a:prstClr val="black"/>
                </a:solidFill>
              </a:rPr>
              <a:t>procedure</a:t>
            </a:r>
            <a:r>
              <a:rPr lang="de-DE" sz="2700" dirty="0">
                <a:solidFill>
                  <a:prstClr val="black"/>
                </a:solidFill>
              </a:rPr>
              <a:t> </a:t>
            </a:r>
            <a:r>
              <a:rPr lang="de-DE" sz="2700" dirty="0" err="1">
                <a:solidFill>
                  <a:prstClr val="black"/>
                </a:solidFill>
              </a:rPr>
              <a:t>and</a:t>
            </a:r>
            <a:r>
              <a:rPr lang="de-DE" sz="2700" dirty="0">
                <a:solidFill>
                  <a:prstClr val="black"/>
                </a:solidFill>
              </a:rPr>
              <a:t> </a:t>
            </a:r>
            <a:r>
              <a:rPr lang="de-DE" sz="2700" dirty="0" err="1">
                <a:solidFill>
                  <a:prstClr val="black"/>
                </a:solidFill>
              </a:rPr>
              <a:t>the</a:t>
            </a:r>
            <a:r>
              <a:rPr lang="de-DE" sz="2700" dirty="0">
                <a:solidFill>
                  <a:prstClr val="black"/>
                </a:solidFill>
              </a:rPr>
              <a:t> </a:t>
            </a:r>
            <a:r>
              <a:rPr lang="de-DE" sz="2700" dirty="0" err="1">
                <a:solidFill>
                  <a:prstClr val="black"/>
                </a:solidFill>
              </a:rPr>
              <a:t>decisions</a:t>
            </a:r>
            <a:r>
              <a:rPr lang="de-DE" sz="2700" dirty="0">
                <a:solidFill>
                  <a:prstClr val="black"/>
                </a:solidFill>
              </a:rPr>
              <a:t> in </a:t>
            </a:r>
            <a:r>
              <a:rPr lang="de-DE" sz="2700" dirty="0" err="1">
                <a:solidFill>
                  <a:prstClr val="black"/>
                </a:solidFill>
              </a:rPr>
              <a:t>the</a:t>
            </a:r>
            <a:r>
              <a:rPr lang="de-DE" sz="2700" dirty="0">
                <a:solidFill>
                  <a:prstClr val="black"/>
                </a:solidFill>
              </a:rPr>
              <a:t> same </a:t>
            </a:r>
            <a:r>
              <a:rPr lang="de-DE" sz="2700" dirty="0" err="1">
                <a:solidFill>
                  <a:prstClr val="black"/>
                </a:solidFill>
              </a:rPr>
              <a:t>way</a:t>
            </a:r>
            <a:r>
              <a:rPr lang="de-DE" sz="2700" dirty="0">
                <a:solidFill>
                  <a:prstClr val="black"/>
                </a:solidFill>
              </a:rPr>
              <a:t> </a:t>
            </a:r>
            <a:r>
              <a:rPr lang="de-DE" sz="2700" dirty="0" err="1">
                <a:solidFill>
                  <a:prstClr val="black"/>
                </a:solidFill>
              </a:rPr>
              <a:t>as</a:t>
            </a:r>
            <a:r>
              <a:rPr lang="de-DE" sz="2700" dirty="0">
                <a:solidFill>
                  <a:prstClr val="black"/>
                </a:solidFill>
              </a:rPr>
              <a:t> </a:t>
            </a:r>
            <a:r>
              <a:rPr lang="de-DE" sz="2700" dirty="0" err="1">
                <a:solidFill>
                  <a:prstClr val="black"/>
                </a:solidFill>
              </a:rPr>
              <a:t>the</a:t>
            </a:r>
            <a:r>
              <a:rPr lang="de-DE" sz="2700" dirty="0">
                <a:solidFill>
                  <a:prstClr val="black"/>
                </a:solidFill>
              </a:rPr>
              <a:t> professional </a:t>
            </a:r>
            <a:r>
              <a:rPr lang="de-DE" sz="2700" dirty="0" err="1">
                <a:solidFill>
                  <a:prstClr val="black"/>
                </a:solidFill>
              </a:rPr>
              <a:t>judges</a:t>
            </a:r>
            <a:endParaRPr lang="de-DE" sz="2700" dirty="0">
              <a:solidFill>
                <a:prstClr val="black"/>
              </a:solidFill>
            </a:endParaRPr>
          </a:p>
          <a:p>
            <a:pPr lvl="0"/>
            <a:r>
              <a:rPr lang="de-DE" sz="2700" dirty="0">
                <a:solidFill>
                  <a:prstClr val="black"/>
                </a:solidFill>
              </a:rPr>
              <a:t>The professional </a:t>
            </a:r>
            <a:r>
              <a:rPr lang="de-DE" sz="2700" dirty="0" err="1">
                <a:solidFill>
                  <a:prstClr val="black"/>
                </a:solidFill>
              </a:rPr>
              <a:t>judges</a:t>
            </a:r>
            <a:r>
              <a:rPr lang="de-DE" sz="2700" dirty="0">
                <a:solidFill>
                  <a:prstClr val="black"/>
                </a:solidFill>
              </a:rPr>
              <a:t> </a:t>
            </a:r>
            <a:r>
              <a:rPr lang="de-DE" sz="2700" dirty="0" err="1">
                <a:solidFill>
                  <a:prstClr val="black"/>
                </a:solidFill>
              </a:rPr>
              <a:t>have</a:t>
            </a:r>
            <a:r>
              <a:rPr lang="de-DE" sz="2700" dirty="0">
                <a:solidFill>
                  <a:prstClr val="black"/>
                </a:solidFill>
              </a:rPr>
              <a:t> </a:t>
            </a:r>
            <a:r>
              <a:rPr lang="de-DE" sz="2700" dirty="0" err="1">
                <a:solidFill>
                  <a:prstClr val="black"/>
                </a:solidFill>
              </a:rPr>
              <a:t>to</a:t>
            </a:r>
            <a:r>
              <a:rPr lang="de-DE" sz="2700" dirty="0">
                <a:solidFill>
                  <a:prstClr val="black"/>
                </a:solidFill>
              </a:rPr>
              <a:t> </a:t>
            </a:r>
            <a:r>
              <a:rPr lang="de-DE" sz="2700" dirty="0" err="1">
                <a:solidFill>
                  <a:prstClr val="black"/>
                </a:solidFill>
              </a:rPr>
              <a:t>be</a:t>
            </a:r>
            <a:r>
              <a:rPr lang="de-DE" sz="2700" dirty="0">
                <a:solidFill>
                  <a:prstClr val="black"/>
                </a:solidFill>
              </a:rPr>
              <a:t> </a:t>
            </a:r>
            <a:r>
              <a:rPr lang="de-DE" sz="2700" dirty="0" err="1">
                <a:solidFill>
                  <a:prstClr val="black"/>
                </a:solidFill>
              </a:rPr>
              <a:t>lawyers</a:t>
            </a:r>
            <a:r>
              <a:rPr lang="de-DE" sz="2700" dirty="0">
                <a:solidFill>
                  <a:prstClr val="black"/>
                </a:solidFill>
              </a:rPr>
              <a:t> </a:t>
            </a:r>
            <a:r>
              <a:rPr lang="de-DE" sz="2700" dirty="0" err="1">
                <a:solidFill>
                  <a:prstClr val="black"/>
                </a:solidFill>
              </a:rPr>
              <a:t>who</a:t>
            </a:r>
            <a:r>
              <a:rPr lang="de-DE" sz="2700" dirty="0">
                <a:solidFill>
                  <a:prstClr val="black"/>
                </a:solidFill>
              </a:rPr>
              <a:t> </a:t>
            </a:r>
            <a:r>
              <a:rPr lang="de-DE" sz="2700" dirty="0" err="1">
                <a:solidFill>
                  <a:prstClr val="black"/>
                </a:solidFill>
              </a:rPr>
              <a:t>have</a:t>
            </a:r>
            <a:r>
              <a:rPr lang="de-DE" sz="2700" dirty="0">
                <a:solidFill>
                  <a:prstClr val="black"/>
                </a:solidFill>
              </a:rPr>
              <a:t> </a:t>
            </a:r>
            <a:r>
              <a:rPr lang="de-DE" sz="2700" dirty="0" err="1">
                <a:solidFill>
                  <a:prstClr val="black"/>
                </a:solidFill>
              </a:rPr>
              <a:t>passed</a:t>
            </a:r>
            <a:r>
              <a:rPr lang="de-DE" sz="2700" dirty="0">
                <a:solidFill>
                  <a:prstClr val="black"/>
                </a:solidFill>
              </a:rPr>
              <a:t> </a:t>
            </a:r>
            <a:r>
              <a:rPr lang="de-DE" sz="2700" dirty="0" err="1">
                <a:solidFill>
                  <a:prstClr val="black"/>
                </a:solidFill>
              </a:rPr>
              <a:t>the</a:t>
            </a:r>
            <a:r>
              <a:rPr lang="de-DE" sz="2700" dirty="0">
                <a:solidFill>
                  <a:prstClr val="black"/>
                </a:solidFill>
              </a:rPr>
              <a:t> </a:t>
            </a:r>
            <a:r>
              <a:rPr lang="de-DE" sz="2700" dirty="0" err="1">
                <a:solidFill>
                  <a:prstClr val="black"/>
                </a:solidFill>
              </a:rPr>
              <a:t>two</a:t>
            </a:r>
            <a:r>
              <a:rPr lang="de-DE" sz="2700" dirty="0">
                <a:solidFill>
                  <a:prstClr val="black"/>
                </a:solidFill>
              </a:rPr>
              <a:t> </a:t>
            </a:r>
            <a:r>
              <a:rPr lang="de-DE" sz="2700" dirty="0" err="1">
                <a:solidFill>
                  <a:prstClr val="black"/>
                </a:solidFill>
              </a:rPr>
              <a:t>state</a:t>
            </a:r>
            <a:r>
              <a:rPr lang="de-DE" sz="2700" dirty="0">
                <a:solidFill>
                  <a:prstClr val="black"/>
                </a:solidFill>
              </a:rPr>
              <a:t> </a:t>
            </a:r>
            <a:r>
              <a:rPr lang="de-DE" sz="2700" dirty="0" err="1">
                <a:solidFill>
                  <a:prstClr val="black"/>
                </a:solidFill>
              </a:rPr>
              <a:t>law</a:t>
            </a:r>
            <a:r>
              <a:rPr lang="de-DE" sz="2700" dirty="0">
                <a:solidFill>
                  <a:prstClr val="black"/>
                </a:solidFill>
              </a:rPr>
              <a:t> </a:t>
            </a:r>
            <a:r>
              <a:rPr lang="de-DE" sz="2700" dirty="0" err="1">
                <a:solidFill>
                  <a:prstClr val="black"/>
                </a:solidFill>
              </a:rPr>
              <a:t>examinations</a:t>
            </a:r>
            <a:r>
              <a:rPr lang="de-DE" sz="2700" dirty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de-DE" sz="2700" dirty="0">
                <a:solidFill>
                  <a:prstClr val="black"/>
                </a:solidFill>
              </a:rPr>
              <a:t>The professional </a:t>
            </a:r>
            <a:r>
              <a:rPr lang="de-DE" sz="2700" dirty="0" err="1">
                <a:solidFill>
                  <a:prstClr val="black"/>
                </a:solidFill>
              </a:rPr>
              <a:t>judges</a:t>
            </a:r>
            <a:r>
              <a:rPr lang="de-DE" sz="2700" dirty="0">
                <a:solidFill>
                  <a:prstClr val="black"/>
                </a:solidFill>
              </a:rPr>
              <a:t> </a:t>
            </a:r>
            <a:r>
              <a:rPr lang="de-DE" sz="2700" dirty="0" err="1">
                <a:solidFill>
                  <a:prstClr val="black"/>
                </a:solidFill>
              </a:rPr>
              <a:t>are</a:t>
            </a:r>
            <a:r>
              <a:rPr lang="de-DE" sz="2700" dirty="0">
                <a:solidFill>
                  <a:prstClr val="black"/>
                </a:solidFill>
              </a:rPr>
              <a:t> </a:t>
            </a:r>
            <a:r>
              <a:rPr lang="de-DE" sz="2700" dirty="0" err="1">
                <a:solidFill>
                  <a:prstClr val="black"/>
                </a:solidFill>
              </a:rPr>
              <a:t>appointed</a:t>
            </a:r>
            <a:r>
              <a:rPr lang="de-DE" sz="2700" dirty="0">
                <a:solidFill>
                  <a:prstClr val="black"/>
                </a:solidFill>
              </a:rPr>
              <a:t> </a:t>
            </a:r>
            <a:r>
              <a:rPr lang="de-DE" sz="2700" dirty="0" err="1">
                <a:solidFill>
                  <a:prstClr val="black"/>
                </a:solidFill>
              </a:rPr>
              <a:t>by</a:t>
            </a:r>
            <a:r>
              <a:rPr lang="de-DE" sz="2700" dirty="0">
                <a:solidFill>
                  <a:prstClr val="black"/>
                </a:solidFill>
              </a:rPr>
              <a:t> </a:t>
            </a:r>
            <a:r>
              <a:rPr lang="de-DE" sz="2700" dirty="0" err="1">
                <a:solidFill>
                  <a:prstClr val="black"/>
                </a:solidFill>
              </a:rPr>
              <a:t>the</a:t>
            </a:r>
            <a:r>
              <a:rPr lang="de-DE" sz="2700" dirty="0">
                <a:solidFill>
                  <a:prstClr val="black"/>
                </a:solidFill>
              </a:rPr>
              <a:t> Minister of Justice of </a:t>
            </a:r>
            <a:r>
              <a:rPr lang="de-DE" sz="2700" dirty="0" err="1">
                <a:solidFill>
                  <a:prstClr val="black"/>
                </a:solidFill>
              </a:rPr>
              <a:t>the</a:t>
            </a:r>
            <a:r>
              <a:rPr lang="de-DE" sz="2700" dirty="0">
                <a:solidFill>
                  <a:prstClr val="black"/>
                </a:solidFill>
              </a:rPr>
              <a:t> Federal State </a:t>
            </a:r>
            <a:r>
              <a:rPr lang="de-DE" sz="2700" dirty="0" err="1">
                <a:solidFill>
                  <a:prstClr val="black"/>
                </a:solidFill>
              </a:rPr>
              <a:t>concerned</a:t>
            </a:r>
            <a:endParaRPr lang="de-DE" sz="2700" dirty="0">
              <a:solidFill>
                <a:prstClr val="black"/>
              </a:solidFill>
            </a:endParaRPr>
          </a:p>
          <a:p>
            <a:pPr lvl="0"/>
            <a:r>
              <a:rPr lang="de-DE" sz="2700" dirty="0">
                <a:solidFill>
                  <a:prstClr val="black"/>
                </a:solidFill>
              </a:rPr>
              <a:t>The </a:t>
            </a:r>
            <a:r>
              <a:rPr lang="de-DE" sz="2700" dirty="0" err="1">
                <a:solidFill>
                  <a:prstClr val="black"/>
                </a:solidFill>
              </a:rPr>
              <a:t>lay</a:t>
            </a:r>
            <a:r>
              <a:rPr lang="de-DE" sz="2700" dirty="0">
                <a:solidFill>
                  <a:prstClr val="black"/>
                </a:solidFill>
              </a:rPr>
              <a:t> </a:t>
            </a:r>
            <a:r>
              <a:rPr lang="de-DE" sz="2700" dirty="0" err="1">
                <a:solidFill>
                  <a:prstClr val="black"/>
                </a:solidFill>
              </a:rPr>
              <a:t>judges</a:t>
            </a:r>
            <a:r>
              <a:rPr lang="de-DE" sz="2700" dirty="0">
                <a:solidFill>
                  <a:prstClr val="black"/>
                </a:solidFill>
              </a:rPr>
              <a:t> </a:t>
            </a:r>
            <a:r>
              <a:rPr lang="de-DE" sz="2700" dirty="0" err="1">
                <a:solidFill>
                  <a:prstClr val="black"/>
                </a:solidFill>
              </a:rPr>
              <a:t>are</a:t>
            </a:r>
            <a:r>
              <a:rPr lang="de-DE" sz="2700" dirty="0">
                <a:solidFill>
                  <a:prstClr val="black"/>
                </a:solidFill>
              </a:rPr>
              <a:t> </a:t>
            </a:r>
            <a:r>
              <a:rPr lang="de-DE" sz="2700" dirty="0" err="1">
                <a:solidFill>
                  <a:prstClr val="black"/>
                </a:solidFill>
              </a:rPr>
              <a:t>elected</a:t>
            </a:r>
            <a:r>
              <a:rPr lang="de-DE" sz="2700" dirty="0">
                <a:solidFill>
                  <a:prstClr val="black"/>
                </a:solidFill>
              </a:rPr>
              <a:t> </a:t>
            </a:r>
            <a:r>
              <a:rPr lang="de-DE" sz="2700" dirty="0" err="1">
                <a:solidFill>
                  <a:prstClr val="black"/>
                </a:solidFill>
              </a:rPr>
              <a:t>by</a:t>
            </a:r>
            <a:r>
              <a:rPr lang="de-DE" sz="2700" dirty="0">
                <a:solidFill>
                  <a:prstClr val="black"/>
                </a:solidFill>
              </a:rPr>
              <a:t> a </a:t>
            </a:r>
            <a:r>
              <a:rPr lang="de-DE" sz="2700" dirty="0" err="1">
                <a:solidFill>
                  <a:prstClr val="black"/>
                </a:solidFill>
              </a:rPr>
              <a:t>special</a:t>
            </a:r>
            <a:r>
              <a:rPr lang="de-DE" sz="2700" dirty="0">
                <a:solidFill>
                  <a:prstClr val="black"/>
                </a:solidFill>
              </a:rPr>
              <a:t> </a:t>
            </a:r>
            <a:r>
              <a:rPr lang="de-DE" sz="2700" dirty="0" err="1">
                <a:solidFill>
                  <a:prstClr val="black"/>
                </a:solidFill>
              </a:rPr>
              <a:t>committee</a:t>
            </a:r>
            <a:r>
              <a:rPr lang="de-DE" sz="2700" dirty="0">
                <a:solidFill>
                  <a:prstClr val="black"/>
                </a:solidFill>
              </a:rPr>
              <a:t> </a:t>
            </a:r>
            <a:r>
              <a:rPr lang="de-DE" sz="2700" dirty="0" err="1">
                <a:solidFill>
                  <a:prstClr val="black"/>
                </a:solidFill>
              </a:rPr>
              <a:t>set</a:t>
            </a:r>
            <a:r>
              <a:rPr lang="de-DE" sz="2700" dirty="0">
                <a:solidFill>
                  <a:prstClr val="black"/>
                </a:solidFill>
              </a:rPr>
              <a:t> </a:t>
            </a:r>
            <a:r>
              <a:rPr lang="de-DE" sz="2700" dirty="0" err="1">
                <a:solidFill>
                  <a:prstClr val="black"/>
                </a:solidFill>
              </a:rPr>
              <a:t>up</a:t>
            </a:r>
            <a:r>
              <a:rPr lang="de-DE" sz="2700" dirty="0">
                <a:solidFill>
                  <a:prstClr val="black"/>
                </a:solidFill>
              </a:rPr>
              <a:t> in </a:t>
            </a:r>
            <a:r>
              <a:rPr lang="de-DE" sz="2700" dirty="0" err="1">
                <a:solidFill>
                  <a:prstClr val="black"/>
                </a:solidFill>
              </a:rPr>
              <a:t>each</a:t>
            </a:r>
            <a:r>
              <a:rPr lang="de-DE" sz="2700" dirty="0">
                <a:solidFill>
                  <a:prstClr val="black"/>
                </a:solidFill>
              </a:rPr>
              <a:t> </a:t>
            </a:r>
            <a:r>
              <a:rPr lang="de-DE" sz="2700" dirty="0" err="1">
                <a:solidFill>
                  <a:prstClr val="black"/>
                </a:solidFill>
              </a:rPr>
              <a:t>court</a:t>
            </a:r>
            <a:r>
              <a:rPr lang="de-DE" sz="2700" dirty="0">
                <a:solidFill>
                  <a:prstClr val="black"/>
                </a:solidFill>
              </a:rPr>
              <a:t> </a:t>
            </a:r>
          </a:p>
          <a:p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Dr. Friederike Grube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F0D1D-35CD-4859-B0C0-3CFCF53F056E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53637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solidFill>
                  <a:prstClr val="black"/>
                </a:solidFill>
              </a:rPr>
              <a:t>The Appeal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de-DE" dirty="0" smtClean="0"/>
              <a:t>The </a:t>
            </a:r>
            <a:r>
              <a:rPr lang="de-DE" dirty="0" err="1" smtClean="0"/>
              <a:t>appeal</a:t>
            </a:r>
            <a:r>
              <a:rPr lang="de-DE" dirty="0" smtClean="0"/>
              <a:t> in </a:t>
            </a:r>
            <a:r>
              <a:rPr lang="de-DE" dirty="0" err="1" smtClean="0"/>
              <a:t>principal</a:t>
            </a:r>
            <a:r>
              <a:rPr lang="de-DE" dirty="0" smtClean="0"/>
              <a:t> </a:t>
            </a:r>
            <a:r>
              <a:rPr lang="de-DE" dirty="0" err="1" smtClean="0"/>
              <a:t>has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lodged</a:t>
            </a:r>
            <a:r>
              <a:rPr lang="de-DE" dirty="0" smtClean="0"/>
              <a:t> in </a:t>
            </a:r>
            <a:r>
              <a:rPr lang="de-DE" dirty="0" err="1" smtClean="0"/>
              <a:t>writing</a:t>
            </a:r>
            <a:r>
              <a:rPr lang="de-DE" dirty="0" smtClean="0"/>
              <a:t> - </a:t>
            </a:r>
            <a:r>
              <a:rPr lang="de-DE" dirty="0" err="1" smtClean="0"/>
              <a:t>or</a:t>
            </a:r>
            <a:r>
              <a:rPr lang="de-DE" dirty="0" smtClean="0"/>
              <a:t> on </a:t>
            </a:r>
            <a:r>
              <a:rPr lang="de-DE" dirty="0" err="1" smtClean="0"/>
              <a:t>record</a:t>
            </a:r>
            <a:r>
              <a:rPr lang="de-DE" dirty="0" smtClean="0"/>
              <a:t> of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court</a:t>
            </a:r>
            <a:endParaRPr lang="de-DE" dirty="0" smtClean="0"/>
          </a:p>
          <a:p>
            <a:r>
              <a:rPr lang="de-DE" dirty="0" smtClean="0"/>
              <a:t>The </a:t>
            </a:r>
            <a:r>
              <a:rPr lang="de-DE" dirty="0" err="1" smtClean="0"/>
              <a:t>taxpayer</a:t>
            </a:r>
            <a:r>
              <a:rPr lang="de-DE" dirty="0" smtClean="0"/>
              <a:t> </a:t>
            </a:r>
            <a:r>
              <a:rPr lang="de-DE" dirty="0" err="1" smtClean="0"/>
              <a:t>may</a:t>
            </a:r>
            <a:r>
              <a:rPr lang="de-DE" dirty="0" smtClean="0"/>
              <a:t>, but </a:t>
            </a:r>
            <a:r>
              <a:rPr lang="de-DE" dirty="0" err="1" smtClean="0"/>
              <a:t>does</a:t>
            </a:r>
            <a:r>
              <a:rPr lang="de-DE" dirty="0" smtClean="0"/>
              <a:t> not </a:t>
            </a:r>
            <a:r>
              <a:rPr lang="de-DE" dirty="0" err="1" smtClean="0"/>
              <a:t>have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be</a:t>
            </a:r>
            <a:r>
              <a:rPr lang="de-DE" dirty="0" smtClean="0"/>
              <a:t>, </a:t>
            </a:r>
            <a:r>
              <a:rPr lang="de-DE" dirty="0" err="1" smtClean="0"/>
              <a:t>represented</a:t>
            </a:r>
            <a:r>
              <a:rPr lang="de-DE" dirty="0" smtClean="0"/>
              <a:t> </a:t>
            </a:r>
            <a:r>
              <a:rPr lang="de-DE" dirty="0" err="1" smtClean="0"/>
              <a:t>by</a:t>
            </a:r>
            <a:r>
              <a:rPr lang="de-DE" dirty="0" smtClean="0"/>
              <a:t> a </a:t>
            </a:r>
            <a:r>
              <a:rPr lang="de-DE" dirty="0" err="1" smtClean="0"/>
              <a:t>lawyer</a:t>
            </a:r>
            <a:r>
              <a:rPr lang="de-DE" dirty="0" smtClean="0"/>
              <a:t>, </a:t>
            </a:r>
            <a:r>
              <a:rPr lang="de-DE" dirty="0" err="1" smtClean="0"/>
              <a:t>tax</a:t>
            </a:r>
            <a:r>
              <a:rPr lang="de-DE" dirty="0" smtClean="0"/>
              <a:t> </a:t>
            </a:r>
            <a:r>
              <a:rPr lang="de-DE" dirty="0" err="1" smtClean="0"/>
              <a:t>consultant</a:t>
            </a:r>
            <a:r>
              <a:rPr lang="de-DE" dirty="0" smtClean="0"/>
              <a:t> </a:t>
            </a:r>
            <a:r>
              <a:rPr lang="de-DE" dirty="0" err="1" smtClean="0"/>
              <a:t>or</a:t>
            </a:r>
            <a:r>
              <a:rPr lang="de-DE" dirty="0" smtClean="0"/>
              <a:t> a </a:t>
            </a:r>
            <a:r>
              <a:rPr lang="de-DE" dirty="0" err="1" smtClean="0"/>
              <a:t>similar</a:t>
            </a:r>
            <a:r>
              <a:rPr lang="de-DE" dirty="0" smtClean="0"/>
              <a:t> </a:t>
            </a:r>
            <a:r>
              <a:rPr lang="de-DE" dirty="0" err="1" smtClean="0"/>
              <a:t>representative</a:t>
            </a:r>
            <a:endParaRPr lang="de-DE" dirty="0" smtClean="0"/>
          </a:p>
          <a:p>
            <a:r>
              <a:rPr lang="de-DE" dirty="0" smtClean="0"/>
              <a:t>The </a:t>
            </a:r>
            <a:r>
              <a:rPr lang="de-DE" dirty="0" err="1" smtClean="0"/>
              <a:t>plaintiff</a:t>
            </a:r>
            <a:r>
              <a:rPr lang="de-DE" dirty="0" smtClean="0"/>
              <a:t>, </a:t>
            </a:r>
            <a:r>
              <a:rPr lang="de-DE" dirty="0" err="1" smtClean="0"/>
              <a:t>defendant</a:t>
            </a:r>
            <a:r>
              <a:rPr lang="de-DE" dirty="0" smtClean="0"/>
              <a:t> (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local</a:t>
            </a:r>
            <a:r>
              <a:rPr lang="de-DE" dirty="0" smtClean="0"/>
              <a:t> </a:t>
            </a:r>
            <a:r>
              <a:rPr lang="de-DE" dirty="0" err="1" smtClean="0"/>
              <a:t>tax</a:t>
            </a:r>
            <a:r>
              <a:rPr lang="de-DE" dirty="0" smtClean="0"/>
              <a:t> </a:t>
            </a:r>
            <a:r>
              <a:rPr lang="de-DE" dirty="0" err="1" smtClean="0"/>
              <a:t>office</a:t>
            </a:r>
            <a:r>
              <a:rPr lang="de-DE" dirty="0" smtClean="0"/>
              <a:t>)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substance</a:t>
            </a:r>
            <a:r>
              <a:rPr lang="de-DE" dirty="0" smtClean="0"/>
              <a:t> of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action</a:t>
            </a:r>
            <a:r>
              <a:rPr lang="de-DE" dirty="0" smtClean="0"/>
              <a:t> (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contested</a:t>
            </a:r>
            <a:r>
              <a:rPr lang="de-DE" dirty="0" smtClean="0"/>
              <a:t> </a:t>
            </a:r>
            <a:r>
              <a:rPr lang="de-DE" dirty="0" err="1" smtClean="0"/>
              <a:t>act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decision</a:t>
            </a:r>
            <a:r>
              <a:rPr lang="de-DE" dirty="0" smtClean="0"/>
              <a:t> on </a:t>
            </a:r>
            <a:r>
              <a:rPr lang="de-DE" dirty="0" err="1" smtClean="0"/>
              <a:t>the</a:t>
            </a:r>
            <a:r>
              <a:rPr lang="de-DE" dirty="0" smtClean="0"/>
              <a:t> administrative </a:t>
            </a:r>
            <a:r>
              <a:rPr lang="de-DE" dirty="0" err="1" smtClean="0"/>
              <a:t>appeal</a:t>
            </a:r>
            <a:r>
              <a:rPr lang="de-DE" dirty="0" smtClean="0"/>
              <a:t>) </a:t>
            </a:r>
            <a:r>
              <a:rPr lang="de-DE" dirty="0" err="1" smtClean="0"/>
              <a:t>have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indicated</a:t>
            </a:r>
            <a:r>
              <a:rPr lang="de-DE" dirty="0" smtClean="0"/>
              <a:t> in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appeal</a:t>
            </a:r>
            <a:endParaRPr lang="de-DE" dirty="0" smtClean="0"/>
          </a:p>
          <a:p>
            <a:r>
              <a:rPr lang="de-DE" dirty="0" smtClean="0"/>
              <a:t>A </a:t>
            </a:r>
            <a:r>
              <a:rPr lang="de-DE" dirty="0" err="1" smtClean="0"/>
              <a:t>certain</a:t>
            </a:r>
            <a:r>
              <a:rPr lang="de-DE" dirty="0" smtClean="0"/>
              <a:t> </a:t>
            </a:r>
            <a:r>
              <a:rPr lang="de-DE" dirty="0" err="1" smtClean="0"/>
              <a:t>request</a:t>
            </a:r>
            <a:r>
              <a:rPr lang="de-DE" dirty="0" smtClean="0"/>
              <a:t> </a:t>
            </a:r>
            <a:r>
              <a:rPr lang="de-DE" dirty="0" err="1" smtClean="0"/>
              <a:t>shall</a:t>
            </a:r>
            <a:r>
              <a:rPr lang="de-DE" dirty="0" smtClean="0"/>
              <a:t>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made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facts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pieces</a:t>
            </a:r>
            <a:r>
              <a:rPr lang="de-DE" dirty="0" smtClean="0"/>
              <a:t> of </a:t>
            </a:r>
            <a:r>
              <a:rPr lang="de-DE" dirty="0" err="1" smtClean="0"/>
              <a:t>evidence</a:t>
            </a:r>
            <a:r>
              <a:rPr lang="de-DE" dirty="0" smtClean="0"/>
              <a:t> </a:t>
            </a:r>
            <a:r>
              <a:rPr lang="de-DE" dirty="0" err="1" smtClean="0"/>
              <a:t>supporting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appeal</a:t>
            </a:r>
            <a:r>
              <a:rPr lang="de-DE" dirty="0" smtClean="0"/>
              <a:t> </a:t>
            </a:r>
            <a:r>
              <a:rPr lang="de-DE" dirty="0" err="1" smtClean="0"/>
              <a:t>shall</a:t>
            </a:r>
            <a:r>
              <a:rPr lang="de-DE" dirty="0" smtClean="0"/>
              <a:t>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given</a:t>
            </a:r>
            <a:endParaRPr lang="de-DE" dirty="0" smtClean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Dr. Friederike Grube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F0D1D-35CD-4859-B0C0-3CFCF53F056E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95434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The Appeal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e-DE" dirty="0" err="1" smtClean="0"/>
              <a:t>Each</a:t>
            </a:r>
            <a:r>
              <a:rPr lang="de-DE" dirty="0" smtClean="0"/>
              <a:t> </a:t>
            </a:r>
            <a:r>
              <a:rPr lang="de-DE" dirty="0" err="1" smtClean="0"/>
              <a:t>appeal</a:t>
            </a:r>
            <a:r>
              <a:rPr lang="de-DE" dirty="0" smtClean="0"/>
              <a:t> </a:t>
            </a:r>
            <a:r>
              <a:rPr lang="de-DE" dirty="0" err="1" smtClean="0"/>
              <a:t>gets</a:t>
            </a:r>
            <a:r>
              <a:rPr lang="de-DE" dirty="0" smtClean="0"/>
              <a:t> a separate docket </a:t>
            </a:r>
            <a:r>
              <a:rPr lang="de-DE" dirty="0" err="1" smtClean="0"/>
              <a:t>number</a:t>
            </a:r>
            <a:r>
              <a:rPr lang="de-DE" dirty="0" smtClean="0"/>
              <a:t> </a:t>
            </a:r>
            <a:r>
              <a:rPr lang="de-DE" dirty="0" err="1" smtClean="0"/>
              <a:t>that</a:t>
            </a:r>
            <a:r>
              <a:rPr lang="de-DE" dirty="0" smtClean="0"/>
              <a:t> </a:t>
            </a:r>
            <a:r>
              <a:rPr lang="de-DE" dirty="0" err="1" smtClean="0"/>
              <a:t>indicates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court</a:t>
            </a:r>
            <a:r>
              <a:rPr lang="de-DE" dirty="0" smtClean="0"/>
              <a:t> </a:t>
            </a:r>
            <a:r>
              <a:rPr lang="de-DE" dirty="0" err="1" smtClean="0"/>
              <a:t>senate</a:t>
            </a:r>
            <a:r>
              <a:rPr lang="de-DE" dirty="0" smtClean="0"/>
              <a:t> </a:t>
            </a:r>
            <a:r>
              <a:rPr lang="de-DE" dirty="0" err="1" smtClean="0"/>
              <a:t>concerned</a:t>
            </a:r>
            <a:r>
              <a:rPr lang="de-DE" dirty="0" smtClean="0"/>
              <a:t> </a:t>
            </a:r>
            <a:r>
              <a:rPr lang="de-DE" dirty="0" err="1" smtClean="0"/>
              <a:t>as</a:t>
            </a:r>
            <a:r>
              <a:rPr lang="de-DE" dirty="0" smtClean="0"/>
              <a:t> </a:t>
            </a:r>
            <a:r>
              <a:rPr lang="de-DE" dirty="0" err="1" smtClean="0"/>
              <a:t>well</a:t>
            </a:r>
            <a:r>
              <a:rPr lang="de-DE" dirty="0" smtClean="0"/>
              <a:t> </a:t>
            </a:r>
            <a:r>
              <a:rPr lang="de-DE" dirty="0" err="1" smtClean="0"/>
              <a:t>as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chronological</a:t>
            </a:r>
            <a:r>
              <a:rPr lang="de-DE" dirty="0" smtClean="0"/>
              <a:t> </a:t>
            </a:r>
            <a:r>
              <a:rPr lang="de-DE" dirty="0" err="1" smtClean="0"/>
              <a:t>order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year</a:t>
            </a:r>
            <a:r>
              <a:rPr lang="de-DE" dirty="0" smtClean="0"/>
              <a:t> in </a:t>
            </a:r>
            <a:r>
              <a:rPr lang="de-DE" dirty="0" err="1" smtClean="0"/>
              <a:t>which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appeal</a:t>
            </a:r>
            <a:r>
              <a:rPr lang="de-DE" dirty="0" smtClean="0"/>
              <a:t> </a:t>
            </a:r>
            <a:r>
              <a:rPr lang="de-DE" dirty="0" err="1" smtClean="0"/>
              <a:t>has</a:t>
            </a:r>
            <a:r>
              <a:rPr lang="de-DE" dirty="0" smtClean="0"/>
              <a:t> </a:t>
            </a:r>
            <a:r>
              <a:rPr lang="de-DE" dirty="0" err="1" smtClean="0"/>
              <a:t>been</a:t>
            </a:r>
            <a:r>
              <a:rPr lang="de-DE" dirty="0" smtClean="0"/>
              <a:t> </a:t>
            </a:r>
            <a:r>
              <a:rPr lang="de-DE" dirty="0" err="1" smtClean="0"/>
              <a:t>lodged</a:t>
            </a:r>
            <a:r>
              <a:rPr lang="de-DE" dirty="0" smtClean="0"/>
              <a:t> </a:t>
            </a:r>
          </a:p>
          <a:p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reasons</a:t>
            </a:r>
            <a:r>
              <a:rPr lang="de-DE" dirty="0" smtClean="0"/>
              <a:t> of </a:t>
            </a:r>
            <a:r>
              <a:rPr lang="de-DE" dirty="0" err="1" smtClean="0"/>
              <a:t>tax</a:t>
            </a:r>
            <a:r>
              <a:rPr lang="de-DE" dirty="0" smtClean="0"/>
              <a:t> </a:t>
            </a:r>
            <a:r>
              <a:rPr lang="de-DE" dirty="0" err="1" smtClean="0"/>
              <a:t>secrecy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parties</a:t>
            </a:r>
            <a:r>
              <a:rPr lang="de-DE" dirty="0" smtClean="0"/>
              <a:t> must not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disclosed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public</a:t>
            </a:r>
            <a:r>
              <a:rPr lang="de-DE" dirty="0" smtClean="0"/>
              <a:t> </a:t>
            </a:r>
            <a:r>
              <a:rPr lang="de-DE" dirty="0" err="1" smtClean="0"/>
              <a:t>except</a:t>
            </a:r>
            <a:r>
              <a:rPr lang="de-DE" dirty="0" smtClean="0"/>
              <a:t> </a:t>
            </a:r>
            <a:r>
              <a:rPr lang="de-DE" dirty="0" err="1" smtClean="0"/>
              <a:t>during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public</a:t>
            </a:r>
            <a:r>
              <a:rPr lang="de-DE" dirty="0" smtClean="0"/>
              <a:t> </a:t>
            </a:r>
            <a:r>
              <a:rPr lang="de-DE" dirty="0" err="1" smtClean="0"/>
              <a:t>hearing</a:t>
            </a:r>
            <a:endParaRPr lang="de-DE" dirty="0" smtClean="0"/>
          </a:p>
          <a:p>
            <a:r>
              <a:rPr lang="de-DE" dirty="0" smtClean="0"/>
              <a:t>The </a:t>
            </a:r>
            <a:r>
              <a:rPr lang="de-DE" dirty="0" err="1" smtClean="0"/>
              <a:t>procedure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not </a:t>
            </a:r>
            <a:r>
              <a:rPr lang="de-DE" dirty="0" err="1" smtClean="0"/>
              <a:t>free</a:t>
            </a:r>
            <a:r>
              <a:rPr lang="de-DE" dirty="0" smtClean="0"/>
              <a:t> of </a:t>
            </a:r>
            <a:r>
              <a:rPr lang="de-DE" dirty="0" err="1" smtClean="0"/>
              <a:t>charge</a:t>
            </a:r>
            <a:r>
              <a:rPr lang="de-DE" dirty="0" smtClean="0"/>
              <a:t>: The </a:t>
            </a:r>
            <a:r>
              <a:rPr lang="de-DE" dirty="0" err="1" smtClean="0"/>
              <a:t>fees</a:t>
            </a:r>
            <a:r>
              <a:rPr lang="de-DE" dirty="0" smtClean="0"/>
              <a:t> </a:t>
            </a:r>
            <a:r>
              <a:rPr lang="de-DE" dirty="0" err="1" smtClean="0"/>
              <a:t>depend</a:t>
            </a:r>
            <a:r>
              <a:rPr lang="de-DE" dirty="0" smtClean="0"/>
              <a:t> on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amounts</a:t>
            </a:r>
            <a:r>
              <a:rPr lang="de-DE" dirty="0" smtClean="0"/>
              <a:t> at stake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/>
              <a:t>C</a:t>
            </a:r>
            <a:r>
              <a:rPr lang="de-DE" dirty="0" smtClean="0"/>
              <a:t>ourt </a:t>
            </a:r>
            <a:r>
              <a:rPr lang="de-DE" dirty="0" err="1" smtClean="0"/>
              <a:t>has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decide</a:t>
            </a:r>
            <a:r>
              <a:rPr lang="de-DE" dirty="0" smtClean="0"/>
              <a:t> on </a:t>
            </a:r>
            <a:r>
              <a:rPr lang="de-DE" dirty="0" err="1" smtClean="0"/>
              <a:t>who</a:t>
            </a:r>
            <a:r>
              <a:rPr lang="de-DE" dirty="0" smtClean="0"/>
              <a:t> </a:t>
            </a:r>
            <a:r>
              <a:rPr lang="de-DE" dirty="0" err="1" smtClean="0"/>
              <a:t>has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bear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costs</a:t>
            </a:r>
            <a:r>
              <a:rPr lang="de-DE" dirty="0" smtClean="0"/>
              <a:t> of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procedure</a:t>
            </a:r>
            <a:endParaRPr lang="de-DE" dirty="0" smtClean="0"/>
          </a:p>
          <a:p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Dr. Friederike Grube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F0D1D-35CD-4859-B0C0-3CFCF53F056E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81271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sz="4000" dirty="0" err="1">
                <a:solidFill>
                  <a:prstClr val="black"/>
                </a:solidFill>
              </a:rPr>
              <a:t>Procedure</a:t>
            </a:r>
            <a:r>
              <a:rPr lang="de-DE" sz="4000" dirty="0">
                <a:solidFill>
                  <a:prstClr val="black"/>
                </a:solidFill>
              </a:rPr>
              <a:t/>
            </a:r>
            <a:br>
              <a:rPr lang="de-DE" sz="4000" dirty="0">
                <a:solidFill>
                  <a:prstClr val="black"/>
                </a:solidFill>
              </a:rPr>
            </a:br>
            <a:r>
              <a:rPr lang="de-DE" sz="4000" dirty="0">
                <a:solidFill>
                  <a:prstClr val="black"/>
                </a:solidFill>
              </a:rPr>
              <a:t>Courts of </a:t>
            </a:r>
            <a:r>
              <a:rPr lang="de-DE" sz="4000" dirty="0" err="1">
                <a:solidFill>
                  <a:prstClr val="black"/>
                </a:solidFill>
              </a:rPr>
              <a:t>first</a:t>
            </a:r>
            <a:r>
              <a:rPr lang="de-DE" sz="4000" dirty="0">
                <a:solidFill>
                  <a:prstClr val="black"/>
                </a:solidFill>
              </a:rPr>
              <a:t> </a:t>
            </a:r>
            <a:r>
              <a:rPr lang="de-DE" sz="4000" dirty="0" err="1">
                <a:solidFill>
                  <a:prstClr val="black"/>
                </a:solidFill>
              </a:rPr>
              <a:t>instance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de-DE" sz="2800" dirty="0">
                <a:solidFill>
                  <a:prstClr val="black"/>
                </a:solidFill>
              </a:rPr>
              <a:t>The </a:t>
            </a:r>
            <a:r>
              <a:rPr lang="de-DE" sz="2800" dirty="0" smtClean="0">
                <a:solidFill>
                  <a:prstClr val="black"/>
                </a:solidFill>
              </a:rPr>
              <a:t>Court </a:t>
            </a:r>
            <a:r>
              <a:rPr lang="de-DE" sz="2800" dirty="0" err="1">
                <a:solidFill>
                  <a:prstClr val="black"/>
                </a:solidFill>
              </a:rPr>
              <a:t>has</a:t>
            </a:r>
            <a:r>
              <a:rPr lang="de-DE" sz="2800" dirty="0">
                <a:solidFill>
                  <a:prstClr val="black"/>
                </a:solidFill>
              </a:rPr>
              <a:t> </a:t>
            </a:r>
            <a:r>
              <a:rPr lang="de-DE" sz="2800" dirty="0" err="1">
                <a:solidFill>
                  <a:prstClr val="black"/>
                </a:solidFill>
              </a:rPr>
              <a:t>to</a:t>
            </a:r>
            <a:r>
              <a:rPr lang="de-DE" sz="2800" dirty="0">
                <a:solidFill>
                  <a:prstClr val="black"/>
                </a:solidFill>
              </a:rPr>
              <a:t> </a:t>
            </a:r>
            <a:r>
              <a:rPr lang="de-DE" sz="2800" dirty="0" err="1">
                <a:solidFill>
                  <a:prstClr val="black"/>
                </a:solidFill>
              </a:rPr>
              <a:t>explore</a:t>
            </a:r>
            <a:r>
              <a:rPr lang="de-DE" sz="2800" dirty="0">
                <a:solidFill>
                  <a:prstClr val="black"/>
                </a:solidFill>
              </a:rPr>
              <a:t> </a:t>
            </a:r>
            <a:r>
              <a:rPr lang="de-DE" sz="2800" dirty="0" err="1">
                <a:solidFill>
                  <a:prstClr val="black"/>
                </a:solidFill>
              </a:rPr>
              <a:t>the</a:t>
            </a:r>
            <a:r>
              <a:rPr lang="de-DE" sz="2800" dirty="0">
                <a:solidFill>
                  <a:prstClr val="black"/>
                </a:solidFill>
              </a:rPr>
              <a:t> relevant </a:t>
            </a:r>
            <a:r>
              <a:rPr lang="de-DE" sz="2800" dirty="0" err="1">
                <a:solidFill>
                  <a:prstClr val="black"/>
                </a:solidFill>
              </a:rPr>
              <a:t>facts</a:t>
            </a:r>
            <a:r>
              <a:rPr lang="de-DE" sz="2800" dirty="0">
                <a:solidFill>
                  <a:prstClr val="black"/>
                </a:solidFill>
              </a:rPr>
              <a:t> </a:t>
            </a:r>
            <a:r>
              <a:rPr lang="de-DE" sz="2800" dirty="0" err="1">
                <a:solidFill>
                  <a:prstClr val="black"/>
                </a:solidFill>
              </a:rPr>
              <a:t>and</a:t>
            </a:r>
            <a:r>
              <a:rPr lang="de-DE" sz="2800" dirty="0">
                <a:solidFill>
                  <a:prstClr val="black"/>
                </a:solidFill>
              </a:rPr>
              <a:t> – </a:t>
            </a:r>
            <a:r>
              <a:rPr lang="de-DE" sz="2800" dirty="0" err="1">
                <a:solidFill>
                  <a:prstClr val="black"/>
                </a:solidFill>
              </a:rPr>
              <a:t>to</a:t>
            </a:r>
            <a:r>
              <a:rPr lang="de-DE" sz="2800" dirty="0">
                <a:solidFill>
                  <a:prstClr val="black"/>
                </a:solidFill>
              </a:rPr>
              <a:t> </a:t>
            </a:r>
            <a:r>
              <a:rPr lang="de-DE" sz="2800" dirty="0" err="1">
                <a:solidFill>
                  <a:prstClr val="black"/>
                </a:solidFill>
              </a:rPr>
              <a:t>the</a:t>
            </a:r>
            <a:r>
              <a:rPr lang="de-DE" sz="2800" dirty="0">
                <a:solidFill>
                  <a:prstClr val="black"/>
                </a:solidFill>
              </a:rPr>
              <a:t> </a:t>
            </a:r>
            <a:r>
              <a:rPr lang="de-DE" sz="2800" dirty="0" err="1">
                <a:solidFill>
                  <a:prstClr val="black"/>
                </a:solidFill>
              </a:rPr>
              <a:t>extent</a:t>
            </a:r>
            <a:r>
              <a:rPr lang="de-DE" sz="2800" dirty="0">
                <a:solidFill>
                  <a:prstClr val="black"/>
                </a:solidFill>
              </a:rPr>
              <a:t> </a:t>
            </a:r>
            <a:r>
              <a:rPr lang="de-DE" sz="2800" dirty="0" err="1">
                <a:solidFill>
                  <a:prstClr val="black"/>
                </a:solidFill>
              </a:rPr>
              <a:t>necessary</a:t>
            </a:r>
            <a:r>
              <a:rPr lang="de-DE" sz="2800" dirty="0">
                <a:solidFill>
                  <a:prstClr val="black"/>
                </a:solidFill>
              </a:rPr>
              <a:t> – </a:t>
            </a:r>
            <a:r>
              <a:rPr lang="de-DE" sz="2800" dirty="0" err="1">
                <a:solidFill>
                  <a:prstClr val="black"/>
                </a:solidFill>
              </a:rPr>
              <a:t>to</a:t>
            </a:r>
            <a:r>
              <a:rPr lang="de-DE" sz="2800" dirty="0">
                <a:solidFill>
                  <a:prstClr val="black"/>
                </a:solidFill>
              </a:rPr>
              <a:t> </a:t>
            </a:r>
            <a:r>
              <a:rPr lang="de-DE" sz="2800" dirty="0" err="1">
                <a:solidFill>
                  <a:prstClr val="black"/>
                </a:solidFill>
              </a:rPr>
              <a:t>take</a:t>
            </a:r>
            <a:r>
              <a:rPr lang="de-DE" sz="2800" dirty="0">
                <a:solidFill>
                  <a:prstClr val="black"/>
                </a:solidFill>
              </a:rPr>
              <a:t> </a:t>
            </a:r>
            <a:r>
              <a:rPr lang="de-DE" sz="2800" dirty="0" err="1">
                <a:solidFill>
                  <a:prstClr val="black"/>
                </a:solidFill>
              </a:rPr>
              <a:t>evidence</a:t>
            </a:r>
            <a:endParaRPr lang="de-DE" sz="2800" dirty="0">
              <a:solidFill>
                <a:prstClr val="black"/>
              </a:solidFill>
            </a:endParaRPr>
          </a:p>
          <a:p>
            <a:pPr lvl="0"/>
            <a:r>
              <a:rPr lang="de-DE" sz="2800" dirty="0">
                <a:solidFill>
                  <a:prstClr val="black"/>
                </a:solidFill>
              </a:rPr>
              <a:t>The </a:t>
            </a:r>
            <a:r>
              <a:rPr lang="de-DE" sz="2800" dirty="0" err="1">
                <a:solidFill>
                  <a:prstClr val="black"/>
                </a:solidFill>
              </a:rPr>
              <a:t>parties</a:t>
            </a:r>
            <a:r>
              <a:rPr lang="de-DE" sz="2800" dirty="0">
                <a:solidFill>
                  <a:prstClr val="black"/>
                </a:solidFill>
              </a:rPr>
              <a:t> </a:t>
            </a:r>
            <a:r>
              <a:rPr lang="de-DE" sz="2800" dirty="0" err="1">
                <a:solidFill>
                  <a:prstClr val="black"/>
                </a:solidFill>
              </a:rPr>
              <a:t>have</a:t>
            </a:r>
            <a:r>
              <a:rPr lang="de-DE" sz="2800" dirty="0">
                <a:solidFill>
                  <a:prstClr val="black"/>
                </a:solidFill>
              </a:rPr>
              <a:t> </a:t>
            </a:r>
            <a:r>
              <a:rPr lang="de-DE" sz="2800" dirty="0" err="1">
                <a:solidFill>
                  <a:prstClr val="black"/>
                </a:solidFill>
              </a:rPr>
              <a:t>the</a:t>
            </a:r>
            <a:r>
              <a:rPr lang="de-DE" sz="2800" dirty="0">
                <a:solidFill>
                  <a:prstClr val="black"/>
                </a:solidFill>
              </a:rPr>
              <a:t> </a:t>
            </a:r>
            <a:r>
              <a:rPr lang="de-DE" sz="2800" dirty="0" err="1">
                <a:solidFill>
                  <a:prstClr val="black"/>
                </a:solidFill>
              </a:rPr>
              <a:t>right</a:t>
            </a:r>
            <a:r>
              <a:rPr lang="de-DE" sz="2800" dirty="0">
                <a:solidFill>
                  <a:prstClr val="black"/>
                </a:solidFill>
              </a:rPr>
              <a:t> </a:t>
            </a:r>
            <a:r>
              <a:rPr lang="de-DE" sz="2800" dirty="0" err="1">
                <a:solidFill>
                  <a:prstClr val="black"/>
                </a:solidFill>
              </a:rPr>
              <a:t>to</a:t>
            </a:r>
            <a:r>
              <a:rPr lang="de-DE" sz="2800" dirty="0">
                <a:solidFill>
                  <a:prstClr val="black"/>
                </a:solidFill>
              </a:rPr>
              <a:t> </a:t>
            </a:r>
            <a:r>
              <a:rPr lang="de-DE" sz="2800" dirty="0" err="1">
                <a:solidFill>
                  <a:prstClr val="black"/>
                </a:solidFill>
              </a:rPr>
              <a:t>be</a:t>
            </a:r>
            <a:r>
              <a:rPr lang="de-DE" sz="2800" dirty="0">
                <a:solidFill>
                  <a:prstClr val="black"/>
                </a:solidFill>
              </a:rPr>
              <a:t> </a:t>
            </a:r>
            <a:r>
              <a:rPr lang="de-DE" sz="2800" dirty="0" err="1">
                <a:solidFill>
                  <a:prstClr val="black"/>
                </a:solidFill>
              </a:rPr>
              <a:t>heard</a:t>
            </a:r>
            <a:endParaRPr lang="de-DE" sz="2800" dirty="0">
              <a:solidFill>
                <a:prstClr val="black"/>
              </a:solidFill>
            </a:endParaRPr>
          </a:p>
          <a:p>
            <a:pPr lvl="0"/>
            <a:r>
              <a:rPr lang="de-DE" sz="2800" dirty="0" err="1" smtClean="0">
                <a:solidFill>
                  <a:prstClr val="black"/>
                </a:solidFill>
              </a:rPr>
              <a:t>There</a:t>
            </a:r>
            <a:r>
              <a:rPr lang="de-DE" sz="2800" dirty="0" smtClean="0">
                <a:solidFill>
                  <a:prstClr val="black"/>
                </a:solidFill>
              </a:rPr>
              <a:t> </a:t>
            </a:r>
            <a:r>
              <a:rPr lang="de-DE" sz="2800" dirty="0" err="1">
                <a:solidFill>
                  <a:prstClr val="black"/>
                </a:solidFill>
              </a:rPr>
              <a:t>is</a:t>
            </a:r>
            <a:r>
              <a:rPr lang="de-DE" sz="2800" dirty="0">
                <a:solidFill>
                  <a:prstClr val="black"/>
                </a:solidFill>
              </a:rPr>
              <a:t> </a:t>
            </a:r>
            <a:r>
              <a:rPr lang="de-DE" sz="2800" dirty="0" err="1">
                <a:solidFill>
                  <a:prstClr val="black"/>
                </a:solidFill>
              </a:rPr>
              <a:t>usually</a:t>
            </a:r>
            <a:r>
              <a:rPr lang="de-DE" sz="2800" dirty="0">
                <a:solidFill>
                  <a:prstClr val="black"/>
                </a:solidFill>
              </a:rPr>
              <a:t> a </a:t>
            </a:r>
            <a:r>
              <a:rPr lang="de-DE" sz="2800" dirty="0" err="1">
                <a:solidFill>
                  <a:prstClr val="black"/>
                </a:solidFill>
              </a:rPr>
              <a:t>public</a:t>
            </a:r>
            <a:r>
              <a:rPr lang="de-DE" sz="2800" dirty="0">
                <a:solidFill>
                  <a:prstClr val="black"/>
                </a:solidFill>
              </a:rPr>
              <a:t> </a:t>
            </a:r>
            <a:r>
              <a:rPr lang="de-DE" sz="2800" dirty="0" err="1">
                <a:solidFill>
                  <a:prstClr val="black"/>
                </a:solidFill>
              </a:rPr>
              <a:t>hearing</a:t>
            </a:r>
            <a:endParaRPr lang="de-DE" sz="2800" dirty="0">
              <a:solidFill>
                <a:prstClr val="black"/>
              </a:solidFill>
            </a:endParaRPr>
          </a:p>
          <a:p>
            <a:pPr lvl="0"/>
            <a:r>
              <a:rPr lang="de-DE" sz="2800" dirty="0">
                <a:solidFill>
                  <a:prstClr val="black"/>
                </a:solidFill>
              </a:rPr>
              <a:t>In </a:t>
            </a:r>
            <a:r>
              <a:rPr lang="de-DE" sz="2800" dirty="0" err="1">
                <a:solidFill>
                  <a:prstClr val="black"/>
                </a:solidFill>
              </a:rPr>
              <a:t>certain</a:t>
            </a:r>
            <a:r>
              <a:rPr lang="de-DE" sz="2800" dirty="0">
                <a:solidFill>
                  <a:prstClr val="black"/>
                </a:solidFill>
              </a:rPr>
              <a:t> </a:t>
            </a:r>
            <a:r>
              <a:rPr lang="de-DE" sz="2800" dirty="0" err="1">
                <a:solidFill>
                  <a:prstClr val="black"/>
                </a:solidFill>
              </a:rPr>
              <a:t>cases</a:t>
            </a:r>
            <a:r>
              <a:rPr lang="de-DE" sz="2800" dirty="0">
                <a:solidFill>
                  <a:prstClr val="black"/>
                </a:solidFill>
              </a:rPr>
              <a:t> </a:t>
            </a:r>
            <a:r>
              <a:rPr lang="de-DE" sz="2800" dirty="0" err="1">
                <a:solidFill>
                  <a:prstClr val="black"/>
                </a:solidFill>
              </a:rPr>
              <a:t>the</a:t>
            </a:r>
            <a:r>
              <a:rPr lang="de-DE" sz="2800" dirty="0">
                <a:solidFill>
                  <a:prstClr val="black"/>
                </a:solidFill>
              </a:rPr>
              <a:t> </a:t>
            </a:r>
            <a:r>
              <a:rPr lang="de-DE" sz="2800" dirty="0" err="1">
                <a:solidFill>
                  <a:prstClr val="black"/>
                </a:solidFill>
              </a:rPr>
              <a:t>senate</a:t>
            </a:r>
            <a:r>
              <a:rPr lang="de-DE" sz="2800" dirty="0">
                <a:solidFill>
                  <a:prstClr val="black"/>
                </a:solidFill>
              </a:rPr>
              <a:t> </a:t>
            </a:r>
            <a:r>
              <a:rPr lang="de-DE" sz="2800" dirty="0" err="1">
                <a:solidFill>
                  <a:prstClr val="black"/>
                </a:solidFill>
              </a:rPr>
              <a:t>concerned</a:t>
            </a:r>
            <a:r>
              <a:rPr lang="de-DE" sz="2800" dirty="0">
                <a:solidFill>
                  <a:prstClr val="black"/>
                </a:solidFill>
              </a:rPr>
              <a:t> </a:t>
            </a:r>
            <a:r>
              <a:rPr lang="de-DE" sz="2800" dirty="0" err="1">
                <a:solidFill>
                  <a:prstClr val="black"/>
                </a:solidFill>
              </a:rPr>
              <a:t>may</a:t>
            </a:r>
            <a:r>
              <a:rPr lang="de-DE" sz="2800" dirty="0">
                <a:solidFill>
                  <a:prstClr val="black"/>
                </a:solidFill>
              </a:rPr>
              <a:t> </a:t>
            </a:r>
            <a:r>
              <a:rPr lang="de-DE" sz="2800" dirty="0" err="1">
                <a:solidFill>
                  <a:prstClr val="black"/>
                </a:solidFill>
              </a:rPr>
              <a:t>give</a:t>
            </a:r>
            <a:r>
              <a:rPr lang="de-DE" sz="2800" dirty="0">
                <a:solidFill>
                  <a:prstClr val="black"/>
                </a:solidFill>
              </a:rPr>
              <a:t> </a:t>
            </a:r>
            <a:r>
              <a:rPr lang="de-DE" sz="2800" dirty="0" err="1">
                <a:solidFill>
                  <a:prstClr val="black"/>
                </a:solidFill>
              </a:rPr>
              <a:t>the</a:t>
            </a:r>
            <a:r>
              <a:rPr lang="de-DE" sz="2800" dirty="0">
                <a:solidFill>
                  <a:prstClr val="black"/>
                </a:solidFill>
              </a:rPr>
              <a:t> </a:t>
            </a:r>
            <a:r>
              <a:rPr lang="de-DE" sz="2800" dirty="0" err="1">
                <a:solidFill>
                  <a:prstClr val="black"/>
                </a:solidFill>
              </a:rPr>
              <a:t>case</a:t>
            </a:r>
            <a:r>
              <a:rPr lang="de-DE" sz="2800" dirty="0">
                <a:solidFill>
                  <a:prstClr val="black"/>
                </a:solidFill>
              </a:rPr>
              <a:t> </a:t>
            </a:r>
            <a:r>
              <a:rPr lang="de-DE" sz="2800" dirty="0" err="1">
                <a:solidFill>
                  <a:prstClr val="black"/>
                </a:solidFill>
              </a:rPr>
              <a:t>to</a:t>
            </a:r>
            <a:r>
              <a:rPr lang="de-DE" sz="2800" dirty="0">
                <a:solidFill>
                  <a:prstClr val="black"/>
                </a:solidFill>
              </a:rPr>
              <a:t> a </a:t>
            </a:r>
            <a:r>
              <a:rPr lang="de-DE" sz="2800" dirty="0" err="1">
                <a:solidFill>
                  <a:prstClr val="black"/>
                </a:solidFill>
              </a:rPr>
              <a:t>single</a:t>
            </a:r>
            <a:r>
              <a:rPr lang="de-DE" sz="2800" dirty="0">
                <a:solidFill>
                  <a:prstClr val="black"/>
                </a:solidFill>
              </a:rPr>
              <a:t> </a:t>
            </a:r>
            <a:r>
              <a:rPr lang="de-DE" sz="2800" dirty="0" err="1">
                <a:solidFill>
                  <a:prstClr val="black"/>
                </a:solidFill>
              </a:rPr>
              <a:t>judge</a:t>
            </a:r>
            <a:r>
              <a:rPr lang="de-DE" sz="2800" dirty="0">
                <a:solidFill>
                  <a:prstClr val="black"/>
                </a:solidFill>
              </a:rPr>
              <a:t> of </a:t>
            </a:r>
            <a:r>
              <a:rPr lang="de-DE" sz="2800" dirty="0" err="1">
                <a:solidFill>
                  <a:prstClr val="black"/>
                </a:solidFill>
              </a:rPr>
              <a:t>the</a:t>
            </a:r>
            <a:r>
              <a:rPr lang="de-DE" sz="2800" dirty="0">
                <a:solidFill>
                  <a:prstClr val="black"/>
                </a:solidFill>
              </a:rPr>
              <a:t> </a:t>
            </a:r>
            <a:r>
              <a:rPr lang="de-DE" sz="2800" dirty="0" err="1">
                <a:solidFill>
                  <a:prstClr val="black"/>
                </a:solidFill>
              </a:rPr>
              <a:t>senate</a:t>
            </a:r>
            <a:r>
              <a:rPr lang="de-DE" sz="2800" dirty="0">
                <a:solidFill>
                  <a:prstClr val="black"/>
                </a:solidFill>
              </a:rPr>
              <a:t> </a:t>
            </a:r>
            <a:r>
              <a:rPr lang="de-DE" sz="2800" dirty="0" err="1">
                <a:solidFill>
                  <a:prstClr val="black"/>
                </a:solidFill>
              </a:rPr>
              <a:t>for</a:t>
            </a:r>
            <a:r>
              <a:rPr lang="de-DE" sz="2800" dirty="0">
                <a:solidFill>
                  <a:prstClr val="black"/>
                </a:solidFill>
              </a:rPr>
              <a:t> </a:t>
            </a:r>
            <a:r>
              <a:rPr lang="de-DE" sz="2800" dirty="0" err="1">
                <a:solidFill>
                  <a:prstClr val="black"/>
                </a:solidFill>
              </a:rPr>
              <a:t>the</a:t>
            </a:r>
            <a:r>
              <a:rPr lang="de-DE" sz="2800" dirty="0">
                <a:solidFill>
                  <a:prstClr val="black"/>
                </a:solidFill>
              </a:rPr>
              <a:t> </a:t>
            </a:r>
            <a:r>
              <a:rPr lang="de-DE" sz="2800" dirty="0" err="1" smtClean="0">
                <a:solidFill>
                  <a:prstClr val="black"/>
                </a:solidFill>
              </a:rPr>
              <a:t>decision</a:t>
            </a:r>
            <a:endParaRPr lang="de-DE" sz="2800" dirty="0">
              <a:solidFill>
                <a:prstClr val="black"/>
              </a:solidFill>
            </a:endParaRPr>
          </a:p>
          <a:p>
            <a:pPr lvl="0"/>
            <a:r>
              <a:rPr lang="de-DE" sz="2800" dirty="0" err="1">
                <a:solidFill>
                  <a:prstClr val="black"/>
                </a:solidFill>
              </a:rPr>
              <a:t>Usually</a:t>
            </a:r>
            <a:r>
              <a:rPr lang="de-DE" sz="2800" dirty="0">
                <a:solidFill>
                  <a:prstClr val="black"/>
                </a:solidFill>
              </a:rPr>
              <a:t> </a:t>
            </a:r>
            <a:r>
              <a:rPr lang="de-DE" sz="2800" dirty="0" err="1">
                <a:solidFill>
                  <a:prstClr val="black"/>
                </a:solidFill>
              </a:rPr>
              <a:t>the</a:t>
            </a:r>
            <a:r>
              <a:rPr lang="de-DE" sz="2800" dirty="0">
                <a:solidFill>
                  <a:prstClr val="black"/>
                </a:solidFill>
              </a:rPr>
              <a:t> </a:t>
            </a:r>
            <a:r>
              <a:rPr lang="de-DE" sz="2800" dirty="0" err="1">
                <a:solidFill>
                  <a:prstClr val="black"/>
                </a:solidFill>
              </a:rPr>
              <a:t>judgment</a:t>
            </a:r>
            <a:r>
              <a:rPr lang="de-DE" sz="2800" dirty="0">
                <a:solidFill>
                  <a:prstClr val="black"/>
                </a:solidFill>
              </a:rPr>
              <a:t> </a:t>
            </a:r>
            <a:r>
              <a:rPr lang="de-DE" sz="2800" dirty="0" err="1">
                <a:solidFill>
                  <a:prstClr val="black"/>
                </a:solidFill>
              </a:rPr>
              <a:t>is</a:t>
            </a:r>
            <a:r>
              <a:rPr lang="de-DE" sz="2800" dirty="0">
                <a:solidFill>
                  <a:prstClr val="black"/>
                </a:solidFill>
              </a:rPr>
              <a:t> </a:t>
            </a:r>
            <a:r>
              <a:rPr lang="de-DE" sz="2800" dirty="0" err="1">
                <a:solidFill>
                  <a:prstClr val="black"/>
                </a:solidFill>
              </a:rPr>
              <a:t>announced</a:t>
            </a:r>
            <a:r>
              <a:rPr lang="de-DE" sz="2800" dirty="0">
                <a:solidFill>
                  <a:prstClr val="black"/>
                </a:solidFill>
              </a:rPr>
              <a:t> at </a:t>
            </a:r>
            <a:r>
              <a:rPr lang="de-DE" sz="2800" dirty="0" err="1">
                <a:solidFill>
                  <a:prstClr val="black"/>
                </a:solidFill>
              </a:rPr>
              <a:t>the</a:t>
            </a:r>
            <a:r>
              <a:rPr lang="de-DE" sz="2800" dirty="0">
                <a:solidFill>
                  <a:prstClr val="black"/>
                </a:solidFill>
              </a:rPr>
              <a:t> end of </a:t>
            </a:r>
            <a:r>
              <a:rPr lang="de-DE" sz="2800" dirty="0" err="1">
                <a:solidFill>
                  <a:prstClr val="black"/>
                </a:solidFill>
              </a:rPr>
              <a:t>the</a:t>
            </a:r>
            <a:r>
              <a:rPr lang="de-DE" sz="2800" dirty="0">
                <a:solidFill>
                  <a:prstClr val="black"/>
                </a:solidFill>
              </a:rPr>
              <a:t> </a:t>
            </a:r>
            <a:r>
              <a:rPr lang="de-DE" sz="2800" dirty="0" err="1">
                <a:solidFill>
                  <a:prstClr val="black"/>
                </a:solidFill>
              </a:rPr>
              <a:t>public</a:t>
            </a:r>
            <a:r>
              <a:rPr lang="de-DE" sz="2800" dirty="0">
                <a:solidFill>
                  <a:prstClr val="black"/>
                </a:solidFill>
              </a:rPr>
              <a:t> </a:t>
            </a:r>
            <a:r>
              <a:rPr lang="de-DE" sz="2800" dirty="0" err="1">
                <a:solidFill>
                  <a:prstClr val="black"/>
                </a:solidFill>
              </a:rPr>
              <a:t>hearing</a:t>
            </a:r>
            <a:r>
              <a:rPr lang="de-DE" sz="2800" dirty="0">
                <a:solidFill>
                  <a:prstClr val="black"/>
                </a:solidFill>
              </a:rPr>
              <a:t>; </a:t>
            </a:r>
            <a:r>
              <a:rPr lang="de-DE" sz="2800" dirty="0" err="1">
                <a:solidFill>
                  <a:prstClr val="black"/>
                </a:solidFill>
              </a:rPr>
              <a:t>the</a:t>
            </a:r>
            <a:r>
              <a:rPr lang="de-DE" sz="2800" dirty="0">
                <a:solidFill>
                  <a:prstClr val="black"/>
                </a:solidFill>
              </a:rPr>
              <a:t> </a:t>
            </a:r>
            <a:r>
              <a:rPr lang="de-DE" sz="2800" dirty="0" err="1">
                <a:solidFill>
                  <a:prstClr val="black"/>
                </a:solidFill>
              </a:rPr>
              <a:t>ruling</a:t>
            </a:r>
            <a:r>
              <a:rPr lang="de-DE" sz="2800" dirty="0">
                <a:solidFill>
                  <a:prstClr val="black"/>
                </a:solidFill>
              </a:rPr>
              <a:t> </a:t>
            </a:r>
            <a:r>
              <a:rPr lang="de-DE" sz="2800" dirty="0" err="1">
                <a:solidFill>
                  <a:prstClr val="black"/>
                </a:solidFill>
              </a:rPr>
              <a:t>has</a:t>
            </a:r>
            <a:r>
              <a:rPr lang="de-DE" sz="2800" dirty="0">
                <a:solidFill>
                  <a:prstClr val="black"/>
                </a:solidFill>
              </a:rPr>
              <a:t> </a:t>
            </a:r>
            <a:r>
              <a:rPr lang="de-DE" sz="2800" dirty="0" err="1">
                <a:solidFill>
                  <a:prstClr val="black"/>
                </a:solidFill>
              </a:rPr>
              <a:t>to</a:t>
            </a:r>
            <a:r>
              <a:rPr lang="de-DE" sz="2800" dirty="0">
                <a:solidFill>
                  <a:prstClr val="black"/>
                </a:solidFill>
              </a:rPr>
              <a:t> </a:t>
            </a:r>
            <a:r>
              <a:rPr lang="de-DE" sz="2800" dirty="0" err="1">
                <a:solidFill>
                  <a:prstClr val="black"/>
                </a:solidFill>
              </a:rPr>
              <a:t>be</a:t>
            </a:r>
            <a:r>
              <a:rPr lang="de-DE" sz="2800" dirty="0">
                <a:solidFill>
                  <a:prstClr val="black"/>
                </a:solidFill>
              </a:rPr>
              <a:t> </a:t>
            </a:r>
            <a:r>
              <a:rPr lang="de-DE" sz="2800" dirty="0" err="1">
                <a:solidFill>
                  <a:prstClr val="black"/>
                </a:solidFill>
              </a:rPr>
              <a:t>completed</a:t>
            </a:r>
            <a:r>
              <a:rPr lang="de-DE" sz="2800" dirty="0">
                <a:solidFill>
                  <a:prstClr val="black"/>
                </a:solidFill>
              </a:rPr>
              <a:t> </a:t>
            </a:r>
            <a:r>
              <a:rPr lang="de-DE" sz="2800" dirty="0" err="1">
                <a:solidFill>
                  <a:prstClr val="black"/>
                </a:solidFill>
              </a:rPr>
              <a:t>as</a:t>
            </a:r>
            <a:r>
              <a:rPr lang="de-DE" sz="2800" dirty="0">
                <a:solidFill>
                  <a:prstClr val="black"/>
                </a:solidFill>
              </a:rPr>
              <a:t> </a:t>
            </a:r>
            <a:r>
              <a:rPr lang="de-DE" sz="2800" dirty="0" err="1">
                <a:solidFill>
                  <a:prstClr val="black"/>
                </a:solidFill>
              </a:rPr>
              <a:t>soon</a:t>
            </a:r>
            <a:r>
              <a:rPr lang="de-DE" sz="2800" dirty="0">
                <a:solidFill>
                  <a:prstClr val="black"/>
                </a:solidFill>
              </a:rPr>
              <a:t> </a:t>
            </a:r>
            <a:r>
              <a:rPr lang="de-DE" sz="2800" dirty="0" err="1">
                <a:solidFill>
                  <a:prstClr val="black"/>
                </a:solidFill>
              </a:rPr>
              <a:t>as</a:t>
            </a:r>
            <a:r>
              <a:rPr lang="de-DE" sz="2800" dirty="0">
                <a:solidFill>
                  <a:prstClr val="black"/>
                </a:solidFill>
              </a:rPr>
              <a:t> </a:t>
            </a:r>
            <a:r>
              <a:rPr lang="de-DE" sz="2800" dirty="0" err="1">
                <a:solidFill>
                  <a:prstClr val="black"/>
                </a:solidFill>
              </a:rPr>
              <a:t>possible</a:t>
            </a:r>
            <a:r>
              <a:rPr lang="de-DE" sz="2800" dirty="0">
                <a:solidFill>
                  <a:prstClr val="black"/>
                </a:solidFill>
              </a:rPr>
              <a:t> </a:t>
            </a:r>
            <a:r>
              <a:rPr lang="de-DE" sz="2800" dirty="0" err="1">
                <a:solidFill>
                  <a:prstClr val="black"/>
                </a:solidFill>
              </a:rPr>
              <a:t>and</a:t>
            </a:r>
            <a:r>
              <a:rPr lang="de-DE" sz="2800" dirty="0">
                <a:solidFill>
                  <a:prstClr val="black"/>
                </a:solidFill>
              </a:rPr>
              <a:t> </a:t>
            </a:r>
            <a:r>
              <a:rPr lang="de-DE" sz="2800" dirty="0" err="1">
                <a:solidFill>
                  <a:prstClr val="black"/>
                </a:solidFill>
              </a:rPr>
              <a:t>served</a:t>
            </a:r>
            <a:r>
              <a:rPr lang="de-DE" sz="2800" dirty="0">
                <a:solidFill>
                  <a:prstClr val="black"/>
                </a:solidFill>
              </a:rPr>
              <a:t> </a:t>
            </a:r>
            <a:r>
              <a:rPr lang="de-DE" sz="2800" dirty="0" err="1">
                <a:solidFill>
                  <a:prstClr val="black"/>
                </a:solidFill>
              </a:rPr>
              <a:t>to</a:t>
            </a:r>
            <a:r>
              <a:rPr lang="de-DE" sz="2800" dirty="0">
                <a:solidFill>
                  <a:prstClr val="black"/>
                </a:solidFill>
              </a:rPr>
              <a:t> </a:t>
            </a:r>
            <a:r>
              <a:rPr lang="de-DE" sz="2800" dirty="0" err="1">
                <a:solidFill>
                  <a:prstClr val="black"/>
                </a:solidFill>
              </a:rPr>
              <a:t>the</a:t>
            </a:r>
            <a:r>
              <a:rPr lang="de-DE" sz="2800" dirty="0">
                <a:solidFill>
                  <a:prstClr val="black"/>
                </a:solidFill>
              </a:rPr>
              <a:t> </a:t>
            </a:r>
            <a:r>
              <a:rPr lang="de-DE" sz="2800" dirty="0" err="1">
                <a:solidFill>
                  <a:prstClr val="black"/>
                </a:solidFill>
              </a:rPr>
              <a:t>parties</a:t>
            </a:r>
            <a:r>
              <a:rPr lang="de-DE" sz="2800" dirty="0">
                <a:solidFill>
                  <a:prstClr val="black"/>
                </a:solidFill>
              </a:rPr>
              <a:t> 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Dr. Friederike Grube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F0D1D-35CD-4859-B0C0-3CFCF53F056E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72775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1873</Words>
  <Application>Microsoft Office PowerPoint</Application>
  <PresentationFormat>Bildschirmpräsentation (4:3)</PresentationFormat>
  <Paragraphs>154</Paragraphs>
  <Slides>23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23</vt:i4>
      </vt:variant>
    </vt:vector>
  </HeadingPairs>
  <TitlesOfParts>
    <vt:vector size="24" baseType="lpstr">
      <vt:lpstr>Larissa</vt:lpstr>
      <vt:lpstr>International Congress  29th September 2017 Rome - Dr. Friederike Grube  -</vt:lpstr>
      <vt:lpstr>Five branches in the Judicial System of the Federal Republic of Germany</vt:lpstr>
      <vt:lpstr>Administrative phase</vt:lpstr>
      <vt:lpstr>Administrative phase</vt:lpstr>
      <vt:lpstr>Appeal</vt:lpstr>
      <vt:lpstr>Finance Courts of First Instance</vt:lpstr>
      <vt:lpstr>The Appeal</vt:lpstr>
      <vt:lpstr>The Appeal</vt:lpstr>
      <vt:lpstr>Procedure Courts of first instance</vt:lpstr>
      <vt:lpstr>Decision Courts of First Instance</vt:lpstr>
      <vt:lpstr>Next instance: The Federal Tax Court </vt:lpstr>
      <vt:lpstr>Appeal to the Federal Tax Court</vt:lpstr>
      <vt:lpstr>Appeal to the Federal Tax Court</vt:lpstr>
      <vt:lpstr>Appeal to the Federal Tax Court</vt:lpstr>
      <vt:lpstr>Appeal to the Federal Tax Court</vt:lpstr>
      <vt:lpstr>Procedure Federal Tax Court</vt:lpstr>
      <vt:lpstr>Decision Federal Tax Court</vt:lpstr>
      <vt:lpstr>Role of the decisions of the  Federal Tax Court</vt:lpstr>
      <vt:lpstr>Last Instance: Constitutional Court</vt:lpstr>
      <vt:lpstr>Last instance: Constitutional Court</vt:lpstr>
      <vt:lpstr>Constitutional Court Jurisdiction</vt:lpstr>
      <vt:lpstr>Case load control measures Federal Tax Court (Summary)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International Congress 29th of September 2017 Rome</dc:title>
  <dc:creator>Admin</dc:creator>
  <cp:lastModifiedBy>Admin</cp:lastModifiedBy>
  <cp:revision>68</cp:revision>
  <cp:lastPrinted>2017-08-09T17:26:05Z</cp:lastPrinted>
  <dcterms:created xsi:type="dcterms:W3CDTF">2017-08-09T16:04:25Z</dcterms:created>
  <dcterms:modified xsi:type="dcterms:W3CDTF">2017-09-22T13:56:47Z</dcterms:modified>
</cp:coreProperties>
</file>